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2"/>
  </p:notesMasterIdLst>
  <p:sldIdLst>
    <p:sldId id="354" r:id="rId2"/>
    <p:sldId id="317" r:id="rId3"/>
    <p:sldId id="344" r:id="rId4"/>
    <p:sldId id="355" r:id="rId5"/>
    <p:sldId id="356" r:id="rId6"/>
    <p:sldId id="357" r:id="rId7"/>
    <p:sldId id="358" r:id="rId8"/>
    <p:sldId id="359" r:id="rId9"/>
    <p:sldId id="360" r:id="rId10"/>
    <p:sldId id="361" r:id="rId11"/>
    <p:sldId id="362" r:id="rId12"/>
    <p:sldId id="343" r:id="rId13"/>
    <p:sldId id="346" r:id="rId14"/>
    <p:sldId id="347" r:id="rId15"/>
    <p:sldId id="348" r:id="rId16"/>
    <p:sldId id="349" r:id="rId17"/>
    <p:sldId id="350" r:id="rId18"/>
    <p:sldId id="351" r:id="rId19"/>
    <p:sldId id="352" r:id="rId20"/>
    <p:sldId id="35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3951" autoAdjust="0"/>
  </p:normalViewPr>
  <p:slideViewPr>
    <p:cSldViewPr snapToGrid="0">
      <p:cViewPr varScale="1">
        <p:scale>
          <a:sx n="63" d="100"/>
          <a:sy n="63" d="100"/>
        </p:scale>
        <p:origin x="8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11922-D88E-4D14-B3EB-54B379D3E31A}" type="datetimeFigureOut">
              <a:rPr lang="en-GB" smtClean="0"/>
              <a:t>16/12/2019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0B57F-F225-49BD-A39B-908D7C2BD47A}" type="slidenum">
              <a:rPr lang="en-GB" smtClean="0"/>
              <a:t>‹#›</a:t>
            </a:fld>
            <a:endParaRPr lang="en-GB"/>
          </a:p>
        </p:txBody>
      </p:sp>
    </p:spTree>
    <p:extLst>
      <p:ext uri="{BB962C8B-B14F-4D97-AF65-F5344CB8AC3E}">
        <p14:creationId xmlns:p14="http://schemas.microsoft.com/office/powerpoint/2010/main" val="170587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5332412" y="5883275"/>
            <a:ext cx="432404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13658205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356040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381590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213687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416221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108620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380630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19457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85042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254834"/>
            <a:ext cx="10018713" cy="1032186"/>
          </a:xfrm>
        </p:spPr>
        <p:txBody>
          <a:bodyPr/>
          <a:lstStyle/>
          <a:p>
            <a:r>
              <a:rPr lang="en-US" dirty="0"/>
              <a:t>Click to edit Master title style</a:t>
            </a:r>
          </a:p>
        </p:txBody>
      </p:sp>
      <p:sp>
        <p:nvSpPr>
          <p:cNvPr id="3" name="Content Placeholder 2"/>
          <p:cNvSpPr>
            <a:spLocks noGrp="1"/>
          </p:cNvSpPr>
          <p:nvPr>
            <p:ph idx="1"/>
          </p:nvPr>
        </p:nvSpPr>
        <p:spPr>
          <a:xfrm>
            <a:off x="1484310" y="1439056"/>
            <a:ext cx="10018713" cy="4826833"/>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098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98302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398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8" name="Footer Placeholder 7"/>
          <p:cNvSpPr>
            <a:spLocks noGrp="1"/>
          </p:cNvSpPr>
          <p:nvPr>
            <p:ph type="ftr" sz="quarter" idx="11"/>
          </p:nvPr>
        </p:nvSpPr>
        <p:spPr>
          <a:xfrm>
            <a:off x="2572279" y="5883275"/>
            <a:ext cx="708417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41568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4" name="Footer Placeholder 3"/>
          <p:cNvSpPr>
            <a:spLocks noGrp="1"/>
          </p:cNvSpPr>
          <p:nvPr>
            <p:ph type="ftr" sz="quarter" idx="11"/>
          </p:nvPr>
        </p:nvSpPr>
        <p:spPr>
          <a:xfrm>
            <a:off x="2572279" y="5883275"/>
            <a:ext cx="7084177"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407901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3" name="Footer Placeholder 2"/>
          <p:cNvSpPr>
            <a:spLocks noGrp="1"/>
          </p:cNvSpPr>
          <p:nvPr>
            <p:ph type="ftr" sz="quarter" idx="11"/>
          </p:nvPr>
        </p:nvSpPr>
        <p:spPr>
          <a:xfrm>
            <a:off x="2572279" y="5883275"/>
            <a:ext cx="7084177"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195763277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22217134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9B818AE2-ADDF-42A2-9710-A202082EE6B7}" type="datetimeFigureOut">
              <a:rPr lang="en-GB" smtClean="0"/>
              <a:t>16/12/2019</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943235"/>
            <a:ext cx="551167" cy="365125"/>
          </a:xfrm>
          <a:prstGeom prst="rect">
            <a:avLst/>
          </a:prstGeom>
        </p:spPr>
        <p:txBody>
          <a:bodyPr/>
          <a:lstStyle/>
          <a:p>
            <a:fld id="{A184C1BE-5689-4FDA-BAB5-D2CC6FB27B08}" type="slidenum">
              <a:rPr lang="en-GB" smtClean="0"/>
              <a:t>‹#›</a:t>
            </a:fld>
            <a:endParaRPr lang="en-GB"/>
          </a:p>
        </p:txBody>
      </p:sp>
    </p:spTree>
    <p:extLst>
      <p:ext uri="{BB962C8B-B14F-4D97-AF65-F5344CB8AC3E}">
        <p14:creationId xmlns:p14="http://schemas.microsoft.com/office/powerpoint/2010/main" val="329367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209861"/>
            <a:ext cx="10018713" cy="95937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1408060"/>
            <a:ext cx="10018713" cy="496892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470701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bIY3LUZ7i8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IDFAg9oluv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714"/>
            <a:ext cx="9144000" cy="2387600"/>
          </a:xfrm>
        </p:spPr>
        <p:txBody>
          <a:bodyPr/>
          <a:lstStyle/>
          <a:p>
            <a:pPr algn="ctr"/>
            <a:r>
              <a:rPr lang="en-GB" dirty="0"/>
              <a:t>OCR A-Level  Computer Science</a:t>
            </a:r>
          </a:p>
        </p:txBody>
      </p:sp>
      <p:sp>
        <p:nvSpPr>
          <p:cNvPr id="3" name="Subtitle 2"/>
          <p:cNvSpPr>
            <a:spLocks noGrp="1"/>
          </p:cNvSpPr>
          <p:nvPr>
            <p:ph type="subTitle" idx="1"/>
          </p:nvPr>
        </p:nvSpPr>
        <p:spPr>
          <a:xfrm>
            <a:off x="1524000" y="2836494"/>
            <a:ext cx="9144000" cy="1655762"/>
          </a:xfrm>
        </p:spPr>
        <p:txBody>
          <a:bodyPr>
            <a:normAutofit/>
          </a:bodyPr>
          <a:lstStyle/>
          <a:p>
            <a:pPr algn="ctr"/>
            <a:r>
              <a:rPr lang="en-GB" sz="3200" dirty="0"/>
              <a:t>Taster lesson</a:t>
            </a:r>
          </a:p>
        </p:txBody>
      </p:sp>
      <p:pic>
        <p:nvPicPr>
          <p:cNvPr id="4" name="Picture 3"/>
          <p:cNvPicPr>
            <a:picLocks noChangeAspect="1"/>
          </p:cNvPicPr>
          <p:nvPr/>
        </p:nvPicPr>
        <p:blipFill>
          <a:blip r:embed="rId2"/>
          <a:stretch>
            <a:fillRect/>
          </a:stretch>
        </p:blipFill>
        <p:spPr>
          <a:xfrm>
            <a:off x="3898604" y="3578456"/>
            <a:ext cx="4394791" cy="3103821"/>
          </a:xfrm>
          <a:prstGeom prst="rect">
            <a:avLst/>
          </a:prstGeom>
        </p:spPr>
      </p:pic>
    </p:spTree>
    <p:extLst>
      <p:ext uri="{BB962C8B-B14F-4D97-AF65-F5344CB8AC3E}">
        <p14:creationId xmlns:p14="http://schemas.microsoft.com/office/powerpoint/2010/main" val="1913434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Assessment: Programming project</a:t>
            </a:r>
            <a:br>
              <a:rPr lang="en-GB" b="1" dirty="0"/>
            </a:br>
            <a:endParaRPr lang="en-GB" dirty="0"/>
          </a:p>
        </p:txBody>
      </p:sp>
      <p:sp>
        <p:nvSpPr>
          <p:cNvPr id="3" name="Content Placeholder 2"/>
          <p:cNvSpPr>
            <a:spLocks noGrp="1"/>
          </p:cNvSpPr>
          <p:nvPr>
            <p:ph idx="1"/>
          </p:nvPr>
        </p:nvSpPr>
        <p:spPr/>
        <p:txBody>
          <a:bodyPr>
            <a:normAutofit lnSpcReduction="10000"/>
          </a:bodyPr>
          <a:lstStyle/>
          <a:p>
            <a:r>
              <a:rPr lang="en-GB" dirty="0"/>
              <a:t>Project (NOT controlled assessment)</a:t>
            </a:r>
          </a:p>
          <a:p>
            <a:r>
              <a:rPr lang="en-GB" dirty="0"/>
              <a:t>Marks = 70</a:t>
            </a:r>
          </a:p>
          <a:p>
            <a:r>
              <a:rPr lang="en-GB" dirty="0"/>
              <a:t>Duration = N/A</a:t>
            </a:r>
          </a:p>
          <a:p>
            <a:r>
              <a:rPr lang="en-GB" dirty="0"/>
              <a:t>Weighting = 20%</a:t>
            </a:r>
          </a:p>
          <a:p>
            <a:r>
              <a:rPr lang="en-GB" dirty="0"/>
              <a:t>Non-exam assessment.  Students will be expected to:</a:t>
            </a:r>
          </a:p>
          <a:p>
            <a:pPr lvl="1"/>
            <a:r>
              <a:rPr lang="en-GB" dirty="0"/>
              <a:t>analyse a problem (10 marks)</a:t>
            </a:r>
          </a:p>
          <a:p>
            <a:pPr lvl="1"/>
            <a:r>
              <a:rPr lang="en-GB" dirty="0"/>
              <a:t>Design a solution (15 marks)</a:t>
            </a:r>
          </a:p>
          <a:p>
            <a:pPr lvl="1"/>
            <a:r>
              <a:rPr lang="en-GB" dirty="0"/>
              <a:t>develop and test a solution (25 marks)</a:t>
            </a:r>
          </a:p>
          <a:p>
            <a:pPr lvl="1"/>
            <a:r>
              <a:rPr lang="en-GB" dirty="0"/>
              <a:t>evaluate and document the project (20 marks)</a:t>
            </a:r>
          </a:p>
          <a:p>
            <a:r>
              <a:rPr lang="en-GB" dirty="0"/>
              <a:t>The program must be written in a suitable programming language to solve it .</a:t>
            </a:r>
          </a:p>
        </p:txBody>
      </p:sp>
    </p:spTree>
    <p:extLst>
      <p:ext uri="{BB962C8B-B14F-4D97-AF65-F5344CB8AC3E}">
        <p14:creationId xmlns:p14="http://schemas.microsoft.com/office/powerpoint/2010/main" val="119988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04" y="0"/>
            <a:ext cx="107309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2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5682-B06B-4B35-B2E3-B848DFA06CE3}"/>
              </a:ext>
            </a:extLst>
          </p:cNvPr>
          <p:cNvSpPr>
            <a:spLocks noGrp="1"/>
          </p:cNvSpPr>
          <p:nvPr>
            <p:ph type="title"/>
          </p:nvPr>
        </p:nvSpPr>
        <p:spPr/>
        <p:txBody>
          <a:bodyPr/>
          <a:lstStyle/>
          <a:p>
            <a:r>
              <a:rPr lang="en-GB" dirty="0"/>
              <a:t>Big Data – Changing our world</a:t>
            </a:r>
          </a:p>
        </p:txBody>
      </p:sp>
      <p:sp>
        <p:nvSpPr>
          <p:cNvPr id="3" name="Content Placeholder 2">
            <a:extLst>
              <a:ext uri="{FF2B5EF4-FFF2-40B4-BE49-F238E27FC236}">
                <a16:creationId xmlns:a16="http://schemas.microsoft.com/office/drawing/2014/main" id="{247AB105-DA08-4355-9056-46050D0ED7E0}"/>
              </a:ext>
            </a:extLst>
          </p:cNvPr>
          <p:cNvSpPr>
            <a:spLocks noGrp="1"/>
          </p:cNvSpPr>
          <p:nvPr>
            <p:ph idx="1"/>
          </p:nvPr>
        </p:nvSpPr>
        <p:spPr/>
        <p:txBody>
          <a:bodyPr/>
          <a:lstStyle/>
          <a:p>
            <a:r>
              <a:rPr lang="en-GB" dirty="0"/>
              <a:t>Interesting documentary if we have some time left…</a:t>
            </a:r>
          </a:p>
          <a:p>
            <a:r>
              <a:rPr lang="en-GB" dirty="0">
                <a:hlinkClick r:id="rId2"/>
              </a:rPr>
              <a:t>https://youtu.be/bIY3LUZ7i8Y</a:t>
            </a:r>
            <a:endParaRPr lang="en-GB" dirty="0"/>
          </a:p>
          <a:p>
            <a:endParaRPr lang="en-GB" dirty="0"/>
          </a:p>
        </p:txBody>
      </p:sp>
    </p:spTree>
    <p:extLst>
      <p:ext uri="{BB962C8B-B14F-4D97-AF65-F5344CB8AC3E}">
        <p14:creationId xmlns:p14="http://schemas.microsoft.com/office/powerpoint/2010/main" val="53634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038B-5146-49DD-8FD8-B96D298645C8}"/>
              </a:ext>
            </a:extLst>
          </p:cNvPr>
          <p:cNvSpPr>
            <a:spLocks noGrp="1"/>
          </p:cNvSpPr>
          <p:nvPr>
            <p:ph type="title"/>
          </p:nvPr>
        </p:nvSpPr>
        <p:spPr/>
        <p:txBody>
          <a:bodyPr/>
          <a:lstStyle/>
          <a:p>
            <a:r>
              <a:rPr lang="en-GB" dirty="0"/>
              <a:t>GCSE - Create a text based calculator</a:t>
            </a:r>
          </a:p>
        </p:txBody>
      </p:sp>
      <p:sp>
        <p:nvSpPr>
          <p:cNvPr id="3" name="Content Placeholder 2">
            <a:extLst>
              <a:ext uri="{FF2B5EF4-FFF2-40B4-BE49-F238E27FC236}">
                <a16:creationId xmlns:a16="http://schemas.microsoft.com/office/drawing/2014/main" id="{67104120-4C9A-4830-B3A1-7946703F094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AF7120FB-C808-4711-8B1E-520B659B42B2}"/>
              </a:ext>
            </a:extLst>
          </p:cNvPr>
          <p:cNvPicPr>
            <a:picLocks noChangeAspect="1"/>
          </p:cNvPicPr>
          <p:nvPr/>
        </p:nvPicPr>
        <p:blipFill>
          <a:blip r:embed="rId2"/>
          <a:stretch>
            <a:fillRect/>
          </a:stretch>
        </p:blipFill>
        <p:spPr>
          <a:xfrm>
            <a:off x="3067050" y="1287020"/>
            <a:ext cx="6442710" cy="5285524"/>
          </a:xfrm>
          <a:prstGeom prst="rect">
            <a:avLst/>
          </a:prstGeom>
        </p:spPr>
      </p:pic>
    </p:spTree>
    <p:extLst>
      <p:ext uri="{BB962C8B-B14F-4D97-AF65-F5344CB8AC3E}">
        <p14:creationId xmlns:p14="http://schemas.microsoft.com/office/powerpoint/2010/main" val="192119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038B-5146-49DD-8FD8-B96D298645C8}"/>
              </a:ext>
            </a:extLst>
          </p:cNvPr>
          <p:cNvSpPr>
            <a:spLocks noGrp="1"/>
          </p:cNvSpPr>
          <p:nvPr>
            <p:ph type="title"/>
          </p:nvPr>
        </p:nvSpPr>
        <p:spPr/>
        <p:txBody>
          <a:bodyPr/>
          <a:lstStyle/>
          <a:p>
            <a:r>
              <a:rPr lang="en-GB" dirty="0"/>
              <a:t>GCSE - Create a text based calculator</a:t>
            </a:r>
          </a:p>
        </p:txBody>
      </p:sp>
      <p:sp>
        <p:nvSpPr>
          <p:cNvPr id="3" name="Content Placeholder 2">
            <a:extLst>
              <a:ext uri="{FF2B5EF4-FFF2-40B4-BE49-F238E27FC236}">
                <a16:creationId xmlns:a16="http://schemas.microsoft.com/office/drawing/2014/main" id="{67104120-4C9A-4830-B3A1-7946703F0940}"/>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12919836-6202-47FC-9544-5BEC689C9878}"/>
              </a:ext>
            </a:extLst>
          </p:cNvPr>
          <p:cNvPicPr>
            <a:picLocks noChangeAspect="1"/>
          </p:cNvPicPr>
          <p:nvPr/>
        </p:nvPicPr>
        <p:blipFill>
          <a:blip r:embed="rId2"/>
          <a:stretch>
            <a:fillRect/>
          </a:stretch>
        </p:blipFill>
        <p:spPr>
          <a:xfrm>
            <a:off x="3614737" y="1287020"/>
            <a:ext cx="5788343" cy="5499481"/>
          </a:xfrm>
          <a:prstGeom prst="rect">
            <a:avLst/>
          </a:prstGeom>
        </p:spPr>
      </p:pic>
    </p:spTree>
    <p:extLst>
      <p:ext uri="{BB962C8B-B14F-4D97-AF65-F5344CB8AC3E}">
        <p14:creationId xmlns:p14="http://schemas.microsoft.com/office/powerpoint/2010/main" val="292084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34E-650A-43E6-8147-4BAF9089021A}"/>
              </a:ext>
            </a:extLst>
          </p:cNvPr>
          <p:cNvSpPr>
            <a:spLocks noGrp="1"/>
          </p:cNvSpPr>
          <p:nvPr>
            <p:ph type="title"/>
          </p:nvPr>
        </p:nvSpPr>
        <p:spPr/>
        <p:txBody>
          <a:bodyPr/>
          <a:lstStyle/>
          <a:p>
            <a:r>
              <a:rPr lang="en-GB" dirty="0"/>
              <a:t>GUI Calculator</a:t>
            </a:r>
          </a:p>
        </p:txBody>
      </p:sp>
      <p:sp>
        <p:nvSpPr>
          <p:cNvPr id="3" name="Content Placeholder 2">
            <a:extLst>
              <a:ext uri="{FF2B5EF4-FFF2-40B4-BE49-F238E27FC236}">
                <a16:creationId xmlns:a16="http://schemas.microsoft.com/office/drawing/2014/main" id="{020551C5-A6FD-4BE5-8A0C-51BE74F8CCA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5AE0D1B-57D6-4631-9902-D1E0D541F1CE}"/>
              </a:ext>
            </a:extLst>
          </p:cNvPr>
          <p:cNvPicPr>
            <a:picLocks noChangeAspect="1"/>
          </p:cNvPicPr>
          <p:nvPr/>
        </p:nvPicPr>
        <p:blipFill>
          <a:blip r:embed="rId2"/>
          <a:stretch>
            <a:fillRect/>
          </a:stretch>
        </p:blipFill>
        <p:spPr>
          <a:xfrm>
            <a:off x="3489960" y="1439056"/>
            <a:ext cx="6408646" cy="5164110"/>
          </a:xfrm>
          <a:prstGeom prst="rect">
            <a:avLst/>
          </a:prstGeom>
        </p:spPr>
      </p:pic>
    </p:spTree>
    <p:extLst>
      <p:ext uri="{BB962C8B-B14F-4D97-AF65-F5344CB8AC3E}">
        <p14:creationId xmlns:p14="http://schemas.microsoft.com/office/powerpoint/2010/main" val="239473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34E-650A-43E6-8147-4BAF9089021A}"/>
              </a:ext>
            </a:extLst>
          </p:cNvPr>
          <p:cNvSpPr>
            <a:spLocks noGrp="1"/>
          </p:cNvSpPr>
          <p:nvPr>
            <p:ph type="title"/>
          </p:nvPr>
        </p:nvSpPr>
        <p:spPr>
          <a:xfrm>
            <a:off x="5913120" y="254834"/>
            <a:ext cx="5589904" cy="1032186"/>
          </a:xfrm>
        </p:spPr>
        <p:txBody>
          <a:bodyPr/>
          <a:lstStyle/>
          <a:p>
            <a:r>
              <a:rPr lang="en-GB" dirty="0"/>
              <a:t>GUI Calculator</a:t>
            </a:r>
          </a:p>
        </p:txBody>
      </p:sp>
      <p:pic>
        <p:nvPicPr>
          <p:cNvPr id="5" name="Picture 4">
            <a:extLst>
              <a:ext uri="{FF2B5EF4-FFF2-40B4-BE49-F238E27FC236}">
                <a16:creationId xmlns:a16="http://schemas.microsoft.com/office/drawing/2014/main" id="{11474649-35D3-417D-8233-8164EB4C711B}"/>
              </a:ext>
            </a:extLst>
          </p:cNvPr>
          <p:cNvPicPr>
            <a:picLocks noChangeAspect="1"/>
          </p:cNvPicPr>
          <p:nvPr/>
        </p:nvPicPr>
        <p:blipFill>
          <a:blip r:embed="rId2"/>
          <a:stretch>
            <a:fillRect/>
          </a:stretch>
        </p:blipFill>
        <p:spPr>
          <a:xfrm>
            <a:off x="181904" y="117674"/>
            <a:ext cx="6142696" cy="6349608"/>
          </a:xfrm>
          <a:prstGeom prst="rect">
            <a:avLst/>
          </a:prstGeom>
        </p:spPr>
      </p:pic>
      <p:pic>
        <p:nvPicPr>
          <p:cNvPr id="6" name="Picture 5">
            <a:extLst>
              <a:ext uri="{FF2B5EF4-FFF2-40B4-BE49-F238E27FC236}">
                <a16:creationId xmlns:a16="http://schemas.microsoft.com/office/drawing/2014/main" id="{AB167E7D-45E7-4FA8-AAAE-3DC5F00BAB55}"/>
              </a:ext>
            </a:extLst>
          </p:cNvPr>
          <p:cNvPicPr>
            <a:picLocks noChangeAspect="1"/>
          </p:cNvPicPr>
          <p:nvPr/>
        </p:nvPicPr>
        <p:blipFill>
          <a:blip r:embed="rId3"/>
          <a:stretch>
            <a:fillRect/>
          </a:stretch>
        </p:blipFill>
        <p:spPr>
          <a:xfrm>
            <a:off x="7622315" y="5045804"/>
            <a:ext cx="4046478" cy="1557362"/>
          </a:xfrm>
          <a:prstGeom prst="rect">
            <a:avLst/>
          </a:prstGeom>
        </p:spPr>
      </p:pic>
      <p:sp>
        <p:nvSpPr>
          <p:cNvPr id="12" name="Arrow: Right 11">
            <a:extLst>
              <a:ext uri="{FF2B5EF4-FFF2-40B4-BE49-F238E27FC236}">
                <a16:creationId xmlns:a16="http://schemas.microsoft.com/office/drawing/2014/main" id="{3281E3C7-72C0-4123-B4B3-09163F16CB32}"/>
              </a:ext>
            </a:extLst>
          </p:cNvPr>
          <p:cNvSpPr/>
          <p:nvPr/>
        </p:nvSpPr>
        <p:spPr>
          <a:xfrm rot="21194420">
            <a:off x="2009448" y="6025565"/>
            <a:ext cx="5609650" cy="385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993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34E-650A-43E6-8147-4BAF9089021A}"/>
              </a:ext>
            </a:extLst>
          </p:cNvPr>
          <p:cNvSpPr>
            <a:spLocks noGrp="1"/>
          </p:cNvSpPr>
          <p:nvPr>
            <p:ph type="title"/>
          </p:nvPr>
        </p:nvSpPr>
        <p:spPr/>
        <p:txBody>
          <a:bodyPr/>
          <a:lstStyle/>
          <a:p>
            <a:r>
              <a:rPr lang="en-GB" dirty="0"/>
              <a:t>GUI Calculator</a:t>
            </a:r>
          </a:p>
        </p:txBody>
      </p:sp>
      <p:sp>
        <p:nvSpPr>
          <p:cNvPr id="3" name="Content Placeholder 2">
            <a:extLst>
              <a:ext uri="{FF2B5EF4-FFF2-40B4-BE49-F238E27FC236}">
                <a16:creationId xmlns:a16="http://schemas.microsoft.com/office/drawing/2014/main" id="{020551C5-A6FD-4BE5-8A0C-51BE74F8CCA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4977D18-3790-436F-83B2-622C94582B86}"/>
              </a:ext>
            </a:extLst>
          </p:cNvPr>
          <p:cNvPicPr>
            <a:picLocks noChangeAspect="1"/>
          </p:cNvPicPr>
          <p:nvPr/>
        </p:nvPicPr>
        <p:blipFill>
          <a:blip r:embed="rId2"/>
          <a:stretch>
            <a:fillRect/>
          </a:stretch>
        </p:blipFill>
        <p:spPr>
          <a:xfrm>
            <a:off x="3624262" y="1209675"/>
            <a:ext cx="6205538" cy="5571832"/>
          </a:xfrm>
          <a:prstGeom prst="rect">
            <a:avLst/>
          </a:prstGeom>
        </p:spPr>
      </p:pic>
    </p:spTree>
    <p:extLst>
      <p:ext uri="{BB962C8B-B14F-4D97-AF65-F5344CB8AC3E}">
        <p14:creationId xmlns:p14="http://schemas.microsoft.com/office/powerpoint/2010/main" val="148867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34E-650A-43E6-8147-4BAF9089021A}"/>
              </a:ext>
            </a:extLst>
          </p:cNvPr>
          <p:cNvSpPr>
            <a:spLocks noGrp="1"/>
          </p:cNvSpPr>
          <p:nvPr>
            <p:ph type="title"/>
          </p:nvPr>
        </p:nvSpPr>
        <p:spPr/>
        <p:txBody>
          <a:bodyPr/>
          <a:lstStyle/>
          <a:p>
            <a:r>
              <a:rPr lang="en-GB" dirty="0"/>
              <a:t>GUI Calculator</a:t>
            </a:r>
          </a:p>
        </p:txBody>
      </p:sp>
      <p:sp>
        <p:nvSpPr>
          <p:cNvPr id="3" name="Content Placeholder 2">
            <a:extLst>
              <a:ext uri="{FF2B5EF4-FFF2-40B4-BE49-F238E27FC236}">
                <a16:creationId xmlns:a16="http://schemas.microsoft.com/office/drawing/2014/main" id="{020551C5-A6FD-4BE5-8A0C-51BE74F8CCAF}"/>
              </a:ext>
            </a:extLst>
          </p:cNvPr>
          <p:cNvSpPr>
            <a:spLocks noGrp="1"/>
          </p:cNvSpPr>
          <p:nvPr>
            <p:ph idx="1"/>
          </p:nvPr>
        </p:nvSpPr>
        <p:spPr/>
        <p:txBody>
          <a:bodyPr/>
          <a:lstStyle/>
          <a:p>
            <a:r>
              <a:rPr lang="en-GB" dirty="0"/>
              <a:t>Maintain the indent from the previous code</a:t>
            </a:r>
          </a:p>
          <a:p>
            <a:endParaRPr lang="en-GB" dirty="0"/>
          </a:p>
          <a:p>
            <a:endParaRPr lang="en-GB" dirty="0"/>
          </a:p>
          <a:p>
            <a:endParaRPr lang="en-GB" dirty="0"/>
          </a:p>
          <a:p>
            <a:endParaRPr lang="en-GB" dirty="0"/>
          </a:p>
          <a:p>
            <a:endParaRPr lang="en-GB" dirty="0"/>
          </a:p>
          <a:p>
            <a:r>
              <a:rPr lang="en-GB" dirty="0"/>
              <a:t>Create the rest of the buttons for the numbers</a:t>
            </a:r>
          </a:p>
          <a:p>
            <a:r>
              <a:rPr lang="en-GB" dirty="0"/>
              <a:t>Ignore the clear and operator buttons</a:t>
            </a:r>
          </a:p>
        </p:txBody>
      </p:sp>
      <p:pic>
        <p:nvPicPr>
          <p:cNvPr id="5" name="Picture 4">
            <a:extLst>
              <a:ext uri="{FF2B5EF4-FFF2-40B4-BE49-F238E27FC236}">
                <a16:creationId xmlns:a16="http://schemas.microsoft.com/office/drawing/2014/main" id="{A72CEEBA-5ADE-403A-8F0A-5101242BB1A5}"/>
              </a:ext>
            </a:extLst>
          </p:cNvPr>
          <p:cNvPicPr>
            <a:picLocks noChangeAspect="1"/>
          </p:cNvPicPr>
          <p:nvPr/>
        </p:nvPicPr>
        <p:blipFill>
          <a:blip r:embed="rId2"/>
          <a:stretch>
            <a:fillRect/>
          </a:stretch>
        </p:blipFill>
        <p:spPr>
          <a:xfrm>
            <a:off x="688977" y="2074630"/>
            <a:ext cx="11205804" cy="2031683"/>
          </a:xfrm>
          <a:prstGeom prst="rect">
            <a:avLst/>
          </a:prstGeom>
        </p:spPr>
      </p:pic>
      <p:pic>
        <p:nvPicPr>
          <p:cNvPr id="6" name="Picture 5">
            <a:extLst>
              <a:ext uri="{FF2B5EF4-FFF2-40B4-BE49-F238E27FC236}">
                <a16:creationId xmlns:a16="http://schemas.microsoft.com/office/drawing/2014/main" id="{B5C488A9-D7CB-493F-BB86-C971D4935DE2}"/>
              </a:ext>
            </a:extLst>
          </p:cNvPr>
          <p:cNvPicPr>
            <a:picLocks noChangeAspect="1"/>
          </p:cNvPicPr>
          <p:nvPr/>
        </p:nvPicPr>
        <p:blipFill>
          <a:blip r:embed="rId3"/>
          <a:stretch>
            <a:fillRect/>
          </a:stretch>
        </p:blipFill>
        <p:spPr>
          <a:xfrm>
            <a:off x="8560078" y="4541754"/>
            <a:ext cx="3471863" cy="2031683"/>
          </a:xfrm>
          <a:prstGeom prst="rect">
            <a:avLst/>
          </a:prstGeom>
        </p:spPr>
      </p:pic>
    </p:spTree>
    <p:extLst>
      <p:ext uri="{BB962C8B-B14F-4D97-AF65-F5344CB8AC3E}">
        <p14:creationId xmlns:p14="http://schemas.microsoft.com/office/powerpoint/2010/main" val="190245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34E-650A-43E6-8147-4BAF9089021A}"/>
              </a:ext>
            </a:extLst>
          </p:cNvPr>
          <p:cNvSpPr>
            <a:spLocks noGrp="1"/>
          </p:cNvSpPr>
          <p:nvPr>
            <p:ph type="title"/>
          </p:nvPr>
        </p:nvSpPr>
        <p:spPr/>
        <p:txBody>
          <a:bodyPr/>
          <a:lstStyle/>
          <a:p>
            <a:r>
              <a:rPr lang="en-GB" dirty="0"/>
              <a:t>GUI Calculator</a:t>
            </a:r>
          </a:p>
        </p:txBody>
      </p:sp>
      <p:sp>
        <p:nvSpPr>
          <p:cNvPr id="3" name="Content Placeholder 2">
            <a:extLst>
              <a:ext uri="{FF2B5EF4-FFF2-40B4-BE49-F238E27FC236}">
                <a16:creationId xmlns:a16="http://schemas.microsoft.com/office/drawing/2014/main" id="{020551C5-A6FD-4BE5-8A0C-51BE74F8CCAF}"/>
              </a:ext>
            </a:extLst>
          </p:cNvPr>
          <p:cNvSpPr>
            <a:spLocks noGrp="1"/>
          </p:cNvSpPr>
          <p:nvPr>
            <p:ph idx="1"/>
          </p:nvPr>
        </p:nvSpPr>
        <p:spPr/>
        <p:txBody>
          <a:bodyPr/>
          <a:lstStyle/>
          <a:p>
            <a:r>
              <a:rPr lang="en-GB" dirty="0"/>
              <a:t>Maintain the indent from the previous code</a:t>
            </a:r>
          </a:p>
          <a:p>
            <a:r>
              <a:rPr lang="en-GB" dirty="0"/>
              <a:t>The only difference is a string in the press function call e.g. press(“+”) </a:t>
            </a:r>
          </a:p>
          <a:p>
            <a:endParaRPr lang="en-GB" dirty="0"/>
          </a:p>
          <a:p>
            <a:endParaRPr lang="en-GB" dirty="0"/>
          </a:p>
          <a:p>
            <a:pPr marL="0" indent="0">
              <a:buNone/>
            </a:pPr>
            <a:endParaRPr lang="en-GB" dirty="0"/>
          </a:p>
          <a:p>
            <a:r>
              <a:rPr lang="en-GB" dirty="0"/>
              <a:t>Create the rest of the buttons for the operators </a:t>
            </a:r>
          </a:p>
          <a:p>
            <a:r>
              <a:rPr lang="en-GB" dirty="0"/>
              <a:t>Ignore the clear and = buttons</a:t>
            </a:r>
          </a:p>
        </p:txBody>
      </p:sp>
      <p:pic>
        <p:nvPicPr>
          <p:cNvPr id="6" name="Picture 5">
            <a:extLst>
              <a:ext uri="{FF2B5EF4-FFF2-40B4-BE49-F238E27FC236}">
                <a16:creationId xmlns:a16="http://schemas.microsoft.com/office/drawing/2014/main" id="{B5C488A9-D7CB-493F-BB86-C971D4935DE2}"/>
              </a:ext>
            </a:extLst>
          </p:cNvPr>
          <p:cNvPicPr>
            <a:picLocks noChangeAspect="1"/>
          </p:cNvPicPr>
          <p:nvPr/>
        </p:nvPicPr>
        <p:blipFill>
          <a:blip r:embed="rId2"/>
          <a:stretch>
            <a:fillRect/>
          </a:stretch>
        </p:blipFill>
        <p:spPr>
          <a:xfrm>
            <a:off x="8560078" y="4084554"/>
            <a:ext cx="3471863" cy="2031683"/>
          </a:xfrm>
          <a:prstGeom prst="rect">
            <a:avLst/>
          </a:prstGeom>
        </p:spPr>
      </p:pic>
      <p:pic>
        <p:nvPicPr>
          <p:cNvPr id="4" name="Picture 3">
            <a:extLst>
              <a:ext uri="{FF2B5EF4-FFF2-40B4-BE49-F238E27FC236}">
                <a16:creationId xmlns:a16="http://schemas.microsoft.com/office/drawing/2014/main" id="{2137DCEC-42BE-4364-A77D-A86B89089414}"/>
              </a:ext>
            </a:extLst>
          </p:cNvPr>
          <p:cNvPicPr>
            <a:picLocks noChangeAspect="1"/>
          </p:cNvPicPr>
          <p:nvPr/>
        </p:nvPicPr>
        <p:blipFill>
          <a:blip r:embed="rId3"/>
          <a:stretch>
            <a:fillRect/>
          </a:stretch>
        </p:blipFill>
        <p:spPr>
          <a:xfrm>
            <a:off x="473214" y="2665368"/>
            <a:ext cx="11558727" cy="645077"/>
          </a:xfrm>
          <a:prstGeom prst="rect">
            <a:avLst/>
          </a:prstGeom>
        </p:spPr>
      </p:pic>
    </p:spTree>
    <p:extLst>
      <p:ext uri="{BB962C8B-B14F-4D97-AF65-F5344CB8AC3E}">
        <p14:creationId xmlns:p14="http://schemas.microsoft.com/office/powerpoint/2010/main" val="122226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5825"/>
          </a:xfrm>
        </p:spPr>
        <p:txBody>
          <a:bodyPr>
            <a:normAutofit fontScale="90000"/>
          </a:bodyPr>
          <a:lstStyle/>
          <a:p>
            <a:r>
              <a:rPr lang="en-GB" sz="3600" dirty="0"/>
              <a:t>OCR A-Level  Computer Science</a:t>
            </a:r>
            <a:br>
              <a:rPr lang="en-GB" sz="4400" dirty="0"/>
            </a:br>
            <a:endParaRPr lang="en-GB" dirty="0"/>
          </a:p>
        </p:txBody>
      </p:sp>
      <p:sp>
        <p:nvSpPr>
          <p:cNvPr id="10" name="Content Placeholder 9"/>
          <p:cNvSpPr>
            <a:spLocks noGrp="1"/>
          </p:cNvSpPr>
          <p:nvPr>
            <p:ph idx="1"/>
          </p:nvPr>
        </p:nvSpPr>
        <p:spPr>
          <a:xfrm>
            <a:off x="1129945" y="1547313"/>
            <a:ext cx="9932110" cy="4589460"/>
          </a:xfrm>
        </p:spPr>
        <p:txBody>
          <a:bodyPr/>
          <a:lstStyle/>
          <a:p>
            <a:pPr marL="0" indent="0">
              <a:buNone/>
            </a:pPr>
            <a:endParaRPr lang="en-GB" sz="3200" dirty="0"/>
          </a:p>
          <a:p>
            <a:pPr marL="0" indent="0" algn="ctr">
              <a:buNone/>
            </a:pPr>
            <a:r>
              <a:rPr lang="en-US" sz="4800" dirty="0"/>
              <a:t>There are 10 types of people in the world, those who understand binary and those who don’t</a:t>
            </a:r>
            <a:endParaRPr lang="en-GB" sz="4800" dirty="0"/>
          </a:p>
          <a:p>
            <a:pPr marL="0" indent="0">
              <a:buNone/>
            </a:pPr>
            <a:endParaRPr lang="en-GB" dirty="0"/>
          </a:p>
        </p:txBody>
      </p:sp>
      <p:sp>
        <p:nvSpPr>
          <p:cNvPr id="4" name="Content Placeholder 2"/>
          <p:cNvSpPr txBox="1">
            <a:spLocks/>
          </p:cNvSpPr>
          <p:nvPr/>
        </p:nvSpPr>
        <p:spPr>
          <a:xfrm>
            <a:off x="930442" y="1235159"/>
            <a:ext cx="9375931" cy="52137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0"/>
              </a:spcBef>
              <a:buFont typeface="Wingdings 3" charset="2"/>
              <a:buNone/>
            </a:pPr>
            <a:endParaRPr lang="en-IE" sz="2400" b="1" dirty="0">
              <a:latin typeface="Courier New" pitchFamily="49" charset="0"/>
              <a:cs typeface="Courier New" pitchFamily="49" charset="0"/>
            </a:endParaRPr>
          </a:p>
        </p:txBody>
      </p:sp>
    </p:spTree>
    <p:extLst>
      <p:ext uri="{BB962C8B-B14F-4D97-AF65-F5344CB8AC3E}">
        <p14:creationId xmlns:p14="http://schemas.microsoft.com/office/powerpoint/2010/main" val="367508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34E-650A-43E6-8147-4BAF9089021A}"/>
              </a:ext>
            </a:extLst>
          </p:cNvPr>
          <p:cNvSpPr>
            <a:spLocks noGrp="1"/>
          </p:cNvSpPr>
          <p:nvPr>
            <p:ph type="title"/>
          </p:nvPr>
        </p:nvSpPr>
        <p:spPr/>
        <p:txBody>
          <a:bodyPr/>
          <a:lstStyle/>
          <a:p>
            <a:r>
              <a:rPr lang="en-GB" dirty="0"/>
              <a:t>GUI Calculator</a:t>
            </a:r>
          </a:p>
        </p:txBody>
      </p:sp>
      <p:sp>
        <p:nvSpPr>
          <p:cNvPr id="3" name="Content Placeholder 2">
            <a:extLst>
              <a:ext uri="{FF2B5EF4-FFF2-40B4-BE49-F238E27FC236}">
                <a16:creationId xmlns:a16="http://schemas.microsoft.com/office/drawing/2014/main" id="{020551C5-A6FD-4BE5-8A0C-51BE74F8CCAF}"/>
              </a:ext>
            </a:extLst>
          </p:cNvPr>
          <p:cNvSpPr>
            <a:spLocks noGrp="1"/>
          </p:cNvSpPr>
          <p:nvPr>
            <p:ph idx="1"/>
          </p:nvPr>
        </p:nvSpPr>
        <p:spPr/>
        <p:txBody>
          <a:bodyPr/>
          <a:lstStyle/>
          <a:p>
            <a:r>
              <a:rPr lang="en-GB" dirty="0"/>
              <a:t>Maintain the indent from the previous code</a:t>
            </a:r>
          </a:p>
          <a:p>
            <a:r>
              <a:rPr lang="en-GB" dirty="0"/>
              <a:t>Finish the code with the clear and = buttons and the final </a:t>
            </a:r>
            <a:r>
              <a:rPr lang="en-GB" dirty="0" err="1"/>
              <a:t>gui.mainloop</a:t>
            </a:r>
            <a:r>
              <a:rPr lang="en-GB" dirty="0"/>
              <a:t>() command</a:t>
            </a:r>
          </a:p>
        </p:txBody>
      </p:sp>
      <p:pic>
        <p:nvPicPr>
          <p:cNvPr id="5" name="Picture 4">
            <a:extLst>
              <a:ext uri="{FF2B5EF4-FFF2-40B4-BE49-F238E27FC236}">
                <a16:creationId xmlns:a16="http://schemas.microsoft.com/office/drawing/2014/main" id="{E1BB37F1-519F-439B-8017-10B9AAD7DEA8}"/>
              </a:ext>
            </a:extLst>
          </p:cNvPr>
          <p:cNvPicPr>
            <a:picLocks noChangeAspect="1"/>
          </p:cNvPicPr>
          <p:nvPr/>
        </p:nvPicPr>
        <p:blipFill>
          <a:blip r:embed="rId2"/>
          <a:stretch>
            <a:fillRect/>
          </a:stretch>
        </p:blipFill>
        <p:spPr>
          <a:xfrm>
            <a:off x="688977" y="2970178"/>
            <a:ext cx="11186174" cy="1891382"/>
          </a:xfrm>
          <a:prstGeom prst="rect">
            <a:avLst/>
          </a:prstGeom>
        </p:spPr>
      </p:pic>
    </p:spTree>
    <p:extLst>
      <p:ext uri="{BB962C8B-B14F-4D97-AF65-F5344CB8AC3E}">
        <p14:creationId xmlns:p14="http://schemas.microsoft.com/office/powerpoint/2010/main" val="354850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F32B-D85E-4B07-9516-7E98EA464F0F}"/>
              </a:ext>
            </a:extLst>
          </p:cNvPr>
          <p:cNvSpPr>
            <a:spLocks noGrp="1"/>
          </p:cNvSpPr>
          <p:nvPr>
            <p:ph type="title"/>
          </p:nvPr>
        </p:nvSpPr>
        <p:spPr/>
        <p:txBody>
          <a:bodyPr/>
          <a:lstStyle/>
          <a:p>
            <a:r>
              <a:rPr lang="en-GB" dirty="0"/>
              <a:t>Why choose Computer Science?</a:t>
            </a:r>
          </a:p>
        </p:txBody>
      </p:sp>
      <p:sp>
        <p:nvSpPr>
          <p:cNvPr id="3" name="Content Placeholder 2">
            <a:extLst>
              <a:ext uri="{FF2B5EF4-FFF2-40B4-BE49-F238E27FC236}">
                <a16:creationId xmlns:a16="http://schemas.microsoft.com/office/drawing/2014/main" id="{D1029C85-A31F-4156-86F8-6269C17E4676}"/>
              </a:ext>
            </a:extLst>
          </p:cNvPr>
          <p:cNvSpPr>
            <a:spLocks noGrp="1"/>
          </p:cNvSpPr>
          <p:nvPr>
            <p:ph idx="1"/>
          </p:nvPr>
        </p:nvSpPr>
        <p:spPr/>
        <p:txBody>
          <a:bodyPr/>
          <a:lstStyle/>
          <a:p>
            <a:r>
              <a:rPr lang="en-GB" dirty="0">
                <a:hlinkClick r:id="rId2"/>
              </a:rPr>
              <a:t>https://youtu.be/IDFAg9oluv8</a:t>
            </a:r>
            <a:endParaRPr lang="en-GB" dirty="0"/>
          </a:p>
          <a:p>
            <a:endParaRPr lang="en-GB" dirty="0"/>
          </a:p>
        </p:txBody>
      </p:sp>
    </p:spTree>
    <p:extLst>
      <p:ext uri="{BB962C8B-B14F-4D97-AF65-F5344CB8AC3E}">
        <p14:creationId xmlns:p14="http://schemas.microsoft.com/office/powerpoint/2010/main" val="348328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773B-17E8-4744-9A7A-69C6ED4C3C95}"/>
              </a:ext>
            </a:extLst>
          </p:cNvPr>
          <p:cNvSpPr>
            <a:spLocks noGrp="1"/>
          </p:cNvSpPr>
          <p:nvPr>
            <p:ph type="title"/>
          </p:nvPr>
        </p:nvSpPr>
        <p:spPr/>
        <p:txBody>
          <a:bodyPr/>
          <a:lstStyle/>
          <a:p>
            <a:r>
              <a:rPr lang="en-GB" dirty="0"/>
              <a:t>A-Level Computer Science</a:t>
            </a:r>
          </a:p>
        </p:txBody>
      </p:sp>
      <p:sp>
        <p:nvSpPr>
          <p:cNvPr id="3" name="Content Placeholder 2">
            <a:extLst>
              <a:ext uri="{FF2B5EF4-FFF2-40B4-BE49-F238E27FC236}">
                <a16:creationId xmlns:a16="http://schemas.microsoft.com/office/drawing/2014/main" id="{604C3C8B-7630-4EC5-BD04-8D7B4168F2A5}"/>
              </a:ext>
            </a:extLst>
          </p:cNvPr>
          <p:cNvSpPr>
            <a:spLocks noGrp="1"/>
          </p:cNvSpPr>
          <p:nvPr>
            <p:ph idx="1"/>
          </p:nvPr>
        </p:nvSpPr>
        <p:spPr>
          <a:xfrm>
            <a:off x="990600" y="1524002"/>
            <a:ext cx="9350829" cy="4822370"/>
          </a:xfrm>
        </p:spPr>
        <p:txBody>
          <a:bodyPr>
            <a:normAutofit fontScale="92500" lnSpcReduction="10000"/>
          </a:bodyPr>
          <a:lstStyle/>
          <a:p>
            <a:r>
              <a:rPr lang="en-GB" dirty="0"/>
              <a:t>Computer Science is a practical subject where students can apply the academic principles learned in the classroom to real-world systems.</a:t>
            </a:r>
          </a:p>
          <a:p>
            <a:r>
              <a:rPr lang="en-GB" dirty="0"/>
              <a:t>It’s an intensely creative subject that combines invention and excitement, and can look at the natural world through a digital prism.</a:t>
            </a:r>
          </a:p>
          <a:p>
            <a:r>
              <a:rPr lang="en-GB" dirty="0"/>
              <a:t>The aims of this qualification are to enable learners to develop:</a:t>
            </a:r>
          </a:p>
          <a:p>
            <a:pPr lvl="1"/>
            <a:r>
              <a:rPr lang="en-GB" dirty="0"/>
              <a:t>An understanding and ability to apply the fundamental principles and concepts of computer science, including: abstraction, decomposition, logic, algorithms and data representation</a:t>
            </a:r>
          </a:p>
          <a:p>
            <a:pPr lvl="1"/>
            <a:r>
              <a:rPr lang="en-GB" dirty="0"/>
              <a:t>The ability to analyse problems in computational terms through practical experience of solving such problems, including writing programs to do so</a:t>
            </a:r>
          </a:p>
          <a:p>
            <a:pPr lvl="1"/>
            <a:r>
              <a:rPr lang="en-GB" dirty="0"/>
              <a:t>The capacity to think creatively, innovatively, analytically, logically and critically</a:t>
            </a:r>
          </a:p>
          <a:p>
            <a:pPr lvl="1"/>
            <a:r>
              <a:rPr lang="en-GB" dirty="0"/>
              <a:t>The capacity to see relationships between different aspects of computer science</a:t>
            </a:r>
          </a:p>
          <a:p>
            <a:pPr lvl="1"/>
            <a:r>
              <a:rPr lang="en-GB" dirty="0"/>
              <a:t>Mathematical skills.</a:t>
            </a:r>
          </a:p>
        </p:txBody>
      </p:sp>
    </p:spTree>
    <p:extLst>
      <p:ext uri="{BB962C8B-B14F-4D97-AF65-F5344CB8AC3E}">
        <p14:creationId xmlns:p14="http://schemas.microsoft.com/office/powerpoint/2010/main" val="388653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Component 01: Computer systems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Students are introduced to the internal workings of the (CPU), data exchange, software development, data types and legal and ethical issues. The resulting knowledge and understanding will underpin their work in component 03.</a:t>
            </a:r>
          </a:p>
          <a:p>
            <a:pPr marL="0" indent="0">
              <a:buNone/>
            </a:pPr>
            <a:r>
              <a:rPr lang="en-GB" dirty="0"/>
              <a:t>It covers:</a:t>
            </a:r>
          </a:p>
          <a:p>
            <a:r>
              <a:rPr lang="en-GB" dirty="0"/>
              <a:t>The characteristics of contemporary processors, input, output and storage devices</a:t>
            </a:r>
          </a:p>
          <a:p>
            <a:r>
              <a:rPr lang="en-GB" dirty="0"/>
              <a:t>Types of software and the different methodologies used to develop software</a:t>
            </a:r>
          </a:p>
          <a:p>
            <a:r>
              <a:rPr lang="en-GB" dirty="0"/>
              <a:t>Data exchange between different systems</a:t>
            </a:r>
          </a:p>
          <a:p>
            <a:r>
              <a:rPr lang="en-GB" dirty="0"/>
              <a:t>Data types, data structures and algorithms</a:t>
            </a:r>
          </a:p>
          <a:p>
            <a:r>
              <a:rPr lang="en-GB" dirty="0"/>
              <a:t>Legal, moral, cultural and ethical issues.</a:t>
            </a:r>
          </a:p>
          <a:p>
            <a:endParaRPr lang="en-GB" dirty="0"/>
          </a:p>
        </p:txBody>
      </p:sp>
    </p:spTree>
    <p:extLst>
      <p:ext uri="{BB962C8B-B14F-4D97-AF65-F5344CB8AC3E}">
        <p14:creationId xmlns:p14="http://schemas.microsoft.com/office/powerpoint/2010/main" val="411435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Assessment: Computer systems</a:t>
            </a:r>
          </a:p>
        </p:txBody>
      </p:sp>
      <p:sp>
        <p:nvSpPr>
          <p:cNvPr id="3" name="Content Placeholder 2"/>
          <p:cNvSpPr>
            <a:spLocks noGrp="1"/>
          </p:cNvSpPr>
          <p:nvPr>
            <p:ph idx="1"/>
          </p:nvPr>
        </p:nvSpPr>
        <p:spPr/>
        <p:txBody>
          <a:bodyPr/>
          <a:lstStyle/>
          <a:p>
            <a:r>
              <a:rPr lang="en-GB" dirty="0"/>
              <a:t>Written Exam</a:t>
            </a:r>
          </a:p>
          <a:p>
            <a:r>
              <a:rPr lang="en-GB" dirty="0"/>
              <a:t>Marks = 140</a:t>
            </a:r>
          </a:p>
          <a:p>
            <a:r>
              <a:rPr lang="en-GB" dirty="0"/>
              <a:t>Duration = 2 hours 30 mins</a:t>
            </a:r>
          </a:p>
          <a:p>
            <a:r>
              <a:rPr lang="en-GB" dirty="0"/>
              <a:t>Weighting = 40%</a:t>
            </a:r>
          </a:p>
          <a:p>
            <a:endParaRPr lang="en-GB" dirty="0"/>
          </a:p>
          <a:p>
            <a:r>
              <a:rPr lang="en-GB" dirty="0"/>
              <a:t>The internal workings of the (CPU), data exchange, software development, data types and legal and ethical issues. </a:t>
            </a:r>
            <a:br>
              <a:rPr lang="en-GB" dirty="0"/>
            </a:br>
            <a:endParaRPr lang="en-GB" dirty="0"/>
          </a:p>
          <a:p>
            <a:r>
              <a:rPr lang="en-GB" dirty="0"/>
              <a:t>Calculators not allowed.</a:t>
            </a:r>
          </a:p>
        </p:txBody>
      </p:sp>
    </p:spTree>
    <p:extLst>
      <p:ext uri="{BB962C8B-B14F-4D97-AF65-F5344CB8AC3E}">
        <p14:creationId xmlns:p14="http://schemas.microsoft.com/office/powerpoint/2010/main" val="179680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Component 02: Algorithms and programming</a:t>
            </a:r>
          </a:p>
        </p:txBody>
      </p:sp>
      <p:sp>
        <p:nvSpPr>
          <p:cNvPr id="3" name="Content Placeholder 2"/>
          <p:cNvSpPr>
            <a:spLocks noGrp="1"/>
          </p:cNvSpPr>
          <p:nvPr>
            <p:ph idx="1"/>
          </p:nvPr>
        </p:nvSpPr>
        <p:spPr/>
        <p:txBody>
          <a:bodyPr/>
          <a:lstStyle/>
          <a:p>
            <a:pPr marL="0" indent="0">
              <a:buNone/>
            </a:pPr>
            <a:r>
              <a:rPr lang="en-GB" dirty="0"/>
              <a:t>This builds on component 01 to include computational thinking and problem-solving.</a:t>
            </a:r>
          </a:p>
          <a:p>
            <a:pPr marL="0" indent="0">
              <a:buNone/>
            </a:pPr>
            <a:r>
              <a:rPr lang="en-GB" dirty="0"/>
              <a:t>It covers:</a:t>
            </a:r>
          </a:p>
          <a:p>
            <a:r>
              <a:rPr lang="en-GB" dirty="0"/>
              <a:t>What is meant by computational thinking (thinking abstractly, thinking ahead, thinking procedurally etc.)</a:t>
            </a:r>
          </a:p>
          <a:p>
            <a:r>
              <a:rPr lang="en-GB" dirty="0"/>
              <a:t>Problem solving and programming – how computers and programs can be used to solve problems</a:t>
            </a:r>
          </a:p>
          <a:p>
            <a:r>
              <a:rPr lang="en-GB" dirty="0"/>
              <a:t>Algorithms and how they can be used to describe and solve problems.</a:t>
            </a:r>
          </a:p>
        </p:txBody>
      </p:sp>
    </p:spTree>
    <p:extLst>
      <p:ext uri="{BB962C8B-B14F-4D97-AF65-F5344CB8AC3E}">
        <p14:creationId xmlns:p14="http://schemas.microsoft.com/office/powerpoint/2010/main" val="328362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Assessment: Algorithms and programming</a:t>
            </a:r>
            <a:endParaRPr lang="en-GB" dirty="0"/>
          </a:p>
        </p:txBody>
      </p:sp>
      <p:sp>
        <p:nvSpPr>
          <p:cNvPr id="3" name="Content Placeholder 2"/>
          <p:cNvSpPr>
            <a:spLocks noGrp="1"/>
          </p:cNvSpPr>
          <p:nvPr>
            <p:ph idx="1"/>
          </p:nvPr>
        </p:nvSpPr>
        <p:spPr/>
        <p:txBody>
          <a:bodyPr/>
          <a:lstStyle/>
          <a:p>
            <a:r>
              <a:rPr lang="en-GB" dirty="0"/>
              <a:t>Written Exam</a:t>
            </a:r>
          </a:p>
          <a:p>
            <a:r>
              <a:rPr lang="en-GB" dirty="0"/>
              <a:t>Marks = 140</a:t>
            </a:r>
          </a:p>
          <a:p>
            <a:r>
              <a:rPr lang="en-GB" dirty="0"/>
              <a:t>Duration = 2 hours 30 mins</a:t>
            </a:r>
          </a:p>
          <a:p>
            <a:r>
              <a:rPr lang="en-GB" dirty="0"/>
              <a:t>Weighting = 40%</a:t>
            </a:r>
          </a:p>
          <a:p>
            <a:endParaRPr lang="en-GB" dirty="0"/>
          </a:p>
          <a:p>
            <a:r>
              <a:rPr lang="en-GB" dirty="0"/>
              <a:t>Using computational thinking to solve problems. </a:t>
            </a:r>
            <a:br>
              <a:rPr lang="en-GB" dirty="0"/>
            </a:br>
            <a:endParaRPr lang="en-GB" dirty="0"/>
          </a:p>
          <a:p>
            <a:r>
              <a:rPr lang="en-GB" dirty="0"/>
              <a:t>Calculators not allowed.</a:t>
            </a:r>
          </a:p>
        </p:txBody>
      </p:sp>
    </p:spTree>
    <p:extLst>
      <p:ext uri="{BB962C8B-B14F-4D97-AF65-F5344CB8AC3E}">
        <p14:creationId xmlns:p14="http://schemas.microsoft.com/office/powerpoint/2010/main" val="135718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Component 03: Programming project</a:t>
            </a:r>
            <a:br>
              <a:rPr lang="en-GB" b="1" dirty="0"/>
            </a:br>
            <a:endParaRPr lang="en-GB" dirty="0"/>
          </a:p>
        </p:txBody>
      </p:sp>
      <p:sp>
        <p:nvSpPr>
          <p:cNvPr id="3" name="Content Placeholder 2"/>
          <p:cNvSpPr>
            <a:spLocks noGrp="1"/>
          </p:cNvSpPr>
          <p:nvPr>
            <p:ph idx="1"/>
          </p:nvPr>
        </p:nvSpPr>
        <p:spPr/>
        <p:txBody>
          <a:bodyPr/>
          <a:lstStyle/>
          <a:p>
            <a:r>
              <a:rPr lang="en-GB" dirty="0"/>
              <a:t>Students are expected to apply the principles of computational thinking to a practical coding programming project.</a:t>
            </a:r>
          </a:p>
          <a:p>
            <a:r>
              <a:rPr lang="en-GB" dirty="0"/>
              <a:t>They will analyse, design, develop, test, evaluate and document a program written in a suitable programming language.</a:t>
            </a:r>
          </a:p>
          <a:p>
            <a:r>
              <a:rPr lang="en-GB" dirty="0"/>
              <a:t>The project is designed to be independently chosen by the student and provides them with the flexibility to investigate projects within the diverse field of computer science.</a:t>
            </a:r>
          </a:p>
          <a:p>
            <a:r>
              <a:rPr lang="en-GB" dirty="0"/>
              <a:t>We support a wide and diverse range of languages.</a:t>
            </a:r>
          </a:p>
          <a:p>
            <a:endParaRPr lang="en-GB" dirty="0"/>
          </a:p>
        </p:txBody>
      </p:sp>
    </p:spTree>
    <p:extLst>
      <p:ext uri="{BB962C8B-B14F-4D97-AF65-F5344CB8AC3E}">
        <p14:creationId xmlns:p14="http://schemas.microsoft.com/office/powerpoint/2010/main" val="2855851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3998</TotalTime>
  <Words>705</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Corbel</vt:lpstr>
      <vt:lpstr>Courier New</vt:lpstr>
      <vt:lpstr>Wingdings 3</vt:lpstr>
      <vt:lpstr>Parallax</vt:lpstr>
      <vt:lpstr>OCR A-Level  Computer Science</vt:lpstr>
      <vt:lpstr>OCR A-Level  Computer Science </vt:lpstr>
      <vt:lpstr>Why choose Computer Science?</vt:lpstr>
      <vt:lpstr>A-Level Computer Science</vt:lpstr>
      <vt:lpstr>Component 01: Computer systems</vt:lpstr>
      <vt:lpstr>Assessment: Computer systems</vt:lpstr>
      <vt:lpstr>Component 02: Algorithms and programming</vt:lpstr>
      <vt:lpstr>Assessment: Algorithms and programming</vt:lpstr>
      <vt:lpstr>Component 03: Programming project </vt:lpstr>
      <vt:lpstr>Assessment: Programming project </vt:lpstr>
      <vt:lpstr>PowerPoint Presentation</vt:lpstr>
      <vt:lpstr>Big Data – Changing our world</vt:lpstr>
      <vt:lpstr>GCSE - Create a text based calculator</vt:lpstr>
      <vt:lpstr>GCSE - Create a text based calculator</vt:lpstr>
      <vt:lpstr>GUI Calculator</vt:lpstr>
      <vt:lpstr>GUI Calculator</vt:lpstr>
      <vt:lpstr>GUI Calculator</vt:lpstr>
      <vt:lpstr>GUI Calculator</vt:lpstr>
      <vt:lpstr>GUI Calculator</vt:lpstr>
      <vt:lpstr>GUI Calculator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Beaumont</dc:creator>
  <cp:lastModifiedBy>Jaime Beaumont</cp:lastModifiedBy>
  <cp:revision>155</cp:revision>
  <dcterms:created xsi:type="dcterms:W3CDTF">2016-09-04T23:25:55Z</dcterms:created>
  <dcterms:modified xsi:type="dcterms:W3CDTF">2019-12-16T23:22:44Z</dcterms:modified>
</cp:coreProperties>
</file>