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307" r:id="rId3"/>
    <p:sldId id="265" r:id="rId4"/>
    <p:sldId id="298" r:id="rId5"/>
    <p:sldId id="300" r:id="rId6"/>
    <p:sldId id="308" r:id="rId7"/>
    <p:sldId id="309" r:id="rId8"/>
    <p:sldId id="310" r:id="rId9"/>
    <p:sldId id="311" r:id="rId10"/>
    <p:sldId id="301" r:id="rId11"/>
    <p:sldId id="302" r:id="rId12"/>
    <p:sldId id="303" r:id="rId13"/>
    <p:sldId id="304" r:id="rId14"/>
    <p:sldId id="313" r:id="rId15"/>
    <p:sldId id="315" r:id="rId16"/>
    <p:sldId id="316" r:id="rId17"/>
    <p:sldId id="317" r:id="rId18"/>
    <p:sldId id="314" r:id="rId19"/>
    <p:sldId id="305" r:id="rId2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5018"/>
    <a:srgbClr val="614748"/>
    <a:srgbClr val="4D2677"/>
    <a:srgbClr val="96663E"/>
    <a:srgbClr val="6B68C6"/>
    <a:srgbClr val="ED5900"/>
    <a:srgbClr val="65A100"/>
    <a:srgbClr val="5550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59" d="100"/>
          <a:sy n="159" d="100"/>
        </p:scale>
        <p:origin x="-5744" y="-11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DAE5F1-9943-48B6-9435-361E50811A1A}" type="datetimeFigureOut">
              <a:rPr lang="en-GB" smtClean="0"/>
              <a:t>25/06/2021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C81AE6-8B57-4A93-887B-A2DFB0955F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6428570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51C6029A-FD0F-43AA-BD20-E94FCC2B79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charset="0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charset="0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charset="0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charset="0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charset="0"/>
        <a:cs typeface="MS PGothic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EconA_slide_bg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720000" y="1800000"/>
            <a:ext cx="7772400" cy="4323184"/>
          </a:xfrm>
          <a:prstGeom prst="rect">
            <a:avLst/>
          </a:prstGeom>
          <a:noFill/>
          <a:ln>
            <a:noFill/>
          </a:ln>
          <a:extLst>
            <a:ext uri="{FAA26D3D-D897-4be2-8F04-BA451C77F1D7}"/>
          </a:extLst>
        </p:spPr>
        <p:txBody>
          <a:bodyPr/>
          <a:lstStyle>
            <a:lvl1pPr>
              <a:buClr>
                <a:srgbClr val="B35018"/>
              </a:buClr>
              <a:defRPr>
                <a:latin typeface="Verdana"/>
                <a:cs typeface="Verdana"/>
              </a:defRPr>
            </a:lvl1pPr>
            <a:lvl2pPr>
              <a:defRPr>
                <a:latin typeface="Verdana"/>
                <a:cs typeface="Verdana"/>
              </a:defRPr>
            </a:lvl2pPr>
            <a:lvl3pPr>
              <a:defRPr>
                <a:latin typeface="Verdana"/>
                <a:cs typeface="Verdana"/>
              </a:defRPr>
            </a:lvl3pPr>
            <a:lvl4pPr>
              <a:defRPr>
                <a:latin typeface="Verdana"/>
                <a:cs typeface="Verdana"/>
              </a:defRPr>
            </a:lvl4pPr>
            <a:lvl5pPr>
              <a:defRPr>
                <a:latin typeface="Verdana"/>
                <a:cs typeface="Verdana"/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03648" y="1052736"/>
            <a:ext cx="7128792" cy="648072"/>
          </a:xfrm>
          <a:prstGeom prst="rect">
            <a:avLst/>
          </a:prstGeom>
          <a:noFill/>
          <a:ln>
            <a:noFill/>
          </a:ln>
          <a:extLst>
            <a:ext uri="{FAA26D3D-D897-4be2-8F04-BA451C77F1D7}"/>
          </a:extLst>
        </p:spPr>
        <p:txBody>
          <a:bodyPr lIns="0" tIns="0" rIns="0" bIns="0" anchor="t"/>
          <a:lstStyle>
            <a:lvl1pPr>
              <a:defRPr sz="3200">
                <a:solidFill>
                  <a:srgbClr val="B35018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n-GB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9516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EconA_title_slide_bg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268760"/>
            <a:ext cx="4536504" cy="1872208"/>
          </a:xfrm>
          <a:prstGeom prst="rect">
            <a:avLst/>
          </a:prstGeom>
        </p:spPr>
        <p:txBody>
          <a:bodyPr anchor="t"/>
          <a:lstStyle>
            <a:lvl1pPr algn="l">
              <a:defRPr sz="3600" b="1" cap="all">
                <a:solidFill>
                  <a:srgbClr val="B35018"/>
                </a:solidFill>
                <a:latin typeface="Verdana"/>
                <a:cs typeface="Verdana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964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EconA_slide_bg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03648" y="1052736"/>
            <a:ext cx="7128792" cy="648072"/>
          </a:xfrm>
          <a:prstGeom prst="rect">
            <a:avLst/>
          </a:prstGeom>
          <a:noFill/>
          <a:ln>
            <a:noFill/>
          </a:ln>
          <a:extLst>
            <a:ext uri="{FAA26D3D-D897-4be2-8F04-BA451C77F1D7}"/>
          </a:extLst>
        </p:spPr>
        <p:txBody>
          <a:bodyPr lIns="0" tIns="0" rIns="0" bIns="0" anchor="t"/>
          <a:lstStyle>
            <a:lvl1pPr>
              <a:defRPr sz="3200">
                <a:solidFill>
                  <a:srgbClr val="B35018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</p:spPr>
        <p:txBody>
          <a:bodyPr/>
          <a:lstStyle>
            <a:lvl1pPr>
              <a:buClr>
                <a:srgbClr val="B35018"/>
              </a:buClr>
              <a:defRPr sz="2800">
                <a:latin typeface="Verdana"/>
                <a:cs typeface="Verdana"/>
              </a:defRPr>
            </a:lvl1pPr>
            <a:lvl2pPr>
              <a:defRPr sz="2400">
                <a:latin typeface="Verdana"/>
                <a:cs typeface="Verdana"/>
              </a:defRPr>
            </a:lvl2pPr>
            <a:lvl3pPr>
              <a:defRPr sz="2000">
                <a:latin typeface="Verdana"/>
                <a:cs typeface="Verdana"/>
              </a:defRPr>
            </a:lvl3pPr>
            <a:lvl4pPr>
              <a:defRPr sz="1800">
                <a:latin typeface="Verdana"/>
                <a:cs typeface="Verdana"/>
              </a:defRPr>
            </a:lvl4pPr>
            <a:lvl5pPr>
              <a:defRPr sz="1800">
                <a:latin typeface="Verdana"/>
                <a:cs typeface="Verdan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</p:spPr>
        <p:txBody>
          <a:bodyPr/>
          <a:lstStyle>
            <a:lvl1pPr>
              <a:buClr>
                <a:srgbClr val="B35018"/>
              </a:buClr>
              <a:defRPr sz="2800">
                <a:latin typeface="Verdana"/>
                <a:cs typeface="Verdana"/>
              </a:defRPr>
            </a:lvl1pPr>
            <a:lvl2pPr>
              <a:defRPr sz="2400">
                <a:latin typeface="Verdana"/>
                <a:cs typeface="Verdana"/>
              </a:defRPr>
            </a:lvl2pPr>
            <a:lvl3pPr>
              <a:defRPr sz="2000">
                <a:latin typeface="Verdana"/>
                <a:cs typeface="Verdana"/>
              </a:defRPr>
            </a:lvl3pPr>
            <a:lvl4pPr>
              <a:defRPr sz="1800">
                <a:latin typeface="Verdana"/>
                <a:cs typeface="Verdana"/>
              </a:defRPr>
            </a:lvl4pPr>
            <a:lvl5pPr>
              <a:defRPr sz="1800">
                <a:latin typeface="Verdana"/>
                <a:cs typeface="Verdan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414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EconA_slide_bg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03648" y="1052736"/>
            <a:ext cx="7128792" cy="648072"/>
          </a:xfrm>
          <a:prstGeom prst="rect">
            <a:avLst/>
          </a:prstGeom>
          <a:noFill/>
          <a:ln>
            <a:noFill/>
          </a:ln>
          <a:extLst>
            <a:ext uri="{FAA26D3D-D897-4be2-8F04-BA451C77F1D7}"/>
          </a:extLst>
        </p:spPr>
        <p:txBody>
          <a:bodyPr lIns="0" tIns="0" rIns="0" bIns="0" anchor="t"/>
          <a:lstStyle>
            <a:lvl1pPr>
              <a:defRPr sz="3200">
                <a:solidFill>
                  <a:srgbClr val="B35018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n-GB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347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 userDrawn="1"/>
        </p:nvSpPr>
        <p:spPr bwMode="auto">
          <a:xfrm>
            <a:off x="1331913" y="1050925"/>
            <a:ext cx="7127875" cy="647700"/>
          </a:xfrm>
          <a:prstGeom prst="rect">
            <a:avLst/>
          </a:prstGeom>
          <a:noFill/>
          <a:ln>
            <a:noFill/>
          </a:ln>
          <a:extLst>
            <a:ext uri="{FAA26D3D-D897-4be2-8F04-BA451C77F1D7}"/>
          </a:extLst>
        </p:spPr>
        <p:txBody>
          <a:bodyPr lIns="0" tIns="0" rIns="0" b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D7D6B"/>
                </a:solidFill>
                <a:latin typeface="Myriad Pro"/>
                <a:ea typeface="MS PGothic" charset="0"/>
                <a:cs typeface="Myriad Pro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Myriad Pro" charset="0"/>
                <a:ea typeface="MS PGothic" charset="0"/>
                <a:cs typeface="MS PGothic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Myriad Pro" charset="0"/>
                <a:ea typeface="MS PGothic" charset="0"/>
                <a:cs typeface="MS PGothic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Myriad Pro" charset="0"/>
                <a:ea typeface="MS PGothic" charset="0"/>
                <a:cs typeface="MS PGothic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Myriad Pro" charset="0"/>
                <a:ea typeface="MS PGothic" charset="0"/>
                <a:cs typeface="MS PGothic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en-GB" dirty="0" smtClean="0">
                <a:solidFill>
                  <a:srgbClr val="B35018"/>
                </a:solidFill>
                <a:latin typeface="Verdana"/>
                <a:cs typeface="Verdana"/>
              </a:rPr>
              <a:t>Click to edit Master title style</a:t>
            </a:r>
            <a:endParaRPr lang="en-US" dirty="0">
              <a:solidFill>
                <a:srgbClr val="B35018"/>
              </a:solidFill>
              <a:latin typeface="Verdana"/>
              <a:cs typeface="Verdana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 userDrawn="1"/>
        </p:nvSpPr>
        <p:spPr bwMode="auto">
          <a:xfrm>
            <a:off x="720725" y="1800225"/>
            <a:ext cx="7772400" cy="4322763"/>
          </a:xfrm>
          <a:prstGeom prst="rect">
            <a:avLst/>
          </a:prstGeom>
          <a:noFill/>
          <a:ln>
            <a:noFill/>
          </a:ln>
          <a:extLst>
            <a:ext uri="{FAA26D3D-D897-4be2-8F04-BA451C77F1D7}"/>
          </a:extLst>
        </p:spPr>
        <p:txBody>
          <a:bodyPr/>
          <a:lstStyle>
            <a:lvl1pPr marL="342900" indent="-342900" algn="l" rtl="0" eaLnBrk="0" fontAlgn="base" hangingPunct="0">
              <a:spcBef>
                <a:spcPts val="600"/>
              </a:spcBef>
              <a:spcAft>
                <a:spcPts val="600"/>
              </a:spcAft>
              <a:buClr>
                <a:srgbClr val="3D7D6B"/>
              </a:buClr>
              <a:buChar char="•"/>
              <a:defRPr sz="2400">
                <a:solidFill>
                  <a:schemeClr val="tx1"/>
                </a:solidFill>
                <a:latin typeface="Myriad Pro"/>
                <a:ea typeface="MS PGothic" charset="0"/>
                <a:cs typeface="Myriad Pro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Myriad Pro"/>
                <a:ea typeface="MS PGothic" charset="0"/>
                <a:cs typeface="Myriad Pro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Myriad Pro"/>
                <a:ea typeface="MS PGothic" charset="0"/>
                <a:cs typeface="Myriad Pro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Myriad Pro"/>
                <a:ea typeface="MS PGothic" charset="0"/>
                <a:cs typeface="Myriad Pro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Myriad Pro"/>
                <a:ea typeface="MS PGothic" charset="0"/>
                <a:cs typeface="Myriad Pro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buClr>
                <a:srgbClr val="B35018"/>
              </a:buClr>
              <a:defRPr/>
            </a:pPr>
            <a:r>
              <a:rPr lang="en-US" dirty="0" smtClean="0">
                <a:latin typeface="Verdana"/>
                <a:cs typeface="Verdana"/>
              </a:rPr>
              <a:t>Click to edit Master text styles</a:t>
            </a:r>
          </a:p>
          <a:p>
            <a:pPr lvl="1">
              <a:defRPr/>
            </a:pPr>
            <a:r>
              <a:rPr lang="en-US" dirty="0" smtClean="0">
                <a:latin typeface="Verdana"/>
                <a:cs typeface="Verdana"/>
              </a:rPr>
              <a:t>Second level</a:t>
            </a:r>
          </a:p>
          <a:p>
            <a:pPr lvl="2">
              <a:defRPr/>
            </a:pPr>
            <a:r>
              <a:rPr lang="en-US" dirty="0" smtClean="0">
                <a:latin typeface="Verdana"/>
                <a:cs typeface="Verdana"/>
              </a:rPr>
              <a:t>Third level</a:t>
            </a:r>
          </a:p>
          <a:p>
            <a:pPr lvl="3">
              <a:defRPr/>
            </a:pPr>
            <a:r>
              <a:rPr lang="en-US" dirty="0" smtClean="0">
                <a:latin typeface="Verdana"/>
                <a:cs typeface="Verdana"/>
              </a:rPr>
              <a:t>Fourth level</a:t>
            </a:r>
          </a:p>
          <a:p>
            <a:pPr lvl="4">
              <a:defRPr/>
            </a:pPr>
            <a:r>
              <a:rPr lang="en-US" dirty="0" smtClean="0">
                <a:latin typeface="Verdana"/>
                <a:cs typeface="Verdana"/>
              </a:rPr>
              <a:t>Fifth level</a:t>
            </a:r>
            <a:endParaRPr lang="en-US" dirty="0">
              <a:latin typeface="Verdana"/>
              <a:cs typeface="Verdan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3" r:id="rId1"/>
    <p:sldLayoutId id="2147483964" r:id="rId2"/>
    <p:sldLayoutId id="2147483965" r:id="rId3"/>
    <p:sldLayoutId id="2147483966" r:id="rId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Myriad Pro"/>
          <a:ea typeface="MS PGothic" charset="0"/>
          <a:cs typeface="Myriad Pro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Myriad Pro" charset="0"/>
          <a:ea typeface="MS PGothic" charset="0"/>
          <a:cs typeface="Myriad Pro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Myriad Pro" charset="0"/>
          <a:ea typeface="MS PGothic" charset="0"/>
          <a:cs typeface="Myriad Pro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Myriad Pro" charset="0"/>
          <a:ea typeface="MS PGothic" charset="0"/>
          <a:cs typeface="Myriad Pro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Myriad Pro" charset="0"/>
          <a:ea typeface="MS PGothic" charset="0"/>
          <a:cs typeface="Myriad Pro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ts val="600"/>
        </a:spcBef>
        <a:spcAft>
          <a:spcPts val="600"/>
        </a:spcAft>
        <a:buClr>
          <a:srgbClr val="3D7D6B"/>
        </a:buClr>
        <a:buChar char="•"/>
        <a:defRPr sz="2400">
          <a:solidFill>
            <a:schemeClr val="tx1"/>
          </a:solidFill>
          <a:latin typeface="Myriad Pro"/>
          <a:ea typeface="MS PGothic" charset="0"/>
          <a:cs typeface="Myriad Pro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Myriad Pro"/>
          <a:ea typeface="MS PGothic" charset="0"/>
          <a:cs typeface="Myriad Pro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Myriad Pro"/>
          <a:ea typeface="MS PGothic" charset="0"/>
          <a:cs typeface="Myriad Pro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Myriad Pro"/>
          <a:ea typeface="MS PGothic" charset="0"/>
          <a:cs typeface="Myriad Pro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Myriad Pro"/>
          <a:ea typeface="MS PGothic" charset="0"/>
          <a:cs typeface="Myriad Pro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cas.com/" TargetMode="Externa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conomicseducation.org/debate-world" TargetMode="External"/><Relationship Id="rId3" Type="http://schemas.openxmlformats.org/officeDocument/2006/relationships/hyperlink" Target="https://www.amazon.co.uk/s/ref=dp_byline_sr_book_1?ie=UTF8&amp;field-author=John+Maynard+Keynes+CB+FBA+1st+Baron+Keynes&amp;text=John+Maynard+Keynes+CB+FBA+1st+Baron+Keynes&amp;sort=relevancerank&amp;search-alias=books-uk" TargetMode="External"/><Relationship Id="rId7" Type="http://schemas.openxmlformats.org/officeDocument/2006/relationships/hyperlink" Target="https://www.ft.com/" TargetMode="External"/><Relationship Id="rId2" Type="http://schemas.openxmlformats.org/officeDocument/2006/relationships/hyperlink" Target="https://www.amazon.co.uk/Adam-Smith/e/B000APTFBA/ref=dp_byline_cont_book_1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bbc.co.uk/news/topics/c8dn03216z3t/economics" TargetMode="External"/><Relationship Id="rId5" Type="http://schemas.openxmlformats.org/officeDocument/2006/relationships/hyperlink" Target="https://www.ted.com/talks?topics%5B%5D=economics" TargetMode="External"/><Relationship Id="rId4" Type="http://schemas.openxmlformats.org/officeDocument/2006/relationships/hyperlink" Target="https://www.amazon.co.uk/Karl-Marx/e/B000APMKRQ/ref=dp_byline_cont_book_1" TargetMode="External"/><Relationship Id="rId9" Type="http://schemas.openxmlformats.org/officeDocument/2006/relationships/hyperlink" Target="https://debatechamber.com/project/economics-summer-school/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app.senecalearning.com/dashboard/class/yaj7zp54xm/assignments/assignment/af927f87-134e-4da3-b56b-524600fe4d51" TargetMode="Externa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8" y="1268412"/>
            <a:ext cx="4248844" cy="4968899"/>
          </a:xfrm>
        </p:spPr>
        <p:txBody>
          <a:bodyPr/>
          <a:lstStyle/>
          <a:p>
            <a:pPr algn="ctr">
              <a:defRPr/>
            </a:pPr>
            <a:r>
              <a:rPr lang="en-US" cap="none" dirty="0" smtClean="0">
                <a:latin typeface="Verdana" pitchFamily="34" charset="0"/>
                <a:ea typeface="MS PGothic" pitchFamily="34" charset="-128"/>
              </a:rPr>
              <a:t>Choosing </a:t>
            </a:r>
            <a:br>
              <a:rPr lang="en-US" cap="none" dirty="0" smtClean="0">
                <a:latin typeface="Verdana" pitchFamily="34" charset="0"/>
                <a:ea typeface="MS PGothic" pitchFamily="34" charset="-128"/>
              </a:rPr>
            </a:br>
            <a:r>
              <a:rPr lang="en-US" cap="none" dirty="0" smtClean="0">
                <a:latin typeface="Verdana" pitchFamily="34" charset="0"/>
                <a:ea typeface="MS PGothic" pitchFamily="34" charset="-128"/>
              </a:rPr>
              <a:t>AS </a:t>
            </a:r>
            <a:r>
              <a:rPr lang="en-US" cap="none" dirty="0">
                <a:latin typeface="Verdana" pitchFamily="34" charset="0"/>
                <a:ea typeface="MS PGothic" pitchFamily="34" charset="-128"/>
              </a:rPr>
              <a:t>and A level</a:t>
            </a:r>
            <a:br>
              <a:rPr lang="en-US" cap="none" dirty="0">
                <a:latin typeface="Verdana" pitchFamily="34" charset="0"/>
                <a:ea typeface="MS PGothic" pitchFamily="34" charset="-128"/>
              </a:rPr>
            </a:br>
            <a:r>
              <a:rPr lang="en-US" cap="none" dirty="0">
                <a:latin typeface="Verdana" pitchFamily="34" charset="0"/>
                <a:ea typeface="MS PGothic" pitchFamily="34" charset="-128"/>
              </a:rPr>
              <a:t>Economics </a:t>
            </a:r>
            <a:br>
              <a:rPr lang="en-US" cap="none" dirty="0">
                <a:latin typeface="Verdana" pitchFamily="34" charset="0"/>
                <a:ea typeface="MS PGothic" pitchFamily="34" charset="-128"/>
              </a:rPr>
            </a:br>
            <a:r>
              <a:rPr lang="en-US" cap="none" dirty="0" smtClean="0">
                <a:latin typeface="Verdana" pitchFamily="34" charset="0"/>
                <a:ea typeface="MS PGothic" pitchFamily="34" charset="-128"/>
              </a:rPr>
              <a:t>at</a:t>
            </a:r>
            <a:r>
              <a:rPr lang="en-US" cap="none" dirty="0">
                <a:latin typeface="Verdana" pitchFamily="34" charset="0"/>
                <a:ea typeface="MS PGothic" pitchFamily="34" charset="-128"/>
              </a:rPr>
              <a:t/>
            </a:r>
            <a:br>
              <a:rPr lang="en-US" cap="none" dirty="0">
                <a:latin typeface="Verdana" pitchFamily="34" charset="0"/>
                <a:ea typeface="MS PGothic" pitchFamily="34" charset="-128"/>
              </a:rPr>
            </a:br>
            <a:r>
              <a:rPr lang="en-US" cap="none" dirty="0" smtClean="0">
                <a:latin typeface="Verdana" pitchFamily="34" charset="0"/>
                <a:ea typeface="MS PGothic" pitchFamily="34" charset="-128"/>
              </a:rPr>
              <a:t>St. Benedict’s Catholic School</a:t>
            </a:r>
            <a:br>
              <a:rPr lang="en-US" cap="none" dirty="0" smtClean="0">
                <a:latin typeface="Verdana" pitchFamily="34" charset="0"/>
                <a:ea typeface="MS PGothic" pitchFamily="34" charset="-128"/>
              </a:rPr>
            </a:br>
            <a:r>
              <a:rPr lang="en-US" cap="none" dirty="0" smtClean="0">
                <a:latin typeface="Verdana" pitchFamily="34" charset="0"/>
                <a:ea typeface="MS PGothic" pitchFamily="34" charset="-128"/>
              </a:rPr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0050" y="4725144"/>
            <a:ext cx="1409822" cy="13681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ontent Placeholder 4"/>
          <p:cNvSpPr>
            <a:spLocks noGrp="1"/>
          </p:cNvSpPr>
          <p:nvPr>
            <p:ph idx="1"/>
          </p:nvPr>
        </p:nvSpPr>
        <p:spPr>
          <a:xfrm>
            <a:off x="684213" y="1700213"/>
            <a:ext cx="7772400" cy="4322762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FontTx/>
              <a:buNone/>
              <a:defRPr/>
            </a:pPr>
            <a:r>
              <a:rPr lang="en-US" sz="2000" dirty="0" smtClean="0">
                <a:latin typeface="Verdana" pitchFamily="34" charset="0"/>
                <a:ea typeface="MS PGothic" pitchFamily="34" charset="-128"/>
                <a:cs typeface="Myriad Pro" charset="0"/>
              </a:rPr>
              <a:t>For A level you will study all four themes and will sit three exams at the end of your course:</a:t>
            </a:r>
          </a:p>
          <a:p>
            <a:pPr>
              <a:defRPr/>
            </a:pPr>
            <a:r>
              <a:rPr lang="en-US" sz="2000" dirty="0">
                <a:solidFill>
                  <a:srgbClr val="B35018"/>
                </a:solidFill>
                <a:latin typeface="Verdana" pitchFamily="34" charset="0"/>
                <a:ea typeface="MS PGothic" pitchFamily="34" charset="-128"/>
                <a:cs typeface="Myriad Pro" charset="0"/>
              </a:rPr>
              <a:t>Paper 1</a:t>
            </a:r>
            <a:r>
              <a:rPr lang="en-US" sz="2000" dirty="0">
                <a:latin typeface="Verdana" pitchFamily="34" charset="0"/>
                <a:ea typeface="MS PGothic" pitchFamily="34" charset="-128"/>
                <a:cs typeface="Myriad Pro" charset="0"/>
              </a:rPr>
              <a:t> has data response and essay questions, and focuses on how markets work and the </a:t>
            </a:r>
            <a:r>
              <a:rPr lang="en-US" sz="2000" dirty="0" err="1">
                <a:latin typeface="Verdana" pitchFamily="34" charset="0"/>
                <a:ea typeface="MS PGothic" pitchFamily="34" charset="-128"/>
                <a:cs typeface="Myriad Pro" charset="0"/>
              </a:rPr>
              <a:t>behaviour</a:t>
            </a:r>
            <a:r>
              <a:rPr lang="en-US" sz="2000" dirty="0">
                <a:latin typeface="Verdana" pitchFamily="34" charset="0"/>
                <a:ea typeface="MS PGothic" pitchFamily="34" charset="-128"/>
                <a:cs typeface="Myriad Pro" charset="0"/>
              </a:rPr>
              <a:t> of consumers and businesses</a:t>
            </a:r>
          </a:p>
          <a:p>
            <a:pPr>
              <a:defRPr/>
            </a:pPr>
            <a:r>
              <a:rPr lang="en-US" sz="2000" dirty="0">
                <a:solidFill>
                  <a:srgbClr val="B35018"/>
                </a:solidFill>
                <a:latin typeface="Verdana" pitchFamily="34" charset="0"/>
                <a:ea typeface="MS PGothic" pitchFamily="34" charset="-128"/>
                <a:cs typeface="Myriad Pro" charset="0"/>
              </a:rPr>
              <a:t>Paper 2</a:t>
            </a:r>
            <a:r>
              <a:rPr lang="en-US" sz="2000" dirty="0">
                <a:latin typeface="Verdana" pitchFamily="34" charset="0"/>
                <a:ea typeface="MS PGothic" pitchFamily="34" charset="-128"/>
                <a:cs typeface="Myriad Pro" charset="0"/>
              </a:rPr>
              <a:t> has data response and essay questions, and focuses on how the economy works and how governments try to manage the economy</a:t>
            </a:r>
          </a:p>
          <a:p>
            <a:pPr>
              <a:defRPr/>
            </a:pPr>
            <a:r>
              <a:rPr lang="en-US" sz="2000" dirty="0">
                <a:solidFill>
                  <a:srgbClr val="B35018"/>
                </a:solidFill>
                <a:latin typeface="Verdana" pitchFamily="34" charset="0"/>
                <a:ea typeface="MS PGothic" pitchFamily="34" charset="-128"/>
                <a:cs typeface="Myriad Pro" charset="0"/>
              </a:rPr>
              <a:t>Paper 3</a:t>
            </a:r>
            <a:r>
              <a:rPr lang="en-US" sz="2000" dirty="0">
                <a:latin typeface="Verdana" pitchFamily="34" charset="0"/>
                <a:ea typeface="MS PGothic" pitchFamily="34" charset="-128"/>
                <a:cs typeface="Myriad Pro" charset="0"/>
              </a:rPr>
              <a:t> the data response and essay questions ask you to see how it all fits together</a:t>
            </a:r>
          </a:p>
        </p:txBody>
      </p:sp>
      <p:sp>
        <p:nvSpPr>
          <p:cNvPr id="16387" name="Title 1"/>
          <p:cNvSpPr>
            <a:spLocks noGrp="1"/>
          </p:cNvSpPr>
          <p:nvPr>
            <p:ph type="title"/>
          </p:nvPr>
        </p:nvSpPr>
        <p:spPr>
          <a:xfrm>
            <a:off x="1152525" y="1052513"/>
            <a:ext cx="7127875" cy="647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Ctr="0" compatLnSpc="1">
            <a:prstTxWarp prst="textNoShape">
              <a:avLst/>
            </a:prstTxWarp>
          </a:bodyPr>
          <a:lstStyle/>
          <a:p>
            <a:r>
              <a:rPr lang="en-US" altLang="en-US" smtClean="0">
                <a:latin typeface="Verdana" panose="020B0604030504040204" pitchFamily="34" charset="0"/>
                <a:ea typeface="MS PGothic" panose="020B0600070205080204" pitchFamily="34" charset="-128"/>
                <a:cs typeface="Myriad Pro" panose="020B0503030403020204" pitchFamily="34" charset="0"/>
              </a:rPr>
              <a:t>How will I be assessed?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ontent Placeholder 4"/>
          <p:cNvSpPr>
            <a:spLocks noGrp="1"/>
          </p:cNvSpPr>
          <p:nvPr>
            <p:ph idx="1"/>
          </p:nvPr>
        </p:nvSpPr>
        <p:spPr>
          <a:xfrm>
            <a:off x="684213" y="1700213"/>
            <a:ext cx="7772400" cy="4322762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FontTx/>
              <a:buNone/>
              <a:defRPr/>
            </a:pPr>
            <a:r>
              <a:rPr lang="en-US" sz="2000" dirty="0" smtClean="0">
                <a:latin typeface="Verdana" pitchFamily="34" charset="0"/>
                <a:ea typeface="MS PGothic" pitchFamily="34" charset="-128"/>
                <a:cs typeface="Myriad Pro" charset="0"/>
              </a:rPr>
              <a:t>For AS you will study Theme 1 and Theme 2 and will sit two exams at the end of your course:</a:t>
            </a:r>
          </a:p>
          <a:p>
            <a:pPr>
              <a:defRPr/>
            </a:pPr>
            <a:r>
              <a:rPr lang="en-US" sz="2000" dirty="0">
                <a:solidFill>
                  <a:srgbClr val="B35018"/>
                </a:solidFill>
                <a:latin typeface="Verdana" pitchFamily="34" charset="0"/>
                <a:ea typeface="MS PGothic" pitchFamily="34" charset="-128"/>
                <a:cs typeface="Myriad Pro" charset="0"/>
              </a:rPr>
              <a:t>Paper 1</a:t>
            </a:r>
            <a:r>
              <a:rPr lang="en-US" sz="2000" dirty="0">
                <a:latin typeface="Verdana" pitchFamily="34" charset="0"/>
                <a:ea typeface="MS PGothic" pitchFamily="34" charset="-128"/>
                <a:cs typeface="Myriad Pro" charset="0"/>
              </a:rPr>
              <a:t> has data response questions and an essay focusing on markets </a:t>
            </a:r>
          </a:p>
          <a:p>
            <a:pPr>
              <a:defRPr/>
            </a:pPr>
            <a:r>
              <a:rPr lang="en-US" sz="2000" dirty="0">
                <a:solidFill>
                  <a:srgbClr val="B35018"/>
                </a:solidFill>
                <a:latin typeface="Verdana" pitchFamily="34" charset="0"/>
                <a:ea typeface="MS PGothic" pitchFamily="34" charset="-128"/>
                <a:cs typeface="Myriad Pro" charset="0"/>
              </a:rPr>
              <a:t>Paper 2</a:t>
            </a:r>
            <a:r>
              <a:rPr lang="en-US" sz="2000" dirty="0">
                <a:latin typeface="Verdana" pitchFamily="34" charset="0"/>
                <a:ea typeface="MS PGothic" pitchFamily="34" charset="-128"/>
                <a:cs typeface="Myriad Pro" charset="0"/>
              </a:rPr>
              <a:t> has data response questions and an </a:t>
            </a:r>
            <a:r>
              <a:rPr lang="en-US" sz="2000" dirty="0" smtClean="0">
                <a:latin typeface="Verdana" pitchFamily="34" charset="0"/>
                <a:ea typeface="MS PGothic" pitchFamily="34" charset="-128"/>
                <a:cs typeface="Myriad Pro" charset="0"/>
              </a:rPr>
              <a:t>essay </a:t>
            </a:r>
            <a:r>
              <a:rPr lang="en-US" sz="2000" dirty="0">
                <a:latin typeface="Verdana" pitchFamily="34" charset="0"/>
                <a:ea typeface="MS PGothic" pitchFamily="34" charset="-128"/>
                <a:cs typeface="Myriad Pro" charset="0"/>
              </a:rPr>
              <a:t>focusing on the economy</a:t>
            </a:r>
          </a:p>
        </p:txBody>
      </p:sp>
      <p:sp>
        <p:nvSpPr>
          <p:cNvPr id="17411" name="Title 1"/>
          <p:cNvSpPr>
            <a:spLocks noGrp="1"/>
          </p:cNvSpPr>
          <p:nvPr>
            <p:ph type="title"/>
          </p:nvPr>
        </p:nvSpPr>
        <p:spPr>
          <a:xfrm>
            <a:off x="1152525" y="1052513"/>
            <a:ext cx="7127875" cy="647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Ctr="0" compatLnSpc="1">
            <a:prstTxWarp prst="textNoShape">
              <a:avLst/>
            </a:prstTxWarp>
          </a:bodyPr>
          <a:lstStyle/>
          <a:p>
            <a:r>
              <a:rPr lang="en-US" altLang="en-US" smtClean="0">
                <a:latin typeface="Verdana" panose="020B0604030504040204" pitchFamily="34" charset="0"/>
                <a:ea typeface="MS PGothic" panose="020B0600070205080204" pitchFamily="34" charset="-128"/>
                <a:cs typeface="Myriad Pro" panose="020B0503030403020204" pitchFamily="34" charset="0"/>
              </a:rPr>
              <a:t>How will I be assessed?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ontent Placeholder 4"/>
          <p:cNvSpPr>
            <a:spLocks noGrp="1"/>
          </p:cNvSpPr>
          <p:nvPr>
            <p:ph idx="1"/>
          </p:nvPr>
        </p:nvSpPr>
        <p:spPr>
          <a:xfrm>
            <a:off x="684213" y="1773238"/>
            <a:ext cx="7772400" cy="4322762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FontTx/>
              <a:buNone/>
              <a:defRPr/>
            </a:pPr>
            <a:r>
              <a:rPr lang="en-US" sz="2000" dirty="0">
                <a:latin typeface="Verdana" pitchFamily="34" charset="0"/>
                <a:ea typeface="MS PGothic" pitchFamily="34" charset="-128"/>
                <a:cs typeface="Myriad Pro" charset="0"/>
              </a:rPr>
              <a:t>Economics prepares you for progression to further study or the world of work:</a:t>
            </a:r>
          </a:p>
          <a:p>
            <a:pPr>
              <a:defRPr/>
            </a:pPr>
            <a:r>
              <a:rPr lang="en-US" sz="2000" dirty="0">
                <a:latin typeface="Verdana" pitchFamily="34" charset="0"/>
                <a:ea typeface="MS PGothic" pitchFamily="34" charset="-128"/>
                <a:cs typeface="Myriad Pro" charset="0"/>
              </a:rPr>
              <a:t>You will have developed data handling and writing skills which are transferable to both university and employment</a:t>
            </a:r>
          </a:p>
          <a:p>
            <a:pPr>
              <a:defRPr/>
            </a:pPr>
            <a:r>
              <a:rPr lang="en-US" sz="2000" dirty="0">
                <a:latin typeface="Verdana" pitchFamily="34" charset="0"/>
                <a:ea typeface="MS PGothic" pitchFamily="34" charset="-128"/>
                <a:cs typeface="Myriad Pro" charset="0"/>
              </a:rPr>
              <a:t>You might want to study a degree in </a:t>
            </a:r>
            <a:r>
              <a:rPr lang="en-GB" sz="2000" dirty="0"/>
              <a:t>economics,  business economics, econometrics or a business and management degree</a:t>
            </a:r>
          </a:p>
          <a:p>
            <a:pPr>
              <a:defRPr/>
            </a:pPr>
            <a:r>
              <a:rPr lang="en-US" sz="2000" dirty="0">
                <a:latin typeface="Verdana" pitchFamily="34" charset="0"/>
                <a:ea typeface="MS PGothic" pitchFamily="34" charset="-128"/>
                <a:cs typeface="Myriad Pro" charset="0"/>
              </a:rPr>
              <a:t>You might progress to a career in industry, commerce, </a:t>
            </a:r>
            <a:r>
              <a:rPr lang="en-GB" sz="2000" dirty="0"/>
              <a:t>finance or the civil service</a:t>
            </a:r>
            <a:endParaRPr lang="en-US" sz="2000" dirty="0">
              <a:latin typeface="Verdana" pitchFamily="34" charset="0"/>
              <a:ea typeface="MS PGothic" pitchFamily="34" charset="-128"/>
              <a:cs typeface="Myriad Pro" charset="0"/>
            </a:endParaRPr>
          </a:p>
        </p:txBody>
      </p:sp>
      <p:sp>
        <p:nvSpPr>
          <p:cNvPr id="18435" name="Title 1"/>
          <p:cNvSpPr>
            <a:spLocks noGrp="1"/>
          </p:cNvSpPr>
          <p:nvPr>
            <p:ph type="title"/>
          </p:nvPr>
        </p:nvSpPr>
        <p:spPr>
          <a:xfrm>
            <a:off x="1152525" y="1052513"/>
            <a:ext cx="7127875" cy="647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Ctr="0" compatLnSpc="1">
            <a:prstTxWarp prst="textNoShape">
              <a:avLst/>
            </a:prstTxWarp>
          </a:bodyPr>
          <a:lstStyle/>
          <a:p>
            <a:r>
              <a:rPr lang="en-US" altLang="en-US" smtClean="0">
                <a:latin typeface="Verdana" panose="020B0604030504040204" pitchFamily="34" charset="0"/>
                <a:ea typeface="MS PGothic" panose="020B0600070205080204" pitchFamily="34" charset="-128"/>
                <a:cs typeface="Myriad Pro" panose="020B0503030403020204" pitchFamily="34" charset="0"/>
              </a:rPr>
              <a:t>What can I do next?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ontent Placeholder 4"/>
          <p:cNvSpPr>
            <a:spLocks noGrp="1"/>
          </p:cNvSpPr>
          <p:nvPr>
            <p:ph idx="1"/>
          </p:nvPr>
        </p:nvSpPr>
        <p:spPr>
          <a:xfrm>
            <a:off x="684213" y="1844675"/>
            <a:ext cx="7772400" cy="4322763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FontTx/>
              <a:buNone/>
              <a:defRPr/>
            </a:pPr>
            <a:r>
              <a:rPr lang="en-US" sz="2000" dirty="0" smtClean="0">
                <a:latin typeface="Verdana" pitchFamily="34" charset="0"/>
                <a:ea typeface="MS PGothic" pitchFamily="34" charset="-128"/>
                <a:cs typeface="Myriad Pro" charset="0"/>
              </a:rPr>
              <a:t>You can find out more about studying Economics by:</a:t>
            </a:r>
          </a:p>
          <a:p>
            <a:pPr>
              <a:defRPr/>
            </a:pPr>
            <a:r>
              <a:rPr lang="en-US" sz="2000" dirty="0" smtClean="0">
                <a:latin typeface="Verdana" pitchFamily="34" charset="0"/>
                <a:ea typeface="MS PGothic" pitchFamily="34" charset="-128"/>
                <a:cs typeface="Myriad Pro" charset="0"/>
              </a:rPr>
              <a:t>Visiting the </a:t>
            </a:r>
            <a:r>
              <a:rPr lang="en-US" sz="2000" dirty="0" err="1" smtClean="0">
                <a:latin typeface="Verdana" pitchFamily="34" charset="0"/>
                <a:ea typeface="MS PGothic" pitchFamily="34" charset="-128"/>
                <a:cs typeface="Myriad Pro" charset="0"/>
              </a:rPr>
              <a:t>Edexcel</a:t>
            </a:r>
            <a:r>
              <a:rPr lang="en-US" sz="2000" dirty="0" smtClean="0">
                <a:latin typeface="Verdana" pitchFamily="34" charset="0"/>
                <a:ea typeface="MS PGothic" pitchFamily="34" charset="-128"/>
                <a:cs typeface="Myriad Pro" charset="0"/>
              </a:rPr>
              <a:t> website to find our more about </a:t>
            </a:r>
            <a:br>
              <a:rPr lang="en-US" sz="2000" dirty="0" smtClean="0">
                <a:latin typeface="Verdana" pitchFamily="34" charset="0"/>
                <a:ea typeface="MS PGothic" pitchFamily="34" charset="-128"/>
                <a:cs typeface="Myriad Pro" charset="0"/>
              </a:rPr>
            </a:br>
            <a:r>
              <a:rPr lang="en-US" sz="2000" dirty="0" smtClean="0">
                <a:latin typeface="Verdana" pitchFamily="34" charset="0"/>
                <a:ea typeface="MS PGothic" pitchFamily="34" charset="-128"/>
                <a:cs typeface="Myriad Pro" charset="0"/>
              </a:rPr>
              <a:t>AS and A level Economics A – </a:t>
            </a:r>
            <a:r>
              <a:rPr lang="en-US" sz="2000" dirty="0">
                <a:latin typeface="Verdana" pitchFamily="34" charset="0"/>
                <a:ea typeface="MS PGothic" pitchFamily="34" charset="-128"/>
                <a:cs typeface="Myriad Pro" charset="0"/>
              </a:rPr>
              <a:t>just look for the squirrels</a:t>
            </a:r>
          </a:p>
          <a:p>
            <a:pPr>
              <a:defRPr/>
            </a:pPr>
            <a:r>
              <a:rPr lang="en-US" sz="2000" dirty="0" smtClean="0">
                <a:latin typeface="Verdana" pitchFamily="34" charset="0"/>
                <a:ea typeface="MS PGothic" pitchFamily="34" charset="-128"/>
                <a:cs typeface="Myriad Pro" charset="0"/>
              </a:rPr>
              <a:t>Search online for Economics courses at university to find out more about where an A level in Economics can take you</a:t>
            </a:r>
          </a:p>
          <a:p>
            <a:pPr>
              <a:defRPr/>
            </a:pPr>
            <a:r>
              <a:rPr lang="en-US" sz="2000" dirty="0" smtClean="0">
                <a:latin typeface="Verdana" pitchFamily="34" charset="0"/>
                <a:ea typeface="MS PGothic" pitchFamily="34" charset="-128"/>
                <a:cs typeface="Myriad Pro" charset="0"/>
              </a:rPr>
              <a:t>Find out what is happening in the world economy by watching relevant news </a:t>
            </a:r>
            <a:r>
              <a:rPr lang="en-US" sz="2000" dirty="0" err="1" smtClean="0">
                <a:latin typeface="Verdana" pitchFamily="34" charset="0"/>
                <a:ea typeface="MS PGothic" pitchFamily="34" charset="-128"/>
                <a:cs typeface="Myriad Pro" charset="0"/>
              </a:rPr>
              <a:t>programmes</a:t>
            </a:r>
            <a:r>
              <a:rPr lang="en-US" sz="2000" dirty="0" smtClean="0">
                <a:latin typeface="Verdana" pitchFamily="34" charset="0"/>
                <a:ea typeface="MS PGothic" pitchFamily="34" charset="-128"/>
                <a:cs typeface="Myriad Pro" charset="0"/>
              </a:rPr>
              <a:t> and reading business news</a:t>
            </a:r>
          </a:p>
          <a:p>
            <a:pPr>
              <a:defRPr/>
            </a:pPr>
            <a:r>
              <a:rPr lang="en-US" sz="2000" dirty="0" smtClean="0">
                <a:latin typeface="Verdana" pitchFamily="34" charset="0"/>
                <a:ea typeface="MS PGothic" pitchFamily="34" charset="-128"/>
                <a:cs typeface="Myriad Pro" charset="0"/>
              </a:rPr>
              <a:t>Speak to your Head of Economics who will advise you what to do next</a:t>
            </a:r>
            <a:endParaRPr lang="en-US" sz="2000" dirty="0">
              <a:latin typeface="Verdana" pitchFamily="34" charset="0"/>
              <a:ea typeface="MS PGothic" pitchFamily="34" charset="-128"/>
              <a:cs typeface="Myriad Pro" charset="0"/>
            </a:endParaRPr>
          </a:p>
        </p:txBody>
      </p:sp>
      <p:sp>
        <p:nvSpPr>
          <p:cNvPr id="19459" name="Title 1"/>
          <p:cNvSpPr>
            <a:spLocks noGrp="1"/>
          </p:cNvSpPr>
          <p:nvPr>
            <p:ph type="title"/>
          </p:nvPr>
        </p:nvSpPr>
        <p:spPr>
          <a:xfrm>
            <a:off x="1152525" y="1052513"/>
            <a:ext cx="7127875" cy="647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Ctr="0" compatLnSpc="1">
            <a:prstTxWarp prst="textNoShape">
              <a:avLst/>
            </a:prstTxWarp>
          </a:bodyPr>
          <a:lstStyle/>
          <a:p>
            <a:r>
              <a:rPr lang="en-US" altLang="en-US" smtClean="0">
                <a:latin typeface="Verdana" panose="020B0604030504040204" pitchFamily="34" charset="0"/>
                <a:ea typeface="MS PGothic" panose="020B0600070205080204" pitchFamily="34" charset="-128"/>
                <a:cs typeface="Myriad Pro" panose="020B0503030403020204" pitchFamily="34" charset="0"/>
              </a:rPr>
              <a:t>How do I find out more?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1"/>
          <p:cNvSpPr>
            <a:spLocks noGrp="1"/>
          </p:cNvSpPr>
          <p:nvPr>
            <p:ph idx="1"/>
          </p:nvPr>
        </p:nvSpPr>
        <p:spPr>
          <a:xfrm>
            <a:off x="976313" y="1412875"/>
            <a:ext cx="7772400" cy="53006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smtClean="0">
                <a:latin typeface="Verdana" panose="020B0604030504040204" pitchFamily="34" charset="0"/>
                <a:ea typeface="MS PGothic" panose="020B0600070205080204" pitchFamily="34" charset="-128"/>
                <a:cs typeface="Myriad Pro" panose="020B0503030403020204" pitchFamily="34" charset="0"/>
              </a:rPr>
              <a:t>This qualification is supported by a range of universities, and taken alongside other qualifications it can fulfil the entry requirements for a number of higher education courses; including;</a:t>
            </a:r>
          </a:p>
          <a:p>
            <a:r>
              <a:rPr lang="en-GB" altLang="en-US" smtClean="0">
                <a:latin typeface="Verdana" panose="020B0604030504040204" pitchFamily="34" charset="0"/>
                <a:ea typeface="MS PGothic" panose="020B0600070205080204" pitchFamily="34" charset="-128"/>
                <a:cs typeface="Myriad Pro" panose="020B0503030403020204" pitchFamily="34" charset="0"/>
              </a:rPr>
              <a:t>politics </a:t>
            </a:r>
          </a:p>
          <a:p>
            <a:r>
              <a:rPr lang="en-GB" altLang="en-US" smtClean="0">
                <a:latin typeface="Verdana" panose="020B0604030504040204" pitchFamily="34" charset="0"/>
                <a:ea typeface="MS PGothic" panose="020B0600070205080204" pitchFamily="34" charset="-128"/>
                <a:cs typeface="Myriad Pro" panose="020B0503030403020204" pitchFamily="34" charset="0"/>
              </a:rPr>
              <a:t>legal</a:t>
            </a:r>
          </a:p>
          <a:p>
            <a:r>
              <a:rPr lang="en-GB" altLang="en-US" smtClean="0">
                <a:latin typeface="Verdana" panose="020B0604030504040204" pitchFamily="34" charset="0"/>
                <a:ea typeface="MS PGothic" panose="020B0600070205080204" pitchFamily="34" charset="-128"/>
                <a:cs typeface="Myriad Pro" panose="020B0503030403020204" pitchFamily="34" charset="0"/>
              </a:rPr>
              <a:t>finance</a:t>
            </a:r>
          </a:p>
          <a:p>
            <a:r>
              <a:rPr lang="en-GB" altLang="en-US" smtClean="0">
                <a:latin typeface="Verdana" panose="020B0604030504040204" pitchFamily="34" charset="0"/>
                <a:ea typeface="MS PGothic" panose="020B0600070205080204" pitchFamily="34" charset="-128"/>
                <a:cs typeface="Myriad Pro" panose="020B0503030403020204" pitchFamily="34" charset="0"/>
              </a:rPr>
              <a:t>teaching/academia. </a:t>
            </a:r>
          </a:p>
          <a:p>
            <a:r>
              <a:rPr lang="en-GB" altLang="en-US" smtClean="0">
                <a:latin typeface="Verdana" panose="020B0604030504040204" pitchFamily="34" charset="0"/>
                <a:ea typeface="MS PGothic" panose="020B0600070205080204" pitchFamily="34" charset="-128"/>
                <a:cs typeface="Myriad Pro" panose="020B0503030403020204" pitchFamily="34" charset="0"/>
              </a:rPr>
              <a:t>Most importantly this qualification is eligible for UCAS points (</a:t>
            </a:r>
            <a:r>
              <a:rPr lang="en-GB" altLang="en-US" smtClean="0">
                <a:latin typeface="Verdana" panose="020B0604030504040204" pitchFamily="34" charset="0"/>
                <a:ea typeface="MS PGothic" panose="020B0600070205080204" pitchFamily="34" charset="-128"/>
                <a:cs typeface="Myriad Pro" panose="020B0503030403020204" pitchFamily="34" charset="0"/>
                <a:hlinkClick r:id="rId2"/>
              </a:rPr>
              <a:t>www.ucas.com</a:t>
            </a:r>
            <a:r>
              <a:rPr lang="en-GB" altLang="en-US" smtClean="0">
                <a:latin typeface="Verdana" panose="020B0604030504040204" pitchFamily="34" charset="0"/>
                <a:ea typeface="MS PGothic" panose="020B0600070205080204" pitchFamily="34" charset="-128"/>
                <a:cs typeface="Myriad Pro" panose="020B0503030403020204" pitchFamily="34" charset="0"/>
              </a:rPr>
              <a:t>)</a:t>
            </a:r>
          </a:p>
          <a:p>
            <a:endParaRPr lang="en-GB" altLang="en-US" smtClean="0">
              <a:latin typeface="Verdana" panose="020B0604030504040204" pitchFamily="34" charset="0"/>
              <a:ea typeface="MS PGothic" panose="020B0600070205080204" pitchFamily="34" charset="-128"/>
              <a:cs typeface="Myriad Pro" panose="020B0503030403020204" pitchFamily="34" charset="0"/>
            </a:endParaRPr>
          </a:p>
        </p:txBody>
      </p:sp>
      <p:sp>
        <p:nvSpPr>
          <p:cNvPr id="20483" name="Title 2"/>
          <p:cNvSpPr>
            <a:spLocks noGrp="1"/>
          </p:cNvSpPr>
          <p:nvPr>
            <p:ph type="title"/>
          </p:nvPr>
        </p:nvSpPr>
        <p:spPr>
          <a:xfrm>
            <a:off x="1619250" y="549275"/>
            <a:ext cx="7129463" cy="647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Ctr="0" compatLnSpc="1">
            <a:prstTxWarp prst="textNoShape">
              <a:avLst/>
            </a:prstTxWarp>
          </a:bodyPr>
          <a:lstStyle/>
          <a:p>
            <a:r>
              <a:rPr lang="en-GB" altLang="en-US" smtClean="0">
                <a:latin typeface="Verdana" panose="020B0604030504040204" pitchFamily="34" charset="0"/>
                <a:ea typeface="MS PGothic" panose="020B0600070205080204" pitchFamily="34" charset="-128"/>
                <a:cs typeface="Myriad Pro" panose="020B0503030403020204" pitchFamily="34" charset="0"/>
              </a:rPr>
              <a:t>What could this qualification lead to?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298575" y="981075"/>
            <a:ext cx="7772400" cy="5876925"/>
          </a:xfrm>
        </p:spPr>
        <p:txBody>
          <a:bodyPr/>
          <a:lstStyle/>
          <a:p>
            <a:pPr>
              <a:defRPr/>
            </a:pPr>
            <a:r>
              <a:rPr lang="en-GB" sz="2000" dirty="0"/>
              <a:t>The London School of Economics and Political Science (LSE)</a:t>
            </a:r>
          </a:p>
          <a:p>
            <a:pPr>
              <a:defRPr/>
            </a:pPr>
            <a:r>
              <a:rPr lang="en-GB" sz="2000" dirty="0"/>
              <a:t>University of Oxford</a:t>
            </a:r>
          </a:p>
          <a:p>
            <a:pPr>
              <a:defRPr/>
            </a:pPr>
            <a:r>
              <a:rPr lang="en-GB" sz="2000" dirty="0"/>
              <a:t>University of Cambridge</a:t>
            </a:r>
          </a:p>
          <a:p>
            <a:pPr>
              <a:defRPr/>
            </a:pPr>
            <a:r>
              <a:rPr lang="en-GB" sz="2000" dirty="0"/>
              <a:t>University College London (UCL)</a:t>
            </a:r>
          </a:p>
          <a:p>
            <a:pPr>
              <a:defRPr/>
            </a:pPr>
            <a:r>
              <a:rPr lang="en-GB" sz="2000" dirty="0"/>
              <a:t>University of Warwick</a:t>
            </a:r>
          </a:p>
          <a:p>
            <a:pPr>
              <a:defRPr/>
            </a:pPr>
            <a:r>
              <a:rPr lang="en-GB" sz="2000" dirty="0"/>
              <a:t>London Business School</a:t>
            </a:r>
          </a:p>
          <a:p>
            <a:pPr>
              <a:defRPr/>
            </a:pPr>
            <a:r>
              <a:rPr lang="en-GB" sz="2000" dirty="0"/>
              <a:t>Imperial College London</a:t>
            </a:r>
          </a:p>
          <a:p>
            <a:pPr>
              <a:defRPr/>
            </a:pPr>
            <a:r>
              <a:rPr lang="en-GB" sz="2000" dirty="0"/>
              <a:t>University of Manchester</a:t>
            </a:r>
          </a:p>
          <a:p>
            <a:pPr>
              <a:defRPr/>
            </a:pPr>
            <a:r>
              <a:rPr lang="en-GB" sz="2000" dirty="0"/>
              <a:t>University of Edinburgh</a:t>
            </a:r>
          </a:p>
          <a:p>
            <a:pPr>
              <a:defRPr/>
            </a:pPr>
            <a:r>
              <a:rPr lang="en-GB" sz="2000" dirty="0"/>
              <a:t>University of Bristol</a:t>
            </a:r>
          </a:p>
          <a:p>
            <a:pPr marL="0" indent="0">
              <a:buFontTx/>
              <a:buNone/>
              <a:defRPr/>
            </a:pPr>
            <a:r>
              <a:rPr lang="en-GB" sz="1600" dirty="0" smtClean="0"/>
              <a:t>      See </a:t>
            </a:r>
            <a:r>
              <a:rPr lang="en-GB" sz="1600" dirty="0"/>
              <a:t>the full economics ranking on TopUniversities.com.</a:t>
            </a:r>
          </a:p>
        </p:txBody>
      </p:sp>
      <p:sp>
        <p:nvSpPr>
          <p:cNvPr id="21507" name="Title 2"/>
          <p:cNvSpPr>
            <a:spLocks noGrp="1"/>
          </p:cNvSpPr>
          <p:nvPr>
            <p:ph type="title"/>
          </p:nvPr>
        </p:nvSpPr>
        <p:spPr>
          <a:xfrm>
            <a:off x="1619250" y="549275"/>
            <a:ext cx="7129463" cy="647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Ctr="0" compatLnSpc="1">
            <a:prstTxWarp prst="textNoShape">
              <a:avLst/>
            </a:prstTxWarp>
          </a:bodyPr>
          <a:lstStyle/>
          <a:p>
            <a:r>
              <a:rPr lang="en-GB" altLang="en-US" smtClean="0">
                <a:latin typeface="Verdana" panose="020B0604030504040204" pitchFamily="34" charset="0"/>
                <a:ea typeface="MS PGothic" panose="020B0600070205080204" pitchFamily="34" charset="-128"/>
                <a:cs typeface="Myriad Pro" panose="020B0503030403020204" pitchFamily="34" charset="0"/>
              </a:rPr>
              <a:t>Top Universities for Economics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1"/>
          <p:cNvSpPr>
            <a:spLocks noGrp="1"/>
          </p:cNvSpPr>
          <p:nvPr>
            <p:ph idx="1"/>
          </p:nvPr>
        </p:nvSpPr>
        <p:spPr>
          <a:xfrm>
            <a:off x="720725" y="1800225"/>
            <a:ext cx="7772400" cy="43227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z="1200" dirty="0"/>
              <a:t>Wealth of Nations (Classics of World Literature) Paperback – 9 July 2012 by </a:t>
            </a:r>
            <a:r>
              <a:rPr lang="en-GB" sz="1200" dirty="0">
                <a:hlinkClick r:id="rId2"/>
              </a:rPr>
              <a:t>Adam Smith</a:t>
            </a:r>
            <a:r>
              <a:rPr lang="en-GB" sz="1200" dirty="0"/>
              <a:t> </a:t>
            </a:r>
            <a:endParaRPr lang="en-GB" altLang="en-US" sz="1200" dirty="0" smtClean="0">
              <a:latin typeface="Verdana" panose="020B0604030504040204" pitchFamily="34" charset="0"/>
              <a:ea typeface="MS PGothic" panose="020B0600070205080204" pitchFamily="34" charset="-128"/>
              <a:cs typeface="Myriad Pro" panose="020B0503030403020204" pitchFamily="34" charset="0"/>
            </a:endParaRPr>
          </a:p>
          <a:p>
            <a:r>
              <a:rPr lang="en-GB" sz="1200" dirty="0"/>
              <a:t>The General Theory of Employment, Interest and Money: with The Economic Consequences of the Peace (Classics of World Literature) Paperback – 5 Mar. 2017 </a:t>
            </a:r>
            <a:r>
              <a:rPr lang="en-GB" sz="1200" dirty="0" smtClean="0"/>
              <a:t>by </a:t>
            </a:r>
            <a:r>
              <a:rPr lang="en-GB" sz="1200" dirty="0">
                <a:hlinkClick r:id="rId3"/>
              </a:rPr>
              <a:t>John Maynard Keynes CB FBA 1st Baron Keynes</a:t>
            </a:r>
            <a:endParaRPr lang="en-GB" sz="1200" dirty="0"/>
          </a:p>
          <a:p>
            <a:r>
              <a:rPr lang="en-GB" sz="1200" dirty="0"/>
              <a:t>Capital: Volumes One and Two (Classics of World Literature) Paperback – 5 May 2013 </a:t>
            </a:r>
            <a:r>
              <a:rPr lang="en-GB" sz="1200" dirty="0" smtClean="0"/>
              <a:t>by </a:t>
            </a:r>
            <a:r>
              <a:rPr lang="en-GB" sz="1200" dirty="0">
                <a:hlinkClick r:id="rId4"/>
              </a:rPr>
              <a:t>Karl </a:t>
            </a:r>
            <a:r>
              <a:rPr lang="en-GB" sz="1200" dirty="0" smtClean="0">
                <a:hlinkClick r:id="rId4"/>
              </a:rPr>
              <a:t>Marx</a:t>
            </a:r>
            <a:endParaRPr lang="en-GB" sz="1200" dirty="0" smtClean="0"/>
          </a:p>
          <a:p>
            <a:r>
              <a:rPr lang="en-GB" sz="1200" dirty="0" smtClean="0"/>
              <a:t>TED TALKS are a brilliant way to learn about all types of economic trends</a:t>
            </a:r>
            <a:r>
              <a:rPr lang="en-GB" sz="1200" dirty="0"/>
              <a:t>. </a:t>
            </a:r>
            <a:r>
              <a:rPr lang="en-GB" sz="1200" dirty="0">
                <a:hlinkClick r:id="rId5"/>
              </a:rPr>
              <a:t>https://</a:t>
            </a:r>
            <a:r>
              <a:rPr lang="en-GB" sz="1200" dirty="0" smtClean="0">
                <a:hlinkClick r:id="rId5"/>
              </a:rPr>
              <a:t>www.ted.com/talks?topics%5B%5D=economics</a:t>
            </a:r>
            <a:endParaRPr lang="en-GB" sz="1200" dirty="0" smtClean="0"/>
          </a:p>
          <a:p>
            <a:r>
              <a:rPr lang="en-GB" altLang="en-US" sz="1200" dirty="0" smtClean="0">
                <a:latin typeface="Verdana" panose="020B0604030504040204" pitchFamily="34" charset="0"/>
                <a:ea typeface="MS PGothic" panose="020B0600070205080204" pitchFamily="34" charset="-128"/>
                <a:cs typeface="Myriad Pro" panose="020B0503030403020204" pitchFamily="34" charset="0"/>
              </a:rPr>
              <a:t>BBC has up-to-date news coverage of key economic issues </a:t>
            </a:r>
            <a:r>
              <a:rPr lang="en-GB" altLang="en-US" sz="1200" dirty="0">
                <a:latin typeface="Verdana" panose="020B0604030504040204" pitchFamily="34" charset="0"/>
                <a:ea typeface="MS PGothic" panose="020B0600070205080204" pitchFamily="34" charset="-128"/>
                <a:cs typeface="Myriad Pro" panose="020B0503030403020204" pitchFamily="34" charset="0"/>
              </a:rPr>
              <a:t>in society. </a:t>
            </a:r>
            <a:r>
              <a:rPr lang="en-GB" altLang="en-US" sz="1200" dirty="0">
                <a:latin typeface="Verdana" panose="020B0604030504040204" pitchFamily="34" charset="0"/>
                <a:ea typeface="MS PGothic" panose="020B0600070205080204" pitchFamily="34" charset="-128"/>
                <a:cs typeface="Myriad Pro" panose="020B0503030403020204" pitchFamily="34" charset="0"/>
                <a:hlinkClick r:id="rId6"/>
              </a:rPr>
              <a:t>https://</a:t>
            </a:r>
            <a:r>
              <a:rPr lang="en-GB" altLang="en-US" sz="1200" dirty="0" smtClean="0">
                <a:latin typeface="Verdana" panose="020B0604030504040204" pitchFamily="34" charset="0"/>
                <a:ea typeface="MS PGothic" panose="020B0600070205080204" pitchFamily="34" charset="-128"/>
                <a:cs typeface="Myriad Pro" panose="020B0503030403020204" pitchFamily="34" charset="0"/>
                <a:hlinkClick r:id="rId6"/>
              </a:rPr>
              <a:t>www.bbc.co.uk/news/topics/c8dn03216z3t/economics</a:t>
            </a:r>
            <a:endParaRPr lang="en-GB" altLang="en-US" sz="1200" dirty="0" smtClean="0">
              <a:latin typeface="Verdana" panose="020B0604030504040204" pitchFamily="34" charset="0"/>
              <a:ea typeface="MS PGothic" panose="020B0600070205080204" pitchFamily="34" charset="-128"/>
              <a:cs typeface="Myriad Pro" panose="020B0503030403020204" pitchFamily="34" charset="0"/>
            </a:endParaRPr>
          </a:p>
          <a:p>
            <a:r>
              <a:rPr lang="en-GB" altLang="en-US" sz="1200" dirty="0" smtClean="0">
                <a:latin typeface="Verdana" panose="020B0604030504040204" pitchFamily="34" charset="0"/>
                <a:ea typeface="MS PGothic" panose="020B0600070205080204" pitchFamily="34" charset="-128"/>
                <a:cs typeface="Myriad Pro" panose="020B0503030403020204" pitchFamily="34" charset="0"/>
              </a:rPr>
              <a:t>The Financial Times showcases just how linked Economics is to Governments and Politics</a:t>
            </a:r>
            <a:r>
              <a:rPr lang="en-GB" altLang="en-US" sz="1200" dirty="0">
                <a:latin typeface="Verdana" panose="020B0604030504040204" pitchFamily="34" charset="0"/>
                <a:ea typeface="MS PGothic" panose="020B0600070205080204" pitchFamily="34" charset="-128"/>
                <a:cs typeface="Myriad Pro" panose="020B0503030403020204" pitchFamily="34" charset="0"/>
              </a:rPr>
              <a:t>. </a:t>
            </a:r>
            <a:r>
              <a:rPr lang="en-GB" altLang="en-US" sz="1200" dirty="0">
                <a:latin typeface="Verdana" panose="020B0604030504040204" pitchFamily="34" charset="0"/>
                <a:ea typeface="MS PGothic" panose="020B0600070205080204" pitchFamily="34" charset="-128"/>
                <a:cs typeface="Myriad Pro" panose="020B0503030403020204" pitchFamily="34" charset="0"/>
                <a:hlinkClick r:id="rId7"/>
              </a:rPr>
              <a:t>https://www.ft.com</a:t>
            </a:r>
            <a:r>
              <a:rPr lang="en-GB" altLang="en-US" sz="1200" dirty="0" smtClean="0">
                <a:latin typeface="Verdana" panose="020B0604030504040204" pitchFamily="34" charset="0"/>
                <a:ea typeface="MS PGothic" panose="020B0600070205080204" pitchFamily="34" charset="-128"/>
                <a:cs typeface="Myriad Pro" panose="020B0503030403020204" pitchFamily="34" charset="0"/>
                <a:hlinkClick r:id="rId7"/>
              </a:rPr>
              <a:t>/</a:t>
            </a:r>
            <a:endParaRPr lang="en-GB" altLang="en-US" sz="1200" dirty="0" smtClean="0">
              <a:latin typeface="Verdana" panose="020B0604030504040204" pitchFamily="34" charset="0"/>
              <a:ea typeface="MS PGothic" panose="020B0600070205080204" pitchFamily="34" charset="-128"/>
              <a:cs typeface="Myriad Pro" panose="020B0503030403020204" pitchFamily="34" charset="0"/>
            </a:endParaRPr>
          </a:p>
          <a:p>
            <a:r>
              <a:rPr lang="en-GB" altLang="en-US" sz="1200" dirty="0" smtClean="0">
                <a:latin typeface="Verdana" panose="020B0604030504040204" pitchFamily="34" charset="0"/>
                <a:ea typeface="MS PGothic" panose="020B0600070205080204" pitchFamily="34" charset="-128"/>
                <a:cs typeface="Myriad Pro" panose="020B0503030403020204" pitchFamily="34" charset="0"/>
              </a:rPr>
              <a:t>Debating is a great way to </a:t>
            </a:r>
            <a:r>
              <a:rPr lang="en-GB" altLang="en-US" sz="1200" dirty="0">
                <a:latin typeface="Verdana" panose="020B0604030504040204" pitchFamily="34" charset="0"/>
                <a:ea typeface="MS PGothic" panose="020B0600070205080204" pitchFamily="34" charset="-128"/>
                <a:cs typeface="Myriad Pro" panose="020B0503030403020204" pitchFamily="34" charset="0"/>
              </a:rPr>
              <a:t>have your say. </a:t>
            </a:r>
            <a:r>
              <a:rPr lang="en-GB" altLang="en-US" sz="1200" dirty="0">
                <a:latin typeface="Verdana" panose="020B0604030504040204" pitchFamily="34" charset="0"/>
                <a:ea typeface="MS PGothic" panose="020B0600070205080204" pitchFamily="34" charset="-128"/>
                <a:cs typeface="Myriad Pro" panose="020B0503030403020204" pitchFamily="34" charset="0"/>
                <a:hlinkClick r:id="rId8"/>
              </a:rPr>
              <a:t>https://</a:t>
            </a:r>
            <a:r>
              <a:rPr lang="en-GB" altLang="en-US" sz="1200" dirty="0" smtClean="0">
                <a:latin typeface="Verdana" panose="020B0604030504040204" pitchFamily="34" charset="0"/>
                <a:ea typeface="MS PGothic" panose="020B0600070205080204" pitchFamily="34" charset="-128"/>
                <a:cs typeface="Myriad Pro" panose="020B0503030403020204" pitchFamily="34" charset="0"/>
                <a:hlinkClick r:id="rId8"/>
              </a:rPr>
              <a:t>www.economicseducation.org/debate-world</a:t>
            </a:r>
            <a:endParaRPr lang="en-GB" altLang="en-US" sz="1200" dirty="0" smtClean="0">
              <a:latin typeface="Verdana" panose="020B0604030504040204" pitchFamily="34" charset="0"/>
              <a:ea typeface="MS PGothic" panose="020B0600070205080204" pitchFamily="34" charset="-128"/>
              <a:cs typeface="Myriad Pro" panose="020B0503030403020204" pitchFamily="34" charset="0"/>
            </a:endParaRPr>
          </a:p>
          <a:p>
            <a:r>
              <a:rPr lang="en-GB" altLang="en-US" sz="1200" dirty="0" smtClean="0">
                <a:latin typeface="Verdana" panose="020B0604030504040204" pitchFamily="34" charset="0"/>
                <a:ea typeface="MS PGothic" panose="020B0600070205080204" pitchFamily="34" charset="-128"/>
                <a:cs typeface="Myriad Pro" panose="020B0503030403020204" pitchFamily="34" charset="0"/>
              </a:rPr>
              <a:t>Debating Summer School </a:t>
            </a:r>
            <a:r>
              <a:rPr lang="en-GB" altLang="en-US" sz="1200" dirty="0">
                <a:latin typeface="Verdana" panose="020B0604030504040204" pitchFamily="34" charset="0"/>
                <a:ea typeface="MS PGothic" panose="020B0600070205080204" pitchFamily="34" charset="-128"/>
                <a:cs typeface="Myriad Pro" panose="020B0503030403020204" pitchFamily="34" charset="0"/>
              </a:rPr>
              <a:t>for Economics </a:t>
            </a:r>
            <a:r>
              <a:rPr lang="en-GB" altLang="en-US" sz="1200" dirty="0">
                <a:latin typeface="Verdana" panose="020B0604030504040204" pitchFamily="34" charset="0"/>
                <a:ea typeface="MS PGothic" panose="020B0600070205080204" pitchFamily="34" charset="-128"/>
                <a:cs typeface="Myriad Pro" panose="020B0503030403020204" pitchFamily="34" charset="0"/>
                <a:hlinkClick r:id="rId9"/>
              </a:rPr>
              <a:t>https://debatechamber.com/project/economics-summer-school</a:t>
            </a:r>
            <a:r>
              <a:rPr lang="en-GB" altLang="en-US" sz="1200" dirty="0" smtClean="0">
                <a:latin typeface="Verdana" panose="020B0604030504040204" pitchFamily="34" charset="0"/>
                <a:ea typeface="MS PGothic" panose="020B0600070205080204" pitchFamily="34" charset="-128"/>
                <a:cs typeface="Myriad Pro" panose="020B0503030403020204" pitchFamily="34" charset="0"/>
                <a:hlinkClick r:id="rId9"/>
              </a:rPr>
              <a:t>/</a:t>
            </a:r>
            <a:endParaRPr lang="en-GB" altLang="en-US" sz="1200" dirty="0" smtClean="0">
              <a:latin typeface="Verdana" panose="020B0604030504040204" pitchFamily="34" charset="0"/>
              <a:ea typeface="MS PGothic" panose="020B0600070205080204" pitchFamily="34" charset="-128"/>
              <a:cs typeface="Myriad Pro" panose="020B0503030403020204" pitchFamily="34" charset="0"/>
            </a:endParaRPr>
          </a:p>
          <a:p>
            <a:endParaRPr lang="en-GB" altLang="en-US" sz="1200" dirty="0" smtClean="0">
              <a:latin typeface="Verdana" panose="020B0604030504040204" pitchFamily="34" charset="0"/>
              <a:ea typeface="MS PGothic" panose="020B0600070205080204" pitchFamily="34" charset="-128"/>
              <a:cs typeface="Myriad Pro" panose="020B0503030403020204" pitchFamily="34" charset="0"/>
            </a:endParaRPr>
          </a:p>
        </p:txBody>
      </p:sp>
      <p:sp>
        <p:nvSpPr>
          <p:cNvPr id="24579" name="Title 2"/>
          <p:cNvSpPr>
            <a:spLocks noGrp="1"/>
          </p:cNvSpPr>
          <p:nvPr>
            <p:ph type="title"/>
          </p:nvPr>
        </p:nvSpPr>
        <p:spPr>
          <a:xfrm>
            <a:off x="1547813" y="620713"/>
            <a:ext cx="7127875" cy="10080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Ctr="0" compatLnSpc="1">
            <a:prstTxWarp prst="textNoShape">
              <a:avLst/>
            </a:prstTxWarp>
          </a:bodyPr>
          <a:lstStyle/>
          <a:p>
            <a:r>
              <a:rPr lang="en-GB" altLang="en-US" smtClean="0">
                <a:latin typeface="Verdana" panose="020B0604030504040204" pitchFamily="34" charset="0"/>
                <a:ea typeface="MS PGothic" panose="020B0600070205080204" pitchFamily="34" charset="-128"/>
                <a:cs typeface="Myriad Pro" panose="020B0503030403020204" pitchFamily="34" charset="0"/>
              </a:rPr>
              <a:t>Reading or Watching to enjoy your Economics course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2"/>
          <p:cNvSpPr>
            <a:spLocks noGrp="1"/>
          </p:cNvSpPr>
          <p:nvPr>
            <p:ph type="title"/>
          </p:nvPr>
        </p:nvSpPr>
        <p:spPr>
          <a:xfrm>
            <a:off x="1403350" y="1052513"/>
            <a:ext cx="7129463" cy="647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Ctr="0" compatLnSpc="1">
            <a:prstTxWarp prst="textNoShape">
              <a:avLst/>
            </a:prstTxWarp>
          </a:bodyPr>
          <a:lstStyle/>
          <a:p>
            <a:r>
              <a:rPr lang="en-GB" altLang="en-US" smtClean="0">
                <a:latin typeface="Verdana" panose="020B0604030504040204" pitchFamily="34" charset="0"/>
                <a:ea typeface="MS PGothic" panose="020B0600070205080204" pitchFamily="34" charset="-128"/>
                <a:cs typeface="Myriad Pro" panose="020B0503030403020204" pitchFamily="34" charset="0"/>
              </a:rPr>
              <a:t>New Terminology to look up</a:t>
            </a:r>
          </a:p>
        </p:txBody>
      </p:sp>
      <p:sp>
        <p:nvSpPr>
          <p:cNvPr id="23555" name="Content Placeholder 1"/>
          <p:cNvSpPr>
            <a:spLocks noGrp="1"/>
          </p:cNvSpPr>
          <p:nvPr>
            <p:ph sz="half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sz="1400" dirty="0" smtClean="0">
                <a:latin typeface="Verdana" panose="020B0604030504040204" pitchFamily="34" charset="0"/>
                <a:ea typeface="MS PGothic" panose="020B0600070205080204" pitchFamily="34" charset="-128"/>
                <a:cs typeface="Myriad Pro" panose="020B0503030403020204" pitchFamily="34" charset="0"/>
              </a:rPr>
              <a:t>‘ceteris paribus’</a:t>
            </a:r>
          </a:p>
          <a:p>
            <a:r>
              <a:rPr lang="en-GB" altLang="en-US" sz="1400" dirty="0" smtClean="0">
                <a:latin typeface="Verdana" panose="020B0604030504040204" pitchFamily="34" charset="0"/>
                <a:ea typeface="MS PGothic" panose="020B0600070205080204" pitchFamily="34" charset="-128"/>
                <a:cs typeface="Myriad Pro" panose="020B0503030403020204" pitchFamily="34" charset="0"/>
              </a:rPr>
              <a:t>Normative and positive statements</a:t>
            </a:r>
          </a:p>
          <a:p>
            <a:r>
              <a:rPr lang="en-GB" altLang="en-US" sz="1400" dirty="0" smtClean="0">
                <a:latin typeface="Verdana" panose="020B0604030504040204" pitchFamily="34" charset="0"/>
                <a:ea typeface="MS PGothic" panose="020B0600070205080204" pitchFamily="34" charset="-128"/>
                <a:cs typeface="Myriad Pro" panose="020B0503030403020204" pitchFamily="34" charset="0"/>
              </a:rPr>
              <a:t>Production possibility frontier (PPF)</a:t>
            </a:r>
          </a:p>
          <a:p>
            <a:r>
              <a:rPr lang="en-GB" altLang="en-US" sz="1400" dirty="0" smtClean="0">
                <a:latin typeface="Verdana" panose="020B0604030504040204" pitchFamily="34" charset="0"/>
                <a:ea typeface="MS PGothic" panose="020B0600070205080204" pitchFamily="34" charset="-128"/>
                <a:cs typeface="Myriad Pro" panose="020B0503030403020204" pitchFamily="34" charset="0"/>
              </a:rPr>
              <a:t>Opportunity cost</a:t>
            </a:r>
          </a:p>
          <a:p>
            <a:r>
              <a:rPr lang="en-GB" altLang="en-US" sz="1400" dirty="0" smtClean="0">
                <a:latin typeface="Verdana" panose="020B0604030504040204" pitchFamily="34" charset="0"/>
                <a:ea typeface="MS PGothic" panose="020B0600070205080204" pitchFamily="34" charset="-128"/>
                <a:cs typeface="Myriad Pro" panose="020B0503030403020204" pitchFamily="34" charset="0"/>
              </a:rPr>
              <a:t>Specialisation</a:t>
            </a:r>
          </a:p>
          <a:p>
            <a:r>
              <a:rPr lang="en-GB" altLang="en-US" sz="1400" dirty="0" smtClean="0">
                <a:latin typeface="Verdana" panose="020B0604030504040204" pitchFamily="34" charset="0"/>
                <a:ea typeface="MS PGothic" panose="020B0600070205080204" pitchFamily="34" charset="-128"/>
                <a:cs typeface="Myriad Pro" panose="020B0503030403020204" pitchFamily="34" charset="0"/>
              </a:rPr>
              <a:t>Division of labour</a:t>
            </a:r>
          </a:p>
          <a:p>
            <a:r>
              <a:rPr lang="en-GB" altLang="en-US" sz="1400" dirty="0" smtClean="0">
                <a:latin typeface="Verdana" panose="020B0604030504040204" pitchFamily="34" charset="0"/>
                <a:ea typeface="MS PGothic" panose="020B0600070205080204" pitchFamily="34" charset="-128"/>
                <a:cs typeface="Myriad Pro" panose="020B0503030403020204" pitchFamily="34" charset="0"/>
              </a:rPr>
              <a:t>Command economy</a:t>
            </a:r>
          </a:p>
          <a:p>
            <a:r>
              <a:rPr lang="en-GB" altLang="en-US" sz="1400" dirty="0" smtClean="0">
                <a:latin typeface="Verdana" panose="020B0604030504040204" pitchFamily="34" charset="0"/>
                <a:ea typeface="MS PGothic" panose="020B0600070205080204" pitchFamily="34" charset="-128"/>
                <a:cs typeface="Myriad Pro" panose="020B0503030403020204" pitchFamily="34" charset="0"/>
              </a:rPr>
              <a:t>Free market economy</a:t>
            </a:r>
          </a:p>
          <a:p>
            <a:r>
              <a:rPr lang="en-GB" altLang="en-US" sz="1400" dirty="0" smtClean="0">
                <a:latin typeface="Verdana" panose="020B0604030504040204" pitchFamily="34" charset="0"/>
                <a:ea typeface="MS PGothic" panose="020B0600070205080204" pitchFamily="34" charset="-128"/>
                <a:cs typeface="Myriad Pro" panose="020B0503030403020204" pitchFamily="34" charset="0"/>
              </a:rPr>
              <a:t>Comparative advantage</a:t>
            </a:r>
          </a:p>
          <a:p>
            <a:r>
              <a:rPr lang="en-GB" altLang="en-US" sz="1400" dirty="0" smtClean="0">
                <a:latin typeface="Verdana" panose="020B0604030504040204" pitchFamily="34" charset="0"/>
                <a:ea typeface="MS PGothic" panose="020B0600070205080204" pitchFamily="34" charset="-128"/>
                <a:cs typeface="Myriad Pro" panose="020B0503030403020204" pitchFamily="34" charset="0"/>
              </a:rPr>
              <a:t>Gross Domestic Product (GDP)</a:t>
            </a:r>
          </a:p>
          <a:p>
            <a:r>
              <a:rPr lang="en-GB" altLang="en-US" sz="1400" dirty="0" smtClean="0">
                <a:latin typeface="Verdana" panose="020B0604030504040204" pitchFamily="34" charset="0"/>
                <a:ea typeface="MS PGothic" panose="020B0600070205080204" pitchFamily="34" charset="-128"/>
                <a:cs typeface="Myriad Pro" panose="020B0503030403020204" pitchFamily="34" charset="0"/>
              </a:rPr>
              <a:t>Gross National Income (GNI)</a:t>
            </a:r>
          </a:p>
          <a:p>
            <a:endParaRPr lang="en-GB" altLang="en-US" sz="1400" dirty="0" smtClean="0">
              <a:latin typeface="Verdana" panose="020B0604030504040204" pitchFamily="34" charset="0"/>
              <a:ea typeface="MS PGothic" panose="020B0600070205080204" pitchFamily="34" charset="-128"/>
              <a:cs typeface="Myriad Pro" panose="020B0503030403020204" pitchFamily="34" charset="0"/>
            </a:endParaRPr>
          </a:p>
        </p:txBody>
      </p:sp>
      <p:sp>
        <p:nvSpPr>
          <p:cNvPr id="23556" name="Content Placeholder 3"/>
          <p:cNvSpPr>
            <a:spLocks noGrp="1"/>
          </p:cNvSpPr>
          <p:nvPr>
            <p:ph sz="half" idx="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sz="1400" dirty="0" smtClean="0">
                <a:latin typeface="Verdana" panose="020B0604030504040204" pitchFamily="34" charset="0"/>
                <a:ea typeface="MS PGothic" panose="020B0600070205080204" pitchFamily="34" charset="-128"/>
                <a:cs typeface="Myriad Pro" panose="020B0503030403020204" pitchFamily="34" charset="0"/>
              </a:rPr>
              <a:t>Balance of Payments</a:t>
            </a:r>
          </a:p>
          <a:p>
            <a:r>
              <a:rPr lang="en-GB" altLang="en-US" sz="1400" dirty="0" smtClean="0">
                <a:latin typeface="Verdana" panose="020B0604030504040204" pitchFamily="34" charset="0"/>
                <a:ea typeface="MS PGothic" panose="020B0600070205080204" pitchFamily="34" charset="-128"/>
                <a:cs typeface="Myriad Pro" panose="020B0503030403020204" pitchFamily="34" charset="0"/>
              </a:rPr>
              <a:t>Inflation</a:t>
            </a:r>
          </a:p>
          <a:p>
            <a:r>
              <a:rPr lang="en-GB" altLang="en-US" sz="1400" dirty="0" smtClean="0">
                <a:latin typeface="Verdana" panose="020B0604030504040204" pitchFamily="34" charset="0"/>
                <a:ea typeface="MS PGothic" panose="020B0600070205080204" pitchFamily="34" charset="-128"/>
                <a:cs typeface="Myriad Pro" panose="020B0503030403020204" pitchFamily="34" charset="0"/>
              </a:rPr>
              <a:t>Demand &amp; Supply</a:t>
            </a:r>
          </a:p>
          <a:p>
            <a:r>
              <a:rPr lang="en-GB" altLang="en-US" sz="1400" dirty="0" smtClean="0">
                <a:latin typeface="Verdana" panose="020B0604030504040204" pitchFamily="34" charset="0"/>
                <a:ea typeface="MS PGothic" panose="020B0600070205080204" pitchFamily="34" charset="-128"/>
                <a:cs typeface="Myriad Pro" panose="020B0503030403020204" pitchFamily="34" charset="0"/>
              </a:rPr>
              <a:t>Microeconomics</a:t>
            </a:r>
          </a:p>
          <a:p>
            <a:r>
              <a:rPr lang="en-GB" altLang="en-US" sz="1400" dirty="0" smtClean="0">
                <a:latin typeface="Verdana" panose="020B0604030504040204" pitchFamily="34" charset="0"/>
                <a:ea typeface="MS PGothic" panose="020B0600070205080204" pitchFamily="34" charset="-128"/>
                <a:cs typeface="Myriad Pro" panose="020B0503030403020204" pitchFamily="34" charset="0"/>
              </a:rPr>
              <a:t>Macroeconomics</a:t>
            </a:r>
          </a:p>
          <a:p>
            <a:r>
              <a:rPr lang="en-GB" altLang="en-US" sz="1400" dirty="0" smtClean="0">
                <a:latin typeface="Verdana" panose="020B0604030504040204" pitchFamily="34" charset="0"/>
                <a:ea typeface="MS PGothic" panose="020B0600070205080204" pitchFamily="34" charset="-128"/>
                <a:cs typeface="Myriad Pro" panose="020B0503030403020204" pitchFamily="34" charset="0"/>
              </a:rPr>
              <a:t>Economic growth</a:t>
            </a:r>
          </a:p>
          <a:p>
            <a:r>
              <a:rPr lang="en-GB" altLang="en-US" sz="1400" dirty="0" smtClean="0">
                <a:latin typeface="Verdana" panose="020B0604030504040204" pitchFamily="34" charset="0"/>
                <a:ea typeface="MS PGothic" panose="020B0600070205080204" pitchFamily="34" charset="-128"/>
                <a:cs typeface="Myriad Pro" panose="020B0503030403020204" pitchFamily="34" charset="0"/>
              </a:rPr>
              <a:t>Fiscal policy</a:t>
            </a:r>
          </a:p>
          <a:p>
            <a:r>
              <a:rPr lang="en-GB" altLang="en-US" sz="1400" dirty="0" smtClean="0">
                <a:latin typeface="Verdana" panose="020B0604030504040204" pitchFamily="34" charset="0"/>
                <a:ea typeface="MS PGothic" panose="020B0600070205080204" pitchFamily="34" charset="-128"/>
                <a:cs typeface="Myriad Pro" panose="020B0503030403020204" pitchFamily="34" charset="0"/>
              </a:rPr>
              <a:t>Monetary policy</a:t>
            </a:r>
          </a:p>
          <a:p>
            <a:r>
              <a:rPr lang="en-GB" altLang="en-US" sz="1400" dirty="0" err="1" smtClean="0">
                <a:latin typeface="Verdana" panose="020B0604030504040204" pitchFamily="34" charset="0"/>
                <a:ea typeface="MS PGothic" panose="020B0600070205080204" pitchFamily="34" charset="-128"/>
                <a:cs typeface="Myriad Pro" panose="020B0503030403020204" pitchFamily="34" charset="0"/>
              </a:rPr>
              <a:t>Ricardian</a:t>
            </a:r>
            <a:r>
              <a:rPr lang="en-GB" altLang="en-US" sz="1400" dirty="0" smtClean="0">
                <a:latin typeface="Verdana" panose="020B0604030504040204" pitchFamily="34" charset="0"/>
                <a:ea typeface="MS PGothic" panose="020B0600070205080204" pitchFamily="34" charset="-128"/>
                <a:cs typeface="Myriad Pro" panose="020B0503030403020204" pitchFamily="34" charset="0"/>
              </a:rPr>
              <a:t> equilibrium</a:t>
            </a:r>
          </a:p>
          <a:p>
            <a:r>
              <a:rPr lang="en-GB" altLang="en-US" sz="1400" dirty="0" smtClean="0">
                <a:latin typeface="Verdana" panose="020B0604030504040204" pitchFamily="34" charset="0"/>
                <a:ea typeface="MS PGothic" panose="020B0600070205080204" pitchFamily="34" charset="-128"/>
                <a:cs typeface="Myriad Pro" panose="020B0503030403020204" pitchFamily="34" charset="0"/>
              </a:rPr>
              <a:t>Economic boom</a:t>
            </a:r>
          </a:p>
          <a:p>
            <a:r>
              <a:rPr lang="en-GB" altLang="en-US" sz="1400" dirty="0" smtClean="0">
                <a:latin typeface="Verdana" panose="020B0604030504040204" pitchFamily="34" charset="0"/>
                <a:ea typeface="MS PGothic" panose="020B0600070205080204" pitchFamily="34" charset="-128"/>
                <a:cs typeface="Myriad Pro" panose="020B0503030403020204" pitchFamily="34" charset="0"/>
              </a:rPr>
              <a:t>Economic depression</a:t>
            </a:r>
          </a:p>
          <a:p>
            <a:endParaRPr lang="en-GB" altLang="en-US" sz="1400" dirty="0" smtClean="0">
              <a:latin typeface="Verdana" panose="020B0604030504040204" pitchFamily="34" charset="0"/>
              <a:ea typeface="MS PGothic" panose="020B0600070205080204" pitchFamily="34" charset="-128"/>
              <a:cs typeface="Myriad Pro" panose="020B05030304030202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6"/>
          <p:cNvSpPr>
            <a:spLocks noGrp="1"/>
          </p:cNvSpPr>
          <p:nvPr>
            <p:ph idx="1"/>
          </p:nvPr>
        </p:nvSpPr>
        <p:spPr>
          <a:xfrm>
            <a:off x="720725" y="1800225"/>
            <a:ext cx="7772400" cy="43227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FontTx/>
              <a:buNone/>
            </a:pPr>
            <a:r>
              <a:rPr lang="en-GB" altLang="en-US" dirty="0" smtClean="0">
                <a:latin typeface="Verdana" panose="020B0604030504040204" pitchFamily="34" charset="0"/>
                <a:ea typeface="MS PGothic" panose="020B0600070205080204" pitchFamily="34" charset="-128"/>
                <a:cs typeface="Myriad Pro" panose="020B0503030403020204" pitchFamily="34" charset="0"/>
              </a:rPr>
              <a:t>Here are some topics to explore that will give you an idea of what studying Economics entails:</a:t>
            </a:r>
          </a:p>
          <a:p>
            <a:pPr marL="0" indent="0">
              <a:buFontTx/>
              <a:buNone/>
            </a:pPr>
            <a:r>
              <a:rPr lang="en-GB" altLang="en-US" smtClean="0">
                <a:latin typeface="Verdana" panose="020B0604030504040204" pitchFamily="34" charset="0"/>
                <a:ea typeface="MS PGothic" panose="020B0600070205080204" pitchFamily="34" charset="-128"/>
                <a:cs typeface="Myriad Pro" panose="020B0503030403020204" pitchFamily="34" charset="0"/>
                <a:hlinkClick r:id="rId2"/>
              </a:rPr>
              <a:t>https</a:t>
            </a:r>
            <a:r>
              <a:rPr lang="en-GB" altLang="en-US" dirty="0">
                <a:latin typeface="Verdana" panose="020B0604030504040204" pitchFamily="34" charset="0"/>
                <a:ea typeface="MS PGothic" panose="020B0600070205080204" pitchFamily="34" charset="-128"/>
                <a:cs typeface="Myriad Pro" panose="020B0503030403020204" pitchFamily="34" charset="0"/>
                <a:hlinkClick r:id="rId2"/>
              </a:rPr>
              <a:t>://</a:t>
            </a:r>
            <a:r>
              <a:rPr lang="en-GB" altLang="en-US" dirty="0" smtClean="0">
                <a:latin typeface="Verdana" panose="020B0604030504040204" pitchFamily="34" charset="0"/>
                <a:ea typeface="MS PGothic" panose="020B0600070205080204" pitchFamily="34" charset="-128"/>
                <a:cs typeface="Myriad Pro" panose="020B0503030403020204" pitchFamily="34" charset="0"/>
                <a:hlinkClick r:id="rId2"/>
              </a:rPr>
              <a:t>app.senecalearning.com/dashboard/class/yaj7zp54xm/assignments/assignment/af927f87-134e-4da3-b56b-524600fe4d51</a:t>
            </a:r>
            <a:endParaRPr lang="en-GB" altLang="en-US" dirty="0" smtClean="0">
              <a:latin typeface="Verdana" panose="020B0604030504040204" pitchFamily="34" charset="0"/>
              <a:ea typeface="MS PGothic" panose="020B0600070205080204" pitchFamily="34" charset="-128"/>
              <a:cs typeface="Myriad Pro" panose="020B0503030403020204" pitchFamily="34" charset="0"/>
            </a:endParaRPr>
          </a:p>
          <a:p>
            <a:pPr marL="0" indent="0">
              <a:buFontTx/>
              <a:buNone/>
            </a:pPr>
            <a:endParaRPr lang="en-GB" altLang="en-US" dirty="0" smtClean="0">
              <a:latin typeface="Verdana" panose="020B0604030504040204" pitchFamily="34" charset="0"/>
              <a:ea typeface="MS PGothic" panose="020B0600070205080204" pitchFamily="34" charset="-128"/>
              <a:cs typeface="Myriad Pro" panose="020B0503030403020204" pitchFamily="34" charset="0"/>
            </a:endParaRPr>
          </a:p>
          <a:p>
            <a:pPr marL="0" indent="0">
              <a:buFontTx/>
              <a:buNone/>
            </a:pPr>
            <a:r>
              <a:rPr lang="en-GB" altLang="en-US" dirty="0" smtClean="0">
                <a:latin typeface="Verdana" panose="020B0604030504040204" pitchFamily="34" charset="0"/>
                <a:ea typeface="MS PGothic" panose="020B0600070205080204" pitchFamily="34" charset="-128"/>
                <a:cs typeface="Myriad Pro" panose="020B0503030403020204" pitchFamily="34" charset="0"/>
              </a:rPr>
              <a:t>Here is the Class Code so I can see you get on with your taster task:</a:t>
            </a:r>
          </a:p>
          <a:p>
            <a:pPr marL="0" indent="0">
              <a:buFontTx/>
              <a:buNone/>
            </a:pPr>
            <a:r>
              <a:rPr lang="en-GB" altLang="en-US" b="1" dirty="0" smtClean="0">
                <a:latin typeface="Verdana" panose="020B0604030504040204" pitchFamily="34" charset="0"/>
                <a:ea typeface="MS PGothic" panose="020B0600070205080204" pitchFamily="34" charset="-128"/>
                <a:cs typeface="Myriad Pro" panose="020B0503030403020204" pitchFamily="34" charset="0"/>
              </a:rPr>
              <a:t>yaj7zp54xm</a:t>
            </a:r>
          </a:p>
        </p:txBody>
      </p:sp>
      <p:sp>
        <p:nvSpPr>
          <p:cNvPr id="22531" name="Title 1"/>
          <p:cNvSpPr>
            <a:spLocks noGrp="1"/>
          </p:cNvSpPr>
          <p:nvPr>
            <p:ph type="title"/>
          </p:nvPr>
        </p:nvSpPr>
        <p:spPr>
          <a:xfrm>
            <a:off x="1403350" y="1052513"/>
            <a:ext cx="7129463" cy="647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Ctr="0" compatLnSpc="1">
            <a:prstTxWarp prst="textNoShape">
              <a:avLst/>
            </a:prstTxWarp>
          </a:bodyPr>
          <a:lstStyle/>
          <a:p>
            <a:r>
              <a:rPr lang="en-GB" altLang="en-US" smtClean="0">
                <a:latin typeface="Verdana" panose="020B0604030504040204" pitchFamily="34" charset="0"/>
                <a:ea typeface="MS PGothic" panose="020B0600070205080204" pitchFamily="34" charset="-128"/>
                <a:cs typeface="Myriad Pro" panose="020B0503030403020204" pitchFamily="34" charset="0"/>
              </a:rPr>
              <a:t>Course Topics Taster Tasks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8" y="1268413"/>
            <a:ext cx="3960812" cy="1873250"/>
          </a:xfrm>
        </p:spPr>
        <p:txBody>
          <a:bodyPr/>
          <a:lstStyle/>
          <a:p>
            <a:pPr>
              <a:defRPr/>
            </a:pPr>
            <a:r>
              <a:rPr lang="en-US" cap="none" dirty="0" smtClean="0">
                <a:latin typeface="Verdana" pitchFamily="34" charset="0"/>
                <a:ea typeface="MS PGothic" pitchFamily="34" charset="-128"/>
              </a:rPr>
              <a:t>Good luck!</a:t>
            </a:r>
            <a:r>
              <a:rPr lang="en-US" cap="none" dirty="0">
                <a:latin typeface="Verdana" pitchFamily="34" charset="0"/>
                <a:ea typeface="MS PGothic" pitchFamily="34" charset="-128"/>
              </a:rPr>
              <a:t/>
            </a:r>
            <a:br>
              <a:rPr lang="en-US" cap="none" dirty="0">
                <a:latin typeface="Verdana" pitchFamily="34" charset="0"/>
                <a:ea typeface="MS PGothic" pitchFamily="34" charset="-128"/>
              </a:rPr>
            </a:br>
            <a:r>
              <a:rPr lang="en-US" cap="none" dirty="0">
                <a:latin typeface="Verdana" pitchFamily="34" charset="0"/>
                <a:ea typeface="MS PGothic" pitchFamily="34" charset="-128"/>
              </a:rPr>
              <a:t/>
            </a:r>
            <a:br>
              <a:rPr lang="en-US" cap="none" dirty="0">
                <a:latin typeface="Verdana" pitchFamily="34" charset="0"/>
                <a:ea typeface="MS PGothic" pitchFamily="34" charset="-128"/>
              </a:rPr>
            </a:b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4" y="139509"/>
            <a:ext cx="1163287" cy="11289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ontent Placeholder 6"/>
          <p:cNvSpPr>
            <a:spLocks noGrp="1"/>
          </p:cNvSpPr>
          <p:nvPr>
            <p:ph idx="1"/>
          </p:nvPr>
        </p:nvSpPr>
        <p:spPr>
          <a:xfrm>
            <a:off x="720725" y="1800225"/>
            <a:ext cx="7772400" cy="43227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FontTx/>
              <a:buNone/>
            </a:pPr>
            <a:r>
              <a:rPr lang="en-GB" altLang="en-US" sz="2000" i="1" smtClean="0">
                <a:latin typeface="Verdana" panose="020B0604030504040204" pitchFamily="34" charset="0"/>
                <a:ea typeface="MS PGothic" panose="020B0600070205080204" pitchFamily="34" charset="-128"/>
                <a:cs typeface="Myriad Pro" panose="020B0503030403020204" pitchFamily="34" charset="0"/>
              </a:rPr>
              <a:t>“Economics sheds light on how and why resources are distributed the way they are, how money works and why things cost what they do.”</a:t>
            </a:r>
          </a:p>
          <a:p>
            <a:pPr marL="0" indent="0">
              <a:buFontTx/>
              <a:buNone/>
            </a:pPr>
            <a:r>
              <a:rPr lang="en-GB" altLang="en-US" sz="2000" i="1" smtClean="0">
                <a:solidFill>
                  <a:srgbClr val="B35018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Myriad Pro" panose="020B0503030403020204" pitchFamily="34" charset="0"/>
              </a:rPr>
              <a:t>“Studying economics in the sixth form stretches your mind and forces you to think laterally about a range of interesting and topical problems.”</a:t>
            </a:r>
          </a:p>
          <a:p>
            <a:pPr marL="0" indent="0">
              <a:buFontTx/>
              <a:buNone/>
            </a:pPr>
            <a:r>
              <a:rPr lang="en-GB" altLang="en-US" sz="2000" i="1" smtClean="0">
                <a:latin typeface="Verdana" panose="020B0604030504040204" pitchFamily="34" charset="0"/>
                <a:ea typeface="MS PGothic" panose="020B0600070205080204" pitchFamily="34" charset="-128"/>
                <a:cs typeface="Myriad Pro" panose="020B0503030403020204" pitchFamily="34" charset="0"/>
              </a:rPr>
              <a:t>“Studying economics in the sixth form will not only ensure you stay up-to-date with current affairs; you will also develop the facilities to critically analyse a range of issues in finance, business and politics.”</a:t>
            </a:r>
          </a:p>
          <a:p>
            <a:pPr marL="0" indent="0">
              <a:buFontTx/>
              <a:buNone/>
            </a:pPr>
            <a:endParaRPr lang="en-GB" altLang="en-US" sz="2000" i="1" smtClean="0">
              <a:latin typeface="Verdana" panose="020B0604030504040204" pitchFamily="34" charset="0"/>
              <a:ea typeface="MS PGothic" panose="020B0600070205080204" pitchFamily="34" charset="-128"/>
              <a:cs typeface="Myriad Pro" panose="020B0503030403020204" pitchFamily="34" charset="0"/>
            </a:endParaRPr>
          </a:p>
          <a:p>
            <a:pPr marL="0" indent="0" algn="r">
              <a:buFontTx/>
              <a:buNone/>
            </a:pPr>
            <a:r>
              <a:rPr lang="en-GB" altLang="en-US" sz="2000" smtClean="0">
                <a:latin typeface="Verdana" panose="020B0604030504040204" pitchFamily="34" charset="0"/>
                <a:ea typeface="MS PGothic" panose="020B0600070205080204" pitchFamily="34" charset="-128"/>
                <a:cs typeface="Myriad Pro" panose="020B0503030403020204" pitchFamily="34" charset="0"/>
              </a:rPr>
              <a:t>A level Economics students</a:t>
            </a:r>
          </a:p>
          <a:p>
            <a:pPr marL="0" indent="0">
              <a:buFontTx/>
              <a:buNone/>
            </a:pPr>
            <a:endParaRPr lang="en-GB" altLang="en-US" sz="2000" i="1" smtClean="0">
              <a:latin typeface="Verdana" panose="020B0604030504040204" pitchFamily="34" charset="0"/>
              <a:ea typeface="MS PGothic" panose="020B0600070205080204" pitchFamily="34" charset="-128"/>
              <a:cs typeface="Myriad Pro" panose="020B0503030403020204" pitchFamily="34" charset="0"/>
            </a:endParaRPr>
          </a:p>
        </p:txBody>
      </p:sp>
      <p:sp>
        <p:nvSpPr>
          <p:cNvPr id="8195" name="Title 5"/>
          <p:cNvSpPr>
            <a:spLocks noGrp="1"/>
          </p:cNvSpPr>
          <p:nvPr>
            <p:ph type="title"/>
          </p:nvPr>
        </p:nvSpPr>
        <p:spPr>
          <a:xfrm>
            <a:off x="1403350" y="1052513"/>
            <a:ext cx="7129463" cy="647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Ctr="0" compatLnSpc="1">
            <a:prstTxWarp prst="textNoShape">
              <a:avLst/>
            </a:prstTxWarp>
          </a:bodyPr>
          <a:lstStyle/>
          <a:p>
            <a:r>
              <a:rPr lang="en-US" altLang="en-US" smtClean="0">
                <a:latin typeface="Verdana" panose="020B0604030504040204" pitchFamily="34" charset="0"/>
                <a:ea typeface="MS PGothic" panose="020B0600070205080204" pitchFamily="34" charset="-128"/>
                <a:cs typeface="Myriad Pro" panose="020B0503030403020204" pitchFamily="34" charset="0"/>
              </a:rPr>
              <a:t>Why study Economics?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720725" y="1800225"/>
            <a:ext cx="7772400" cy="4322763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sz="2000" dirty="0"/>
              <a:t>Yes, if you enjoy:</a:t>
            </a:r>
          </a:p>
          <a:p>
            <a:pPr>
              <a:defRPr/>
            </a:pPr>
            <a:r>
              <a:rPr lang="en-US" sz="2000" dirty="0"/>
              <a:t>debating economic issues such as inequality, immigration and how we should pay for healthcare </a:t>
            </a:r>
            <a:endParaRPr lang="en-GB" sz="2000" dirty="0"/>
          </a:p>
          <a:p>
            <a:pPr>
              <a:defRPr/>
            </a:pPr>
            <a:r>
              <a:rPr lang="en-US" sz="2000" dirty="0"/>
              <a:t>using and interpreting data to </a:t>
            </a:r>
            <a:r>
              <a:rPr lang="en-US" sz="2000" dirty="0" err="1"/>
              <a:t>analyse</a:t>
            </a:r>
            <a:r>
              <a:rPr lang="en-US" sz="2000" dirty="0"/>
              <a:t> economic problems </a:t>
            </a:r>
            <a:endParaRPr lang="en-GB" sz="2000" dirty="0"/>
          </a:p>
          <a:p>
            <a:pPr>
              <a:defRPr/>
            </a:pPr>
            <a:r>
              <a:rPr lang="en-US" sz="2000" dirty="0"/>
              <a:t>discussing alternative courses of action</a:t>
            </a:r>
            <a:endParaRPr lang="en-GB" sz="2000" dirty="0"/>
          </a:p>
          <a:p>
            <a:pPr>
              <a:defRPr/>
            </a:pPr>
            <a:r>
              <a:rPr lang="en-US" sz="2000" dirty="0"/>
              <a:t>keeping up to date with national and international trends </a:t>
            </a:r>
            <a:endParaRPr lang="en-GB" sz="2000" dirty="0"/>
          </a:p>
        </p:txBody>
      </p:sp>
      <p:sp>
        <p:nvSpPr>
          <p:cNvPr id="9219" name="Title 5"/>
          <p:cNvSpPr>
            <a:spLocks noGrp="1"/>
          </p:cNvSpPr>
          <p:nvPr>
            <p:ph type="title"/>
          </p:nvPr>
        </p:nvSpPr>
        <p:spPr>
          <a:xfrm>
            <a:off x="1403350" y="1052513"/>
            <a:ext cx="7129463" cy="647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Ctr="0" compatLnSpc="1">
            <a:prstTxWarp prst="textNoShape">
              <a:avLst/>
            </a:prstTxWarp>
          </a:bodyPr>
          <a:lstStyle/>
          <a:p>
            <a:r>
              <a:rPr lang="en-US" altLang="en-US" smtClean="0">
                <a:latin typeface="Verdana" panose="020B0604030504040204" pitchFamily="34" charset="0"/>
                <a:ea typeface="MS PGothic" panose="020B0600070205080204" pitchFamily="34" charset="-128"/>
                <a:cs typeface="Myriad Pro" panose="020B0503030403020204" pitchFamily="34" charset="0"/>
              </a:rPr>
              <a:t>Is Economics for me?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ontent Placeholder 4"/>
          <p:cNvSpPr>
            <a:spLocks noGrp="1"/>
          </p:cNvSpPr>
          <p:nvPr>
            <p:ph idx="1"/>
          </p:nvPr>
        </p:nvSpPr>
        <p:spPr>
          <a:xfrm>
            <a:off x="684213" y="1916113"/>
            <a:ext cx="7772400" cy="4322762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2000" dirty="0">
                <a:latin typeface="Verdana" pitchFamily="34" charset="0"/>
                <a:ea typeface="MS PGothic" pitchFamily="34" charset="-128"/>
                <a:cs typeface="Myriad Pro" charset="0"/>
              </a:rPr>
              <a:t>You don’t need to have studied </a:t>
            </a:r>
            <a:r>
              <a:rPr lang="en-US" sz="2000" dirty="0" smtClean="0">
                <a:latin typeface="Verdana" pitchFamily="34" charset="0"/>
                <a:ea typeface="MS PGothic" pitchFamily="34" charset="-128"/>
                <a:cs typeface="Myriad Pro" charset="0"/>
              </a:rPr>
              <a:t>Economics at </a:t>
            </a:r>
            <a:r>
              <a:rPr lang="en-US" sz="2000" dirty="0">
                <a:latin typeface="Verdana" pitchFamily="34" charset="0"/>
                <a:ea typeface="MS PGothic" pitchFamily="34" charset="-128"/>
                <a:cs typeface="Myriad Pro" charset="0"/>
              </a:rPr>
              <a:t>GCSE to do </a:t>
            </a:r>
            <a:r>
              <a:rPr lang="en-US" sz="2000" dirty="0" smtClean="0">
                <a:latin typeface="Verdana" pitchFamily="34" charset="0"/>
                <a:ea typeface="MS PGothic" pitchFamily="34" charset="-128"/>
                <a:cs typeface="Myriad Pro" charset="0"/>
              </a:rPr>
              <a:t>A </a:t>
            </a:r>
            <a:r>
              <a:rPr lang="en-US" sz="2000">
                <a:latin typeface="Verdana" pitchFamily="34" charset="0"/>
                <a:ea typeface="MS PGothic" pitchFamily="34" charset="-128"/>
                <a:cs typeface="Myriad Pro" charset="0"/>
              </a:rPr>
              <a:t>level </a:t>
            </a:r>
            <a:r>
              <a:rPr lang="en-US" sz="2000" smtClean="0">
                <a:latin typeface="Verdana" pitchFamily="34" charset="0"/>
                <a:ea typeface="MS PGothic" pitchFamily="34" charset="-128"/>
                <a:cs typeface="Myriad Pro" charset="0"/>
              </a:rPr>
              <a:t>Economics – </a:t>
            </a:r>
            <a:r>
              <a:rPr lang="en-US" sz="2000" dirty="0">
                <a:latin typeface="Verdana" pitchFamily="34" charset="0"/>
                <a:ea typeface="MS PGothic" pitchFamily="34" charset="-128"/>
                <a:cs typeface="Myriad Pro" charset="0"/>
              </a:rPr>
              <a:t>you will be introduced to all the core content</a:t>
            </a:r>
          </a:p>
          <a:p>
            <a:pPr>
              <a:defRPr/>
            </a:pPr>
            <a:r>
              <a:rPr lang="en-US" sz="2000" dirty="0" smtClean="0">
                <a:latin typeface="Verdana" pitchFamily="34" charset="0"/>
                <a:ea typeface="MS PGothic" pitchFamily="34" charset="-128"/>
                <a:cs typeface="Myriad Pro" charset="0"/>
              </a:rPr>
              <a:t>If you studied GCSE Economics and enjoyed it, you are likely to enjoy the A level too</a:t>
            </a:r>
          </a:p>
          <a:p>
            <a:pPr>
              <a:defRPr/>
            </a:pPr>
            <a:r>
              <a:rPr lang="en-US" sz="2000" dirty="0">
                <a:latin typeface="Verdana" pitchFamily="34" charset="0"/>
                <a:ea typeface="MS PGothic" pitchFamily="34" charset="-128"/>
                <a:cs typeface="Myriad Pro" charset="0"/>
              </a:rPr>
              <a:t>Economics does involve working with numbers so you will need a good grade in GCSE </a:t>
            </a:r>
            <a:r>
              <a:rPr lang="en-US" sz="2000" dirty="0" err="1">
                <a:latin typeface="Verdana" pitchFamily="34" charset="0"/>
                <a:ea typeface="MS PGothic" pitchFamily="34" charset="-128"/>
                <a:cs typeface="Myriad Pro" charset="0"/>
              </a:rPr>
              <a:t>Maths</a:t>
            </a:r>
            <a:r>
              <a:rPr lang="en-US" sz="2000" dirty="0">
                <a:latin typeface="Verdana" pitchFamily="34" charset="0"/>
                <a:ea typeface="MS PGothic" pitchFamily="34" charset="-128"/>
                <a:cs typeface="Myriad Pro" charset="0"/>
              </a:rPr>
              <a:t> </a:t>
            </a:r>
          </a:p>
          <a:p>
            <a:pPr>
              <a:defRPr/>
            </a:pPr>
            <a:r>
              <a:rPr lang="en-US" sz="2000" dirty="0">
                <a:latin typeface="Verdana" pitchFamily="34" charset="0"/>
                <a:ea typeface="MS PGothic" pitchFamily="34" charset="-128"/>
                <a:cs typeface="Myriad Pro" charset="0"/>
              </a:rPr>
              <a:t>You may have come across some economics in History and Citizenship when you learned about unemployment, inflation and taxes</a:t>
            </a:r>
          </a:p>
          <a:p>
            <a:pPr marL="0" indent="0">
              <a:buFontTx/>
              <a:buNone/>
              <a:defRPr/>
            </a:pPr>
            <a:endParaRPr lang="en-US" sz="2000" dirty="0" smtClean="0">
              <a:latin typeface="Verdana" pitchFamily="34" charset="0"/>
              <a:ea typeface="MS PGothic" pitchFamily="34" charset="-128"/>
              <a:cs typeface="Myriad Pro" charset="0"/>
            </a:endParaRPr>
          </a:p>
        </p:txBody>
      </p:sp>
      <p:sp>
        <p:nvSpPr>
          <p:cNvPr id="10243" name="Title 1"/>
          <p:cNvSpPr>
            <a:spLocks noGrp="1"/>
          </p:cNvSpPr>
          <p:nvPr>
            <p:ph type="title"/>
          </p:nvPr>
        </p:nvSpPr>
        <p:spPr>
          <a:xfrm>
            <a:off x="1152525" y="1052513"/>
            <a:ext cx="7127875" cy="647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Ctr="0" compatLnSpc="1">
            <a:prstTxWarp prst="textNoShape">
              <a:avLst/>
            </a:prstTxWarp>
          </a:bodyPr>
          <a:lstStyle/>
          <a:p>
            <a:r>
              <a:rPr lang="en-US" altLang="en-US" smtClean="0">
                <a:latin typeface="Verdana" panose="020B0604030504040204" pitchFamily="34" charset="0"/>
                <a:ea typeface="MS PGothic" panose="020B0600070205080204" pitchFamily="34" charset="-128"/>
                <a:cs typeface="Myriad Pro" panose="020B0503030403020204" pitchFamily="34" charset="0"/>
              </a:rPr>
              <a:t>Do I need GCSE Economics?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ontent Placeholder 4"/>
          <p:cNvSpPr>
            <a:spLocks noGrp="1"/>
          </p:cNvSpPr>
          <p:nvPr>
            <p:ph idx="1"/>
          </p:nvPr>
        </p:nvSpPr>
        <p:spPr>
          <a:xfrm>
            <a:off x="684213" y="1700213"/>
            <a:ext cx="7772400" cy="4322762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>
                <a:latin typeface="Verdana" pitchFamily="34" charset="0"/>
                <a:ea typeface="MS PGothic" pitchFamily="34" charset="-128"/>
                <a:cs typeface="Myriad Pro" charset="0"/>
              </a:rPr>
              <a:t>In </a:t>
            </a:r>
            <a:r>
              <a:rPr lang="en-US" sz="2000" dirty="0">
                <a:solidFill>
                  <a:srgbClr val="B35018"/>
                </a:solidFill>
                <a:latin typeface="Verdana" pitchFamily="34" charset="0"/>
                <a:ea typeface="MS PGothic" pitchFamily="34" charset="-128"/>
                <a:cs typeface="Myriad Pro" charset="0"/>
              </a:rPr>
              <a:t>Theme 1</a:t>
            </a:r>
            <a:r>
              <a:rPr lang="en-US" sz="2000" dirty="0">
                <a:latin typeface="Verdana" pitchFamily="34" charset="0"/>
                <a:ea typeface="MS PGothic" pitchFamily="34" charset="-128"/>
                <a:cs typeface="Myriad Pro" charset="0"/>
              </a:rPr>
              <a:t> you will learn about </a:t>
            </a:r>
            <a:r>
              <a:rPr lang="en-GB" sz="2000" dirty="0">
                <a:solidFill>
                  <a:srgbClr val="000000"/>
                </a:solidFill>
                <a:latin typeface="Verdana" charset="0"/>
                <a:ea typeface="ＭＳ Ｐゴシック" charset="0"/>
                <a:cs typeface="Arial" charset="0"/>
              </a:rPr>
              <a:t>how markets work and what happens when they don’t work so </a:t>
            </a:r>
            <a:r>
              <a:rPr lang="en-GB" sz="2000" dirty="0" smtClean="0">
                <a:solidFill>
                  <a:srgbClr val="000000"/>
                </a:solidFill>
                <a:latin typeface="Verdana" charset="0"/>
                <a:ea typeface="ＭＳ Ｐゴシック" charset="0"/>
                <a:cs typeface="Arial" charset="0"/>
              </a:rPr>
              <a:t>well</a:t>
            </a:r>
          </a:p>
          <a:p>
            <a:pPr>
              <a:defRPr/>
            </a:pPr>
            <a:r>
              <a:rPr lang="en-US" sz="2000" dirty="0" smtClean="0">
                <a:latin typeface="Verdana" pitchFamily="34" charset="0"/>
                <a:ea typeface="MS PGothic" pitchFamily="34" charset="-128"/>
                <a:cs typeface="Myriad Pro" charset="0"/>
              </a:rPr>
              <a:t>In</a:t>
            </a:r>
            <a:r>
              <a:rPr lang="en-US" sz="2000" dirty="0" smtClean="0">
                <a:solidFill>
                  <a:srgbClr val="B35018"/>
                </a:solidFill>
                <a:latin typeface="Verdana" pitchFamily="34" charset="0"/>
                <a:ea typeface="MS PGothic" pitchFamily="34" charset="-128"/>
                <a:cs typeface="Myriad Pro" charset="0"/>
              </a:rPr>
              <a:t> Theme </a:t>
            </a:r>
            <a:r>
              <a:rPr lang="en-US" sz="2000" dirty="0">
                <a:solidFill>
                  <a:srgbClr val="B35018"/>
                </a:solidFill>
                <a:latin typeface="Verdana" pitchFamily="34" charset="0"/>
                <a:ea typeface="MS PGothic" pitchFamily="34" charset="-128"/>
                <a:cs typeface="Myriad Pro" charset="0"/>
              </a:rPr>
              <a:t>2 </a:t>
            </a:r>
            <a:r>
              <a:rPr lang="en-US" sz="2000" dirty="0">
                <a:latin typeface="Verdana" pitchFamily="34" charset="0"/>
                <a:ea typeface="MS PGothic" pitchFamily="34" charset="-128"/>
                <a:cs typeface="Myriad Pro" charset="0"/>
              </a:rPr>
              <a:t>you will learn about how the economy works </a:t>
            </a:r>
            <a:r>
              <a:rPr lang="en-US" sz="2000" dirty="0" smtClean="0">
                <a:latin typeface="Verdana" pitchFamily="34" charset="0"/>
                <a:ea typeface="MS PGothic" pitchFamily="34" charset="-128"/>
                <a:cs typeface="Myriad Pro" charset="0"/>
              </a:rPr>
              <a:t>in booms </a:t>
            </a:r>
            <a:r>
              <a:rPr lang="en-US" sz="2000" dirty="0">
                <a:latin typeface="Verdana" pitchFamily="34" charset="0"/>
                <a:ea typeface="MS PGothic" pitchFamily="34" charset="-128"/>
                <a:cs typeface="Myriad Pro" charset="0"/>
              </a:rPr>
              <a:t>and </a:t>
            </a:r>
            <a:r>
              <a:rPr lang="en-US" sz="2000" dirty="0" smtClean="0">
                <a:latin typeface="Verdana" pitchFamily="34" charset="0"/>
                <a:ea typeface="MS PGothic" pitchFamily="34" charset="-128"/>
                <a:cs typeface="Myriad Pro" charset="0"/>
              </a:rPr>
              <a:t>recessions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 smtClean="0">
                <a:latin typeface="Verdana" pitchFamily="34" charset="0"/>
                <a:ea typeface="MS PGothic" pitchFamily="34" charset="-128"/>
                <a:cs typeface="Myriad Pro" charset="0"/>
              </a:rPr>
              <a:t>In </a:t>
            </a:r>
            <a:r>
              <a:rPr lang="en-US" sz="2000" dirty="0">
                <a:solidFill>
                  <a:srgbClr val="B35018"/>
                </a:solidFill>
                <a:latin typeface="Verdana" pitchFamily="34" charset="0"/>
                <a:ea typeface="MS PGothic" pitchFamily="34" charset="-128"/>
                <a:cs typeface="Myriad Pro" charset="0"/>
              </a:rPr>
              <a:t>Theme 3</a:t>
            </a:r>
            <a:r>
              <a:rPr lang="en-US" sz="2000" dirty="0">
                <a:latin typeface="Verdana" pitchFamily="34" charset="0"/>
                <a:ea typeface="MS PGothic" pitchFamily="34" charset="-128"/>
                <a:cs typeface="Myriad Pro" charset="0"/>
              </a:rPr>
              <a:t> you will </a:t>
            </a:r>
            <a:r>
              <a:rPr lang="en-GB" sz="2000" dirty="0">
                <a:solidFill>
                  <a:srgbClr val="000000"/>
                </a:solidFill>
                <a:latin typeface="Verdana" charset="0"/>
                <a:ea typeface="ＭＳ Ｐゴシック" charset="0"/>
                <a:cs typeface="Arial" charset="0"/>
              </a:rPr>
              <a:t>learn how businesses compete and set prices, how the jobs market works and how competition can be </a:t>
            </a:r>
            <a:r>
              <a:rPr lang="en-GB" sz="2000" dirty="0" smtClean="0">
                <a:solidFill>
                  <a:srgbClr val="000000"/>
                </a:solidFill>
                <a:latin typeface="Verdana" charset="0"/>
                <a:ea typeface="ＭＳ Ｐゴシック" charset="0"/>
                <a:cs typeface="Arial" charset="0"/>
              </a:rPr>
              <a:t>encouraged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 smtClean="0">
                <a:latin typeface="Verdana" pitchFamily="34" charset="0"/>
                <a:ea typeface="MS PGothic" pitchFamily="34" charset="-128"/>
                <a:cs typeface="Myriad Pro" charset="0"/>
              </a:rPr>
              <a:t>In </a:t>
            </a:r>
            <a:r>
              <a:rPr lang="en-GB" sz="2000" dirty="0" smtClean="0">
                <a:solidFill>
                  <a:srgbClr val="B35018"/>
                </a:solidFill>
                <a:latin typeface="Verdana" pitchFamily="34" charset="0"/>
                <a:ea typeface="MS PGothic" pitchFamily="34" charset="-128"/>
                <a:cs typeface="Myriad Pro" charset="0"/>
              </a:rPr>
              <a:t>Theme </a:t>
            </a:r>
            <a:r>
              <a:rPr lang="en-GB" sz="2000" dirty="0">
                <a:solidFill>
                  <a:srgbClr val="B35018"/>
                </a:solidFill>
                <a:latin typeface="Verdana" pitchFamily="34" charset="0"/>
                <a:ea typeface="MS PGothic" pitchFamily="34" charset="-128"/>
                <a:cs typeface="Myriad Pro" charset="0"/>
              </a:rPr>
              <a:t>4</a:t>
            </a:r>
            <a:r>
              <a:rPr lang="en-GB" sz="2000" dirty="0">
                <a:latin typeface="Verdana" pitchFamily="34" charset="0"/>
                <a:ea typeface="MS PGothic" pitchFamily="34" charset="-128"/>
                <a:cs typeface="Myriad Pro" charset="0"/>
              </a:rPr>
              <a:t> you will learn about globalisation and  </a:t>
            </a:r>
            <a:r>
              <a:rPr lang="en-GB" sz="2000" kern="1200" dirty="0">
                <a:solidFill>
                  <a:srgbClr val="000000"/>
                </a:solidFill>
                <a:latin typeface="Verdana" charset="0"/>
                <a:ea typeface="ＭＳ Ｐゴシック" charset="0"/>
                <a:cs typeface="Arial" charset="0"/>
              </a:rPr>
              <a:t>international trade, how economies develop, financial markets and the public finances</a:t>
            </a:r>
          </a:p>
          <a:p>
            <a:pPr marL="0" indent="0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GB" sz="2000" dirty="0">
              <a:solidFill>
                <a:srgbClr val="000000"/>
              </a:solidFill>
              <a:latin typeface="Verdana" charset="0"/>
              <a:ea typeface="ＭＳ Ｐゴシック" charset="0"/>
              <a:cs typeface="Arial" charset="0"/>
            </a:endParaRPr>
          </a:p>
          <a:p>
            <a:pPr>
              <a:defRPr/>
            </a:pPr>
            <a:endParaRPr lang="en-US" sz="2000" dirty="0" smtClean="0">
              <a:latin typeface="Verdana" pitchFamily="34" charset="0"/>
              <a:ea typeface="MS PGothic" pitchFamily="34" charset="-128"/>
              <a:cs typeface="Myriad Pro" charset="0"/>
            </a:endParaRPr>
          </a:p>
        </p:txBody>
      </p:sp>
      <p:sp>
        <p:nvSpPr>
          <p:cNvPr id="11267" name="Title 1"/>
          <p:cNvSpPr>
            <a:spLocks noGrp="1"/>
          </p:cNvSpPr>
          <p:nvPr>
            <p:ph type="title"/>
          </p:nvPr>
        </p:nvSpPr>
        <p:spPr>
          <a:xfrm>
            <a:off x="1152525" y="1052513"/>
            <a:ext cx="7127875" cy="647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Ctr="0" compatLnSpc="1">
            <a:prstTxWarp prst="textNoShape">
              <a:avLst/>
            </a:prstTxWarp>
          </a:bodyPr>
          <a:lstStyle/>
          <a:p>
            <a:r>
              <a:rPr lang="en-US" altLang="en-US" smtClean="0">
                <a:latin typeface="Verdana" panose="020B0604030504040204" pitchFamily="34" charset="0"/>
                <a:ea typeface="MS PGothic" panose="020B0600070205080204" pitchFamily="34" charset="-128"/>
                <a:cs typeface="Myriad Pro" panose="020B0503030403020204" pitchFamily="34" charset="0"/>
              </a:rPr>
              <a:t>What will I learn?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1"/>
          <p:cNvSpPr>
            <a:spLocks noGrp="1"/>
          </p:cNvSpPr>
          <p:nvPr>
            <p:ph idx="1"/>
          </p:nvPr>
        </p:nvSpPr>
        <p:spPr>
          <a:xfrm>
            <a:off x="760413" y="1628775"/>
            <a:ext cx="7772400" cy="43227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smtClean="0">
                <a:latin typeface="Verdana" panose="020B0604030504040204" pitchFamily="34" charset="0"/>
                <a:ea typeface="MS PGothic" panose="020B0600070205080204" pitchFamily="34" charset="-128"/>
                <a:cs typeface="Myriad Pro" panose="020B0503030403020204" pitchFamily="34" charset="0"/>
              </a:rPr>
              <a:t>develop an understanding of economic concepts and theories through a critical consideration of current economic issues, problems and institutions that affect everyday life </a:t>
            </a:r>
          </a:p>
          <a:p>
            <a:r>
              <a:rPr lang="en-GB" altLang="en-US" smtClean="0">
                <a:latin typeface="Verdana" panose="020B0604030504040204" pitchFamily="34" charset="0"/>
                <a:ea typeface="MS PGothic" panose="020B0600070205080204" pitchFamily="34" charset="-128"/>
                <a:cs typeface="Myriad Pro" panose="020B0503030403020204" pitchFamily="34" charset="0"/>
              </a:rPr>
              <a:t>develop analytical and quantitative skills in selecting, interpreting and using appropriate data from a range of sources, including those in the Annex </a:t>
            </a:r>
          </a:p>
          <a:p>
            <a:r>
              <a:rPr lang="en-GB" altLang="en-US" smtClean="0">
                <a:latin typeface="Verdana" panose="020B0604030504040204" pitchFamily="34" charset="0"/>
                <a:ea typeface="MS PGothic" panose="020B0600070205080204" pitchFamily="34" charset="-128"/>
                <a:cs typeface="Myriad Pro" panose="020B0503030403020204" pitchFamily="34" charset="0"/>
              </a:rPr>
              <a:t>explain, analyse and evaluate the strengths and weaknesses of the market economy and the role of government within it</a:t>
            </a:r>
          </a:p>
        </p:txBody>
      </p:sp>
      <p:sp>
        <p:nvSpPr>
          <p:cNvPr id="12291" name="Title 2"/>
          <p:cNvSpPr>
            <a:spLocks noGrp="1"/>
          </p:cNvSpPr>
          <p:nvPr>
            <p:ph type="title"/>
          </p:nvPr>
        </p:nvSpPr>
        <p:spPr>
          <a:xfrm>
            <a:off x="1403350" y="1052513"/>
            <a:ext cx="7129463" cy="647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Ctr="0" compatLnSpc="1">
            <a:prstTxWarp prst="textNoShape">
              <a:avLst/>
            </a:prstTxWarp>
          </a:bodyPr>
          <a:lstStyle/>
          <a:p>
            <a:r>
              <a:rPr lang="en-GB" altLang="en-US" dirty="0" smtClean="0">
                <a:latin typeface="Verdana" panose="020B0604030504040204" pitchFamily="34" charset="0"/>
                <a:ea typeface="MS PGothic" panose="020B0600070205080204" pitchFamily="34" charset="-128"/>
                <a:cs typeface="Myriad Pro" panose="020B0503030403020204" pitchFamily="34" charset="0"/>
              </a:rPr>
              <a:t>Qualification Objectives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1"/>
          <p:cNvSpPr>
            <a:spLocks noGrp="1"/>
          </p:cNvSpPr>
          <p:nvPr>
            <p:ph idx="1"/>
          </p:nvPr>
        </p:nvSpPr>
        <p:spPr>
          <a:xfrm>
            <a:off x="1116013" y="908050"/>
            <a:ext cx="7772400" cy="43243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smtClean="0">
                <a:latin typeface="Verdana" panose="020B0604030504040204" pitchFamily="34" charset="0"/>
                <a:ea typeface="MS PGothic" panose="020B0600070205080204" pitchFamily="34" charset="-128"/>
                <a:cs typeface="Myriad Pro" panose="020B0503030403020204" pitchFamily="34" charset="0"/>
              </a:rPr>
              <a:t>develop a critical approach to economic models of enquiry, recognising the limitations of economic models</a:t>
            </a:r>
          </a:p>
          <a:p>
            <a:r>
              <a:rPr lang="en-GB" altLang="en-US" smtClean="0">
                <a:latin typeface="Verdana" panose="020B0604030504040204" pitchFamily="34" charset="0"/>
                <a:ea typeface="MS PGothic" panose="020B0600070205080204" pitchFamily="34" charset="-128"/>
                <a:cs typeface="Myriad Pro" panose="020B0503030403020204" pitchFamily="34" charset="0"/>
              </a:rPr>
              <a:t>understand microeconomic and macroeconomic market models; use the models to explore current economic behaviour; make causal connections; and develop an understanding of how the models shed light on the economy as a whole</a:t>
            </a:r>
          </a:p>
          <a:p>
            <a:r>
              <a:rPr lang="en-GB" altLang="en-US" smtClean="0">
                <a:latin typeface="Verdana" panose="020B0604030504040204" pitchFamily="34" charset="0"/>
                <a:ea typeface="MS PGothic" panose="020B0600070205080204" pitchFamily="34" charset="-128"/>
                <a:cs typeface="Myriad Pro" panose="020B0503030403020204" pitchFamily="34" charset="0"/>
              </a:rPr>
              <a:t>be aware of the assumptions of the model of supply and demand; explain the way it works using a range of techniques; and use the model to describe, predict and analyse economic behaviour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691680" y="323275"/>
            <a:ext cx="6768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B35018"/>
                </a:solidFill>
                <a:latin typeface="Verdana" panose="020B0604030504040204" pitchFamily="34" charset="0"/>
                <a:cs typeface="Myriad Pro" panose="020B0503030403020204" pitchFamily="34" charset="0"/>
              </a:rPr>
              <a:t>Qualification Objectives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1"/>
          <p:cNvSpPr>
            <a:spLocks noGrp="1"/>
          </p:cNvSpPr>
          <p:nvPr>
            <p:ph idx="1"/>
          </p:nvPr>
        </p:nvSpPr>
        <p:spPr>
          <a:xfrm>
            <a:off x="720725" y="1800225"/>
            <a:ext cx="7772400" cy="43227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smtClean="0">
                <a:latin typeface="Verdana" panose="020B0604030504040204" pitchFamily="34" charset="0"/>
                <a:ea typeface="MS PGothic" panose="020B0600070205080204" pitchFamily="34" charset="-128"/>
                <a:cs typeface="Myriad Pro" panose="020B0503030403020204" pitchFamily="34" charset="0"/>
              </a:rPr>
              <a:t>develop an understanding of the benefits of markets and the reasons why they may fail; understand the implications of market failure for individuals, firms and government, and recognise the possibility of government failure  </a:t>
            </a:r>
          </a:p>
          <a:p>
            <a:r>
              <a:rPr lang="en-GB" altLang="en-US" smtClean="0">
                <a:latin typeface="Verdana" panose="020B0604030504040204" pitchFamily="34" charset="0"/>
                <a:ea typeface="MS PGothic" panose="020B0600070205080204" pitchFamily="34" charset="-128"/>
                <a:cs typeface="Myriad Pro" panose="020B0503030403020204" pitchFamily="34" charset="0"/>
              </a:rPr>
              <a:t>use the aggregate demand/aggregate supply (AD/AS) model and data to understand why supply-side and/or demand-side policies may be seen as appropriate ways of managing an economy </a:t>
            </a:r>
          </a:p>
          <a:p>
            <a:endParaRPr lang="en-GB" altLang="en-US" smtClean="0">
              <a:latin typeface="Verdana" panose="020B0604030504040204" pitchFamily="34" charset="0"/>
              <a:ea typeface="MS PGothic" panose="020B0600070205080204" pitchFamily="34" charset="-128"/>
              <a:cs typeface="Myriad Pro" panose="020B0503030403020204" pitchFamily="34" charset="0"/>
            </a:endParaRPr>
          </a:p>
          <a:p>
            <a:endParaRPr lang="en-GB" altLang="en-US" smtClean="0">
              <a:latin typeface="Verdana" panose="020B0604030504040204" pitchFamily="34" charset="0"/>
              <a:ea typeface="MS PGothic" panose="020B0600070205080204" pitchFamily="34" charset="-128"/>
              <a:cs typeface="Myriad Pro" panose="020B0503030403020204" pitchFamily="34" charset="0"/>
            </a:endParaRPr>
          </a:p>
        </p:txBody>
      </p:sp>
      <p:sp>
        <p:nvSpPr>
          <p:cNvPr id="14339" name="Title 2"/>
          <p:cNvSpPr>
            <a:spLocks noGrp="1"/>
          </p:cNvSpPr>
          <p:nvPr>
            <p:ph type="title"/>
          </p:nvPr>
        </p:nvSpPr>
        <p:spPr>
          <a:xfrm>
            <a:off x="1403350" y="1052513"/>
            <a:ext cx="7129463" cy="647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Ctr="0" compatLnSpc="1">
            <a:prstTxWarp prst="textNoShape">
              <a:avLst/>
            </a:prstTxWarp>
          </a:bodyPr>
          <a:lstStyle/>
          <a:p>
            <a:r>
              <a:rPr lang="en-GB" altLang="en-US" dirty="0">
                <a:latin typeface="Verdana" panose="020B0604030504040204" pitchFamily="34" charset="0"/>
                <a:ea typeface="MS PGothic" panose="020B0600070205080204" pitchFamily="34" charset="-128"/>
                <a:cs typeface="Myriad Pro" panose="020B0503030403020204" pitchFamily="34" charset="0"/>
              </a:rPr>
              <a:t>Qualification Objectives</a:t>
            </a:r>
            <a:endParaRPr lang="en-GB" altLang="en-US" dirty="0" smtClean="0">
              <a:latin typeface="Verdana" panose="020B0604030504040204" pitchFamily="34" charset="0"/>
              <a:ea typeface="MS PGothic" panose="020B0600070205080204" pitchFamily="34" charset="-128"/>
              <a:cs typeface="Myriad Pro" panose="020B0503030403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1"/>
          <p:cNvSpPr>
            <a:spLocks noGrp="1"/>
          </p:cNvSpPr>
          <p:nvPr>
            <p:ph idx="1"/>
          </p:nvPr>
        </p:nvSpPr>
        <p:spPr>
          <a:xfrm>
            <a:off x="971550" y="1268413"/>
            <a:ext cx="7772400" cy="43227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smtClean="0">
                <a:latin typeface="Verdana" panose="020B0604030504040204" pitchFamily="34" charset="0"/>
                <a:ea typeface="MS PGothic" panose="020B0600070205080204" pitchFamily="34" charset="-128"/>
                <a:cs typeface="Myriad Pro" panose="020B0503030403020204" pitchFamily="34" charset="0"/>
              </a:rPr>
              <a:t>consider the possible impact of macroeconomic policies; recognise the issues government faces in managing the macroeconomy; argue for different approaches; and identify criteria for success and evaluate effectiveness </a:t>
            </a:r>
          </a:p>
          <a:p>
            <a:r>
              <a:rPr lang="en-GB" altLang="en-US" smtClean="0">
                <a:latin typeface="Verdana" panose="020B0604030504040204" pitchFamily="34" charset="0"/>
                <a:ea typeface="MS PGothic" panose="020B0600070205080204" pitchFamily="34" charset="-128"/>
                <a:cs typeface="Myriad Pro" panose="020B0503030403020204" pitchFamily="34" charset="0"/>
              </a:rPr>
              <a:t>develop the ability to apply and evaluate economic models as represented in written, numerical and graphical forms; interpret and evaluate different types of data from multiple sources; and propose and justify possible responses to economic issues.</a:t>
            </a:r>
          </a:p>
          <a:p>
            <a:endParaRPr lang="en-GB" altLang="en-US" smtClean="0">
              <a:latin typeface="Verdana" panose="020B0604030504040204" pitchFamily="34" charset="0"/>
              <a:ea typeface="MS PGothic" panose="020B0600070205080204" pitchFamily="34" charset="-128"/>
              <a:cs typeface="Myriad Pro" panose="020B0503030403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93733" y="620713"/>
            <a:ext cx="7129463" cy="647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Ctr="0" compatLnSpc="1">
            <a:prstTxWarp prst="textNoShape">
              <a:avLst/>
            </a:prstTxWarp>
          </a:bodyPr>
          <a:lstStyle/>
          <a:p>
            <a:r>
              <a:rPr lang="en-GB" altLang="en-US" dirty="0">
                <a:latin typeface="Verdana" panose="020B0604030504040204" pitchFamily="34" charset="0"/>
                <a:ea typeface="MS PGothic" panose="020B0600070205080204" pitchFamily="34" charset="-128"/>
                <a:cs typeface="Myriad Pro" panose="020B0503030403020204" pitchFamily="34" charset="0"/>
              </a:rPr>
              <a:t>Qualification Objectives</a:t>
            </a:r>
            <a:endParaRPr lang="en-GB" altLang="en-US" dirty="0" smtClean="0">
              <a:latin typeface="Verdana" panose="020B0604030504040204" pitchFamily="34" charset="0"/>
              <a:ea typeface="MS PGothic" panose="020B0600070205080204" pitchFamily="34" charset="-128"/>
              <a:cs typeface="Myriad Pro" panose="020B0503030403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767</TotalTime>
  <Words>1319</Words>
  <Application>Microsoft Office PowerPoint</Application>
  <PresentationFormat>On-screen Show (4:3)</PresentationFormat>
  <Paragraphs>115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ＭＳ Ｐゴシック</vt:lpstr>
      <vt:lpstr>ＭＳ Ｐゴシック</vt:lpstr>
      <vt:lpstr>Arial</vt:lpstr>
      <vt:lpstr>Myriad Pro</vt:lpstr>
      <vt:lpstr>Verdana</vt:lpstr>
      <vt:lpstr>Blank Presentation</vt:lpstr>
      <vt:lpstr>Choosing  AS and A level Economics  at St. Benedict’s Catholic School  </vt:lpstr>
      <vt:lpstr>Why study Economics?</vt:lpstr>
      <vt:lpstr>Is Economics for me?</vt:lpstr>
      <vt:lpstr>Do I need GCSE Economics?</vt:lpstr>
      <vt:lpstr>What will I learn?</vt:lpstr>
      <vt:lpstr>Qualification Objectives</vt:lpstr>
      <vt:lpstr>PowerPoint Presentation</vt:lpstr>
      <vt:lpstr>Qualification Objectives</vt:lpstr>
      <vt:lpstr>Qualification Objectives</vt:lpstr>
      <vt:lpstr>How will I be assessed?</vt:lpstr>
      <vt:lpstr>How will I be assessed?</vt:lpstr>
      <vt:lpstr>What can I do next?</vt:lpstr>
      <vt:lpstr>How do I find out more?</vt:lpstr>
      <vt:lpstr>What could this qualification lead to?</vt:lpstr>
      <vt:lpstr>Top Universities for Economics</vt:lpstr>
      <vt:lpstr>Reading or Watching to enjoy your Economics course</vt:lpstr>
      <vt:lpstr>New Terminology to look up</vt:lpstr>
      <vt:lpstr>Course Topics Taster Tasks</vt:lpstr>
      <vt:lpstr>Good luck!  </vt:lpstr>
    </vt:vector>
  </TitlesOfParts>
  <Company>UserName Surname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UserName Surname</dc:creator>
  <cp:lastModifiedBy>Denise Taylor</cp:lastModifiedBy>
  <cp:revision>157</cp:revision>
  <dcterms:created xsi:type="dcterms:W3CDTF">2013-04-08T14:46:01Z</dcterms:created>
  <dcterms:modified xsi:type="dcterms:W3CDTF">2021-06-25T12:21:59Z</dcterms:modified>
</cp:coreProperties>
</file>