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56" r:id="rId2"/>
  </p:sldMasterIdLst>
  <p:notesMasterIdLst>
    <p:notesMasterId r:id="rId28"/>
  </p:notesMasterIdLst>
  <p:handoutMasterIdLst>
    <p:handoutMasterId r:id="rId29"/>
  </p:handoutMasterIdLst>
  <p:sldIdLst>
    <p:sldId id="267" r:id="rId3"/>
    <p:sldId id="304" r:id="rId4"/>
    <p:sldId id="303" r:id="rId5"/>
    <p:sldId id="305" r:id="rId6"/>
    <p:sldId id="278" r:id="rId7"/>
    <p:sldId id="283" r:id="rId8"/>
    <p:sldId id="284" r:id="rId9"/>
    <p:sldId id="281" r:id="rId10"/>
    <p:sldId id="269" r:id="rId11"/>
    <p:sldId id="272" r:id="rId12"/>
    <p:sldId id="285" r:id="rId13"/>
    <p:sldId id="309" r:id="rId14"/>
    <p:sldId id="286" r:id="rId15"/>
    <p:sldId id="288" r:id="rId16"/>
    <p:sldId id="289" r:id="rId17"/>
    <p:sldId id="290" r:id="rId18"/>
    <p:sldId id="291" r:id="rId19"/>
    <p:sldId id="292" r:id="rId20"/>
    <p:sldId id="299" r:id="rId21"/>
    <p:sldId id="297" r:id="rId22"/>
    <p:sldId id="294" r:id="rId23"/>
    <p:sldId id="295" r:id="rId24"/>
    <p:sldId id="293" r:id="rId25"/>
    <p:sldId id="296" r:id="rId26"/>
    <p:sldId id="277" r:id="rId27"/>
  </p:sldIdLst>
  <p:sldSz cx="12188825"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3127">
          <p15:clr>
            <a:srgbClr val="A4A3A4"/>
          </p15:clr>
        </p15:guide>
        <p15:guide id="4"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p:cViewPr varScale="1">
        <p:scale>
          <a:sx n="91" d="100"/>
          <a:sy n="91" d="100"/>
        </p:scale>
        <p:origin x="126" y="84"/>
      </p:cViewPr>
      <p:guideLst>
        <p:guide pos="3839"/>
        <p:guide orient="horz" pos="2160"/>
      </p:guideLst>
    </p:cSldViewPr>
  </p:slideViewPr>
  <p:notesTextViewPr>
    <p:cViewPr>
      <p:scale>
        <a:sx n="100" d="100"/>
        <a:sy n="100" d="100"/>
      </p:scale>
      <p:origin x="0" y="0"/>
    </p:cViewPr>
  </p:notesTextViewPr>
  <p:notesViewPr>
    <p:cSldViewPr showGuides="1">
      <p:cViewPr varScale="1">
        <p:scale>
          <a:sx n="63" d="100"/>
          <a:sy n="63" d="100"/>
        </p:scale>
        <p:origin x="2838" y="108"/>
      </p:cViewPr>
      <p:guideLst>
        <p:guide orient="horz" pos="2880"/>
        <p:guide pos="2160"/>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F442EA2-39BA-4C9A-AD59-755D4917D532}"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en-US"/>
        </a:p>
      </dgm:t>
    </dgm:pt>
    <dgm:pt modelId="{4DF9FE7B-F642-4898-A360-D4E3814E1A3D}">
      <dgm:prSet phldrT="[Text]"/>
      <dgm:spPr/>
      <dgm:t>
        <a:bodyPr/>
        <a:lstStyle/>
        <a:p>
          <a:r>
            <a:rPr lang="en-US" dirty="0"/>
            <a:t>In class</a:t>
          </a:r>
        </a:p>
      </dgm:t>
    </dgm:pt>
    <dgm:pt modelId="{1C10F06D-860A-4604-A7AD-02E614FE3976}" type="parTrans" cxnId="{EBD8BE8D-6018-43E2-B081-034BB5656EB6}">
      <dgm:prSet/>
      <dgm:spPr/>
      <dgm:t>
        <a:bodyPr/>
        <a:lstStyle/>
        <a:p>
          <a:endParaRPr lang="en-US"/>
        </a:p>
      </dgm:t>
    </dgm:pt>
    <dgm:pt modelId="{43C18EFF-81FC-4D70-8C6B-E95FF3730413}" type="sibTrans" cxnId="{EBD8BE8D-6018-43E2-B081-034BB5656EB6}">
      <dgm:prSet/>
      <dgm:spPr/>
      <dgm:t>
        <a:bodyPr/>
        <a:lstStyle/>
        <a:p>
          <a:endParaRPr lang="en-US"/>
        </a:p>
      </dgm:t>
    </dgm:pt>
    <dgm:pt modelId="{EFF2750D-B4B3-474C-8B62-8B638DC31F7E}">
      <dgm:prSet phldrT="[Text]"/>
      <dgm:spPr/>
      <dgm:t>
        <a:bodyPr/>
        <a:lstStyle/>
        <a:p>
          <a:r>
            <a:rPr lang="en-US" dirty="0"/>
            <a:t>Listen and ask questions</a:t>
          </a:r>
        </a:p>
      </dgm:t>
    </dgm:pt>
    <dgm:pt modelId="{AEBC78E6-CDDC-4C8F-A157-3C51E907FACD}" type="parTrans" cxnId="{A058DDA2-48CA-4E5B-B389-F71A59C262B0}">
      <dgm:prSet/>
      <dgm:spPr/>
      <dgm:t>
        <a:bodyPr/>
        <a:lstStyle/>
        <a:p>
          <a:endParaRPr lang="en-US"/>
        </a:p>
      </dgm:t>
    </dgm:pt>
    <dgm:pt modelId="{75C067D7-FCD2-4969-8F27-4BBDA88E75ED}" type="sibTrans" cxnId="{A058DDA2-48CA-4E5B-B389-F71A59C262B0}">
      <dgm:prSet/>
      <dgm:spPr/>
      <dgm:t>
        <a:bodyPr/>
        <a:lstStyle/>
        <a:p>
          <a:endParaRPr lang="en-US"/>
        </a:p>
      </dgm:t>
    </dgm:pt>
    <dgm:pt modelId="{789CD6DB-3A68-4A41-90BD-4F0CBB3617D1}">
      <dgm:prSet phldrT="[Text]"/>
      <dgm:spPr/>
      <dgm:t>
        <a:bodyPr/>
        <a:lstStyle/>
        <a:p>
          <a:r>
            <a:rPr lang="en-US" dirty="0"/>
            <a:t>Take rough notes</a:t>
          </a:r>
        </a:p>
      </dgm:t>
    </dgm:pt>
    <dgm:pt modelId="{C0BEB5FF-8DFB-40B9-A228-C0C6097DDDC4}" type="parTrans" cxnId="{62C10234-45D3-426A-8820-4C0D1D8CBA21}">
      <dgm:prSet/>
      <dgm:spPr/>
      <dgm:t>
        <a:bodyPr/>
        <a:lstStyle/>
        <a:p>
          <a:endParaRPr lang="en-US"/>
        </a:p>
      </dgm:t>
    </dgm:pt>
    <dgm:pt modelId="{1A702531-A59F-4EE2-8246-E2EB0955D8B1}" type="sibTrans" cxnId="{62C10234-45D3-426A-8820-4C0D1D8CBA21}">
      <dgm:prSet/>
      <dgm:spPr/>
      <dgm:t>
        <a:bodyPr/>
        <a:lstStyle/>
        <a:p>
          <a:endParaRPr lang="en-US"/>
        </a:p>
      </dgm:t>
    </dgm:pt>
    <dgm:pt modelId="{3929B1E1-4BC4-4C73-ABE8-27CEF96A3652}">
      <dgm:prSet phldrT="[Text]"/>
      <dgm:spPr/>
      <dgm:t>
        <a:bodyPr/>
        <a:lstStyle/>
        <a:p>
          <a:r>
            <a:rPr lang="en-US" dirty="0"/>
            <a:t>At home</a:t>
          </a:r>
        </a:p>
      </dgm:t>
    </dgm:pt>
    <dgm:pt modelId="{F356CC76-9117-4B79-A270-BBBAFD3E9C79}" type="parTrans" cxnId="{1339090C-9A95-4C05-841C-FA3AF987601B}">
      <dgm:prSet/>
      <dgm:spPr/>
      <dgm:t>
        <a:bodyPr/>
        <a:lstStyle/>
        <a:p>
          <a:endParaRPr lang="en-US"/>
        </a:p>
      </dgm:t>
    </dgm:pt>
    <dgm:pt modelId="{19BA0C22-38BB-4E9F-89D5-0FF5FF9F12CE}" type="sibTrans" cxnId="{1339090C-9A95-4C05-841C-FA3AF987601B}">
      <dgm:prSet/>
      <dgm:spPr/>
      <dgm:t>
        <a:bodyPr/>
        <a:lstStyle/>
        <a:p>
          <a:endParaRPr lang="en-US"/>
        </a:p>
      </dgm:t>
    </dgm:pt>
    <dgm:pt modelId="{99E0600D-9954-43F4-8926-13B8777FAAA1}">
      <dgm:prSet phldrT="[Text]"/>
      <dgm:spPr/>
      <dgm:t>
        <a:bodyPr/>
        <a:lstStyle/>
        <a:p>
          <a:r>
            <a:rPr lang="en-US" dirty="0"/>
            <a:t>Read your notes and write them up</a:t>
          </a:r>
        </a:p>
      </dgm:t>
    </dgm:pt>
    <dgm:pt modelId="{BE23F476-2C5C-42ED-BF2B-CD5FC7ADDDF6}" type="parTrans" cxnId="{09FCCB9D-A30A-4326-970E-26252D39327F}">
      <dgm:prSet/>
      <dgm:spPr/>
      <dgm:t>
        <a:bodyPr/>
        <a:lstStyle/>
        <a:p>
          <a:endParaRPr lang="en-US"/>
        </a:p>
      </dgm:t>
    </dgm:pt>
    <dgm:pt modelId="{C44937DC-4907-4769-AA8B-1B3E7391D7B0}" type="sibTrans" cxnId="{09FCCB9D-A30A-4326-970E-26252D39327F}">
      <dgm:prSet/>
      <dgm:spPr/>
      <dgm:t>
        <a:bodyPr/>
        <a:lstStyle/>
        <a:p>
          <a:endParaRPr lang="en-US"/>
        </a:p>
      </dgm:t>
    </dgm:pt>
    <dgm:pt modelId="{0791135C-9DAB-47F6-BE9C-A3E56A2DDA50}">
      <dgm:prSet phldrT="[Text]"/>
      <dgm:spPr/>
      <dgm:t>
        <a:bodyPr/>
        <a:lstStyle/>
        <a:p>
          <a:r>
            <a:rPr lang="en-US" dirty="0"/>
            <a:t>Read your text book and research on the internet</a:t>
          </a:r>
        </a:p>
      </dgm:t>
    </dgm:pt>
    <dgm:pt modelId="{D6057E63-9793-4991-97C1-30FC405E95A5}" type="parTrans" cxnId="{B3B26E9A-58E5-497B-BD59-F5567958C609}">
      <dgm:prSet/>
      <dgm:spPr/>
      <dgm:t>
        <a:bodyPr/>
        <a:lstStyle/>
        <a:p>
          <a:endParaRPr lang="en-US"/>
        </a:p>
      </dgm:t>
    </dgm:pt>
    <dgm:pt modelId="{B670C2A7-83CB-4F4C-BC19-A3A7C066A822}" type="sibTrans" cxnId="{B3B26E9A-58E5-497B-BD59-F5567958C609}">
      <dgm:prSet/>
      <dgm:spPr/>
      <dgm:t>
        <a:bodyPr/>
        <a:lstStyle/>
        <a:p>
          <a:endParaRPr lang="en-US"/>
        </a:p>
      </dgm:t>
    </dgm:pt>
    <dgm:pt modelId="{60CDF8D0-D4FC-4467-A51E-79C5A58B0B2C}">
      <dgm:prSet phldrT="[Text]"/>
      <dgm:spPr/>
      <dgm:t>
        <a:bodyPr/>
        <a:lstStyle/>
        <a:p>
          <a:r>
            <a:rPr lang="en-US" dirty="0"/>
            <a:t>Learn as you go</a:t>
          </a:r>
        </a:p>
      </dgm:t>
    </dgm:pt>
    <dgm:pt modelId="{E12A269F-AB82-486A-9077-80F2BBBE48C2}" type="parTrans" cxnId="{2BA65DEC-E719-4ED3-8135-48349D42DD04}">
      <dgm:prSet/>
      <dgm:spPr/>
      <dgm:t>
        <a:bodyPr/>
        <a:lstStyle/>
        <a:p>
          <a:endParaRPr lang="en-US"/>
        </a:p>
      </dgm:t>
    </dgm:pt>
    <dgm:pt modelId="{3F7FD59D-A716-4310-A89A-AB6F740D9FFF}" type="sibTrans" cxnId="{2BA65DEC-E719-4ED3-8135-48349D42DD04}">
      <dgm:prSet/>
      <dgm:spPr/>
      <dgm:t>
        <a:bodyPr/>
        <a:lstStyle/>
        <a:p>
          <a:endParaRPr lang="en-US"/>
        </a:p>
      </dgm:t>
    </dgm:pt>
    <dgm:pt modelId="{50629C12-7464-4473-ADEF-1A284F8A9957}">
      <dgm:prSet phldrT="[Text]"/>
      <dgm:spPr/>
      <dgm:t>
        <a:bodyPr/>
        <a:lstStyle/>
        <a:p>
          <a:r>
            <a:rPr lang="en-US" dirty="0"/>
            <a:t>Everything we will study is related. Make sure you learn as you go along</a:t>
          </a:r>
        </a:p>
      </dgm:t>
    </dgm:pt>
    <dgm:pt modelId="{9D1CB46C-0CFA-4B27-9224-267431FBD094}" type="parTrans" cxnId="{1D32FCC9-657C-4348-9C0D-52115D559FEB}">
      <dgm:prSet/>
      <dgm:spPr/>
      <dgm:t>
        <a:bodyPr/>
        <a:lstStyle/>
        <a:p>
          <a:endParaRPr lang="en-US"/>
        </a:p>
      </dgm:t>
    </dgm:pt>
    <dgm:pt modelId="{4576BCC5-0598-4332-A2E7-87AC3ADD4EB8}" type="sibTrans" cxnId="{1D32FCC9-657C-4348-9C0D-52115D559FEB}">
      <dgm:prSet/>
      <dgm:spPr/>
      <dgm:t>
        <a:bodyPr/>
        <a:lstStyle/>
        <a:p>
          <a:endParaRPr lang="en-US"/>
        </a:p>
      </dgm:t>
    </dgm:pt>
    <dgm:pt modelId="{E6A445EE-D086-4B01-B491-D67950A5A065}" type="pres">
      <dgm:prSet presAssocID="{3F442EA2-39BA-4C9A-AD59-755D4917D532}" presName="linear" presStyleCnt="0">
        <dgm:presLayoutVars>
          <dgm:dir/>
          <dgm:animLvl val="lvl"/>
          <dgm:resizeHandles val="exact"/>
        </dgm:presLayoutVars>
      </dgm:prSet>
      <dgm:spPr/>
      <dgm:t>
        <a:bodyPr/>
        <a:lstStyle/>
        <a:p>
          <a:endParaRPr lang="en-US"/>
        </a:p>
      </dgm:t>
    </dgm:pt>
    <dgm:pt modelId="{6D3A9625-D3EB-4CA1-AB05-34452283708A}" type="pres">
      <dgm:prSet presAssocID="{4DF9FE7B-F642-4898-A360-D4E3814E1A3D}" presName="parentLin" presStyleCnt="0"/>
      <dgm:spPr/>
    </dgm:pt>
    <dgm:pt modelId="{7E290D25-335D-4339-A8E8-B036E46B5EB5}" type="pres">
      <dgm:prSet presAssocID="{4DF9FE7B-F642-4898-A360-D4E3814E1A3D}" presName="parentLeftMargin" presStyleLbl="node1" presStyleIdx="0" presStyleCnt="3"/>
      <dgm:spPr/>
      <dgm:t>
        <a:bodyPr/>
        <a:lstStyle/>
        <a:p>
          <a:endParaRPr lang="en-US"/>
        </a:p>
      </dgm:t>
    </dgm:pt>
    <dgm:pt modelId="{674922F1-7266-4681-AD4F-1C618A5FFF23}" type="pres">
      <dgm:prSet presAssocID="{4DF9FE7B-F642-4898-A360-D4E3814E1A3D}" presName="parentText" presStyleLbl="node1" presStyleIdx="0" presStyleCnt="3">
        <dgm:presLayoutVars>
          <dgm:chMax val="0"/>
          <dgm:bulletEnabled val="1"/>
        </dgm:presLayoutVars>
      </dgm:prSet>
      <dgm:spPr/>
      <dgm:t>
        <a:bodyPr/>
        <a:lstStyle/>
        <a:p>
          <a:endParaRPr lang="en-US"/>
        </a:p>
      </dgm:t>
    </dgm:pt>
    <dgm:pt modelId="{96C29850-0672-4B77-B5DE-2E1563038631}" type="pres">
      <dgm:prSet presAssocID="{4DF9FE7B-F642-4898-A360-D4E3814E1A3D}" presName="negativeSpace" presStyleCnt="0"/>
      <dgm:spPr/>
    </dgm:pt>
    <dgm:pt modelId="{80259B02-529C-422B-91BE-D70198BA9F6C}" type="pres">
      <dgm:prSet presAssocID="{4DF9FE7B-F642-4898-A360-D4E3814E1A3D}" presName="childText" presStyleLbl="conFgAcc1" presStyleIdx="0" presStyleCnt="3">
        <dgm:presLayoutVars>
          <dgm:bulletEnabled val="1"/>
        </dgm:presLayoutVars>
      </dgm:prSet>
      <dgm:spPr/>
      <dgm:t>
        <a:bodyPr/>
        <a:lstStyle/>
        <a:p>
          <a:endParaRPr lang="en-US"/>
        </a:p>
      </dgm:t>
    </dgm:pt>
    <dgm:pt modelId="{E53EFB4E-D3DB-42E1-82AC-148F7D29254F}" type="pres">
      <dgm:prSet presAssocID="{43C18EFF-81FC-4D70-8C6B-E95FF3730413}" presName="spaceBetweenRectangles" presStyleCnt="0"/>
      <dgm:spPr/>
    </dgm:pt>
    <dgm:pt modelId="{07AC1C38-F728-4390-9C76-57A49ED97DBB}" type="pres">
      <dgm:prSet presAssocID="{3929B1E1-4BC4-4C73-ABE8-27CEF96A3652}" presName="parentLin" presStyleCnt="0"/>
      <dgm:spPr/>
    </dgm:pt>
    <dgm:pt modelId="{D0037F0D-DB9A-4BA4-97B4-D939B26E14DA}" type="pres">
      <dgm:prSet presAssocID="{3929B1E1-4BC4-4C73-ABE8-27CEF96A3652}" presName="parentLeftMargin" presStyleLbl="node1" presStyleIdx="0" presStyleCnt="3"/>
      <dgm:spPr/>
      <dgm:t>
        <a:bodyPr/>
        <a:lstStyle/>
        <a:p>
          <a:endParaRPr lang="en-US"/>
        </a:p>
      </dgm:t>
    </dgm:pt>
    <dgm:pt modelId="{21EEBBE2-729F-4D85-8CAE-C2B30FF126D2}" type="pres">
      <dgm:prSet presAssocID="{3929B1E1-4BC4-4C73-ABE8-27CEF96A3652}" presName="parentText" presStyleLbl="node1" presStyleIdx="1" presStyleCnt="3">
        <dgm:presLayoutVars>
          <dgm:chMax val="0"/>
          <dgm:bulletEnabled val="1"/>
        </dgm:presLayoutVars>
      </dgm:prSet>
      <dgm:spPr/>
      <dgm:t>
        <a:bodyPr/>
        <a:lstStyle/>
        <a:p>
          <a:endParaRPr lang="en-US"/>
        </a:p>
      </dgm:t>
    </dgm:pt>
    <dgm:pt modelId="{AACB3FAF-C320-430D-84D4-71BA6D1761D1}" type="pres">
      <dgm:prSet presAssocID="{3929B1E1-4BC4-4C73-ABE8-27CEF96A3652}" presName="negativeSpace" presStyleCnt="0"/>
      <dgm:spPr/>
    </dgm:pt>
    <dgm:pt modelId="{5282638F-EFF2-4770-BB1A-21455422E45D}" type="pres">
      <dgm:prSet presAssocID="{3929B1E1-4BC4-4C73-ABE8-27CEF96A3652}" presName="childText" presStyleLbl="conFgAcc1" presStyleIdx="1" presStyleCnt="3">
        <dgm:presLayoutVars>
          <dgm:bulletEnabled val="1"/>
        </dgm:presLayoutVars>
      </dgm:prSet>
      <dgm:spPr/>
      <dgm:t>
        <a:bodyPr/>
        <a:lstStyle/>
        <a:p>
          <a:endParaRPr lang="en-US"/>
        </a:p>
      </dgm:t>
    </dgm:pt>
    <dgm:pt modelId="{8CE827AA-77D8-4146-A665-00110A17769E}" type="pres">
      <dgm:prSet presAssocID="{19BA0C22-38BB-4E9F-89D5-0FF5FF9F12CE}" presName="spaceBetweenRectangles" presStyleCnt="0"/>
      <dgm:spPr/>
    </dgm:pt>
    <dgm:pt modelId="{34C9EE47-81AF-461E-8292-AB107AA0D367}" type="pres">
      <dgm:prSet presAssocID="{60CDF8D0-D4FC-4467-A51E-79C5A58B0B2C}" presName="parentLin" presStyleCnt="0"/>
      <dgm:spPr/>
    </dgm:pt>
    <dgm:pt modelId="{864CB39B-29F9-473D-90E5-0686D86E278F}" type="pres">
      <dgm:prSet presAssocID="{60CDF8D0-D4FC-4467-A51E-79C5A58B0B2C}" presName="parentLeftMargin" presStyleLbl="node1" presStyleIdx="1" presStyleCnt="3"/>
      <dgm:spPr/>
      <dgm:t>
        <a:bodyPr/>
        <a:lstStyle/>
        <a:p>
          <a:endParaRPr lang="en-US"/>
        </a:p>
      </dgm:t>
    </dgm:pt>
    <dgm:pt modelId="{5B203A22-00AF-46E7-9415-C6DAFD7E01CC}" type="pres">
      <dgm:prSet presAssocID="{60CDF8D0-D4FC-4467-A51E-79C5A58B0B2C}" presName="parentText" presStyleLbl="node1" presStyleIdx="2" presStyleCnt="3">
        <dgm:presLayoutVars>
          <dgm:chMax val="0"/>
          <dgm:bulletEnabled val="1"/>
        </dgm:presLayoutVars>
      </dgm:prSet>
      <dgm:spPr/>
      <dgm:t>
        <a:bodyPr/>
        <a:lstStyle/>
        <a:p>
          <a:endParaRPr lang="en-US"/>
        </a:p>
      </dgm:t>
    </dgm:pt>
    <dgm:pt modelId="{DF9C1F84-81DE-4E5D-9537-C2D1A211B8B6}" type="pres">
      <dgm:prSet presAssocID="{60CDF8D0-D4FC-4467-A51E-79C5A58B0B2C}" presName="negativeSpace" presStyleCnt="0"/>
      <dgm:spPr/>
    </dgm:pt>
    <dgm:pt modelId="{964E6811-5072-4466-B721-689C35A65029}" type="pres">
      <dgm:prSet presAssocID="{60CDF8D0-D4FC-4467-A51E-79C5A58B0B2C}" presName="childText" presStyleLbl="conFgAcc1" presStyleIdx="2" presStyleCnt="3">
        <dgm:presLayoutVars>
          <dgm:bulletEnabled val="1"/>
        </dgm:presLayoutVars>
      </dgm:prSet>
      <dgm:spPr/>
      <dgm:t>
        <a:bodyPr/>
        <a:lstStyle/>
        <a:p>
          <a:endParaRPr lang="en-US"/>
        </a:p>
      </dgm:t>
    </dgm:pt>
  </dgm:ptLst>
  <dgm:cxnLst>
    <dgm:cxn modelId="{3F41141F-3FE3-4E69-BA1B-B1022C76134F}" type="presOf" srcId="{0791135C-9DAB-47F6-BE9C-A3E56A2DDA50}" destId="{5282638F-EFF2-4770-BB1A-21455422E45D}" srcOrd="0" destOrd="1" presId="urn:microsoft.com/office/officeart/2005/8/layout/list1"/>
    <dgm:cxn modelId="{9F679DC2-6B0E-43AA-A414-29A0BEBDE7EB}" type="presOf" srcId="{50629C12-7464-4473-ADEF-1A284F8A9957}" destId="{964E6811-5072-4466-B721-689C35A65029}" srcOrd="0" destOrd="0" presId="urn:microsoft.com/office/officeart/2005/8/layout/list1"/>
    <dgm:cxn modelId="{1D32FCC9-657C-4348-9C0D-52115D559FEB}" srcId="{60CDF8D0-D4FC-4467-A51E-79C5A58B0B2C}" destId="{50629C12-7464-4473-ADEF-1A284F8A9957}" srcOrd="0" destOrd="0" parTransId="{9D1CB46C-0CFA-4B27-9224-267431FBD094}" sibTransId="{4576BCC5-0598-4332-A2E7-87AC3ADD4EB8}"/>
    <dgm:cxn modelId="{FC3C0DB7-9FD1-4688-8024-16D6F63718C0}" type="presOf" srcId="{99E0600D-9954-43F4-8926-13B8777FAAA1}" destId="{5282638F-EFF2-4770-BB1A-21455422E45D}" srcOrd="0" destOrd="0" presId="urn:microsoft.com/office/officeart/2005/8/layout/list1"/>
    <dgm:cxn modelId="{3E379D5E-3519-4604-8C91-9AEBC1B5DA6A}" type="presOf" srcId="{60CDF8D0-D4FC-4467-A51E-79C5A58B0B2C}" destId="{864CB39B-29F9-473D-90E5-0686D86E278F}" srcOrd="0" destOrd="0" presId="urn:microsoft.com/office/officeart/2005/8/layout/list1"/>
    <dgm:cxn modelId="{D777451D-9818-431F-B600-33C7C8A40A98}" type="presOf" srcId="{3929B1E1-4BC4-4C73-ABE8-27CEF96A3652}" destId="{21EEBBE2-729F-4D85-8CAE-C2B30FF126D2}" srcOrd="1" destOrd="0" presId="urn:microsoft.com/office/officeart/2005/8/layout/list1"/>
    <dgm:cxn modelId="{2BA65DEC-E719-4ED3-8135-48349D42DD04}" srcId="{3F442EA2-39BA-4C9A-AD59-755D4917D532}" destId="{60CDF8D0-D4FC-4467-A51E-79C5A58B0B2C}" srcOrd="2" destOrd="0" parTransId="{E12A269F-AB82-486A-9077-80F2BBBE48C2}" sibTransId="{3F7FD59D-A716-4310-A89A-AB6F740D9FFF}"/>
    <dgm:cxn modelId="{1339090C-9A95-4C05-841C-FA3AF987601B}" srcId="{3F442EA2-39BA-4C9A-AD59-755D4917D532}" destId="{3929B1E1-4BC4-4C73-ABE8-27CEF96A3652}" srcOrd="1" destOrd="0" parTransId="{F356CC76-9117-4B79-A270-BBBAFD3E9C79}" sibTransId="{19BA0C22-38BB-4E9F-89D5-0FF5FF9F12CE}"/>
    <dgm:cxn modelId="{F7E95423-786D-404D-8158-68B1C89303BF}" type="presOf" srcId="{4DF9FE7B-F642-4898-A360-D4E3814E1A3D}" destId="{7E290D25-335D-4339-A8E8-B036E46B5EB5}" srcOrd="0" destOrd="0" presId="urn:microsoft.com/office/officeart/2005/8/layout/list1"/>
    <dgm:cxn modelId="{3A76F5FD-AC51-43D5-A60D-6EA2DBBDF0F6}" type="presOf" srcId="{4DF9FE7B-F642-4898-A360-D4E3814E1A3D}" destId="{674922F1-7266-4681-AD4F-1C618A5FFF23}" srcOrd="1" destOrd="0" presId="urn:microsoft.com/office/officeart/2005/8/layout/list1"/>
    <dgm:cxn modelId="{B3B26E9A-58E5-497B-BD59-F5567958C609}" srcId="{3929B1E1-4BC4-4C73-ABE8-27CEF96A3652}" destId="{0791135C-9DAB-47F6-BE9C-A3E56A2DDA50}" srcOrd="1" destOrd="0" parTransId="{D6057E63-9793-4991-97C1-30FC405E95A5}" sibTransId="{B670C2A7-83CB-4F4C-BC19-A3A7C066A822}"/>
    <dgm:cxn modelId="{E694B157-BB09-40E7-9144-6278540E0676}" type="presOf" srcId="{789CD6DB-3A68-4A41-90BD-4F0CBB3617D1}" destId="{80259B02-529C-422B-91BE-D70198BA9F6C}" srcOrd="0" destOrd="1" presId="urn:microsoft.com/office/officeart/2005/8/layout/list1"/>
    <dgm:cxn modelId="{E12E128A-D14B-4DAD-B3C2-4C2D815371A8}" type="presOf" srcId="{3929B1E1-4BC4-4C73-ABE8-27CEF96A3652}" destId="{D0037F0D-DB9A-4BA4-97B4-D939B26E14DA}" srcOrd="0" destOrd="0" presId="urn:microsoft.com/office/officeart/2005/8/layout/list1"/>
    <dgm:cxn modelId="{EBD8BE8D-6018-43E2-B081-034BB5656EB6}" srcId="{3F442EA2-39BA-4C9A-AD59-755D4917D532}" destId="{4DF9FE7B-F642-4898-A360-D4E3814E1A3D}" srcOrd="0" destOrd="0" parTransId="{1C10F06D-860A-4604-A7AD-02E614FE3976}" sibTransId="{43C18EFF-81FC-4D70-8C6B-E95FF3730413}"/>
    <dgm:cxn modelId="{62C10234-45D3-426A-8820-4C0D1D8CBA21}" srcId="{4DF9FE7B-F642-4898-A360-D4E3814E1A3D}" destId="{789CD6DB-3A68-4A41-90BD-4F0CBB3617D1}" srcOrd="1" destOrd="0" parTransId="{C0BEB5FF-8DFB-40B9-A228-C0C6097DDDC4}" sibTransId="{1A702531-A59F-4EE2-8246-E2EB0955D8B1}"/>
    <dgm:cxn modelId="{133AB3BA-08EC-432D-814B-0243B8AEAE27}" type="presOf" srcId="{3F442EA2-39BA-4C9A-AD59-755D4917D532}" destId="{E6A445EE-D086-4B01-B491-D67950A5A065}" srcOrd="0" destOrd="0" presId="urn:microsoft.com/office/officeart/2005/8/layout/list1"/>
    <dgm:cxn modelId="{91E8EE10-A24D-4E72-918C-DFE8B8A56CE9}" type="presOf" srcId="{EFF2750D-B4B3-474C-8B62-8B638DC31F7E}" destId="{80259B02-529C-422B-91BE-D70198BA9F6C}" srcOrd="0" destOrd="0" presId="urn:microsoft.com/office/officeart/2005/8/layout/list1"/>
    <dgm:cxn modelId="{A058DDA2-48CA-4E5B-B389-F71A59C262B0}" srcId="{4DF9FE7B-F642-4898-A360-D4E3814E1A3D}" destId="{EFF2750D-B4B3-474C-8B62-8B638DC31F7E}" srcOrd="0" destOrd="0" parTransId="{AEBC78E6-CDDC-4C8F-A157-3C51E907FACD}" sibTransId="{75C067D7-FCD2-4969-8F27-4BBDA88E75ED}"/>
    <dgm:cxn modelId="{EF39DC10-C489-4F29-BCDA-31D69D3CEE27}" type="presOf" srcId="{60CDF8D0-D4FC-4467-A51E-79C5A58B0B2C}" destId="{5B203A22-00AF-46E7-9415-C6DAFD7E01CC}" srcOrd="1" destOrd="0" presId="urn:microsoft.com/office/officeart/2005/8/layout/list1"/>
    <dgm:cxn modelId="{09FCCB9D-A30A-4326-970E-26252D39327F}" srcId="{3929B1E1-4BC4-4C73-ABE8-27CEF96A3652}" destId="{99E0600D-9954-43F4-8926-13B8777FAAA1}" srcOrd="0" destOrd="0" parTransId="{BE23F476-2C5C-42ED-BF2B-CD5FC7ADDDF6}" sibTransId="{C44937DC-4907-4769-AA8B-1B3E7391D7B0}"/>
    <dgm:cxn modelId="{7C96F733-1FEB-4464-AFE2-A6FFE050E7F5}" type="presParOf" srcId="{E6A445EE-D086-4B01-B491-D67950A5A065}" destId="{6D3A9625-D3EB-4CA1-AB05-34452283708A}" srcOrd="0" destOrd="0" presId="urn:microsoft.com/office/officeart/2005/8/layout/list1"/>
    <dgm:cxn modelId="{52625C28-CB81-4E22-A0FD-8E29373E6B1B}" type="presParOf" srcId="{6D3A9625-D3EB-4CA1-AB05-34452283708A}" destId="{7E290D25-335D-4339-A8E8-B036E46B5EB5}" srcOrd="0" destOrd="0" presId="urn:microsoft.com/office/officeart/2005/8/layout/list1"/>
    <dgm:cxn modelId="{B0C612E2-3EE1-400E-AE2C-6D7A4CC4C27B}" type="presParOf" srcId="{6D3A9625-D3EB-4CA1-AB05-34452283708A}" destId="{674922F1-7266-4681-AD4F-1C618A5FFF23}" srcOrd="1" destOrd="0" presId="urn:microsoft.com/office/officeart/2005/8/layout/list1"/>
    <dgm:cxn modelId="{4744E578-4CB5-48E8-A0C6-86520C5FA672}" type="presParOf" srcId="{E6A445EE-D086-4B01-B491-D67950A5A065}" destId="{96C29850-0672-4B77-B5DE-2E1563038631}" srcOrd="1" destOrd="0" presId="urn:microsoft.com/office/officeart/2005/8/layout/list1"/>
    <dgm:cxn modelId="{9B31D144-B860-4AE0-AA2A-C3C20A8603D5}" type="presParOf" srcId="{E6A445EE-D086-4B01-B491-D67950A5A065}" destId="{80259B02-529C-422B-91BE-D70198BA9F6C}" srcOrd="2" destOrd="0" presId="urn:microsoft.com/office/officeart/2005/8/layout/list1"/>
    <dgm:cxn modelId="{7C89F48A-EAC4-44E9-B2C3-D6045323FD07}" type="presParOf" srcId="{E6A445EE-D086-4B01-B491-D67950A5A065}" destId="{E53EFB4E-D3DB-42E1-82AC-148F7D29254F}" srcOrd="3" destOrd="0" presId="urn:microsoft.com/office/officeart/2005/8/layout/list1"/>
    <dgm:cxn modelId="{BD05F436-0254-432E-8B09-A17511FE268A}" type="presParOf" srcId="{E6A445EE-D086-4B01-B491-D67950A5A065}" destId="{07AC1C38-F728-4390-9C76-57A49ED97DBB}" srcOrd="4" destOrd="0" presId="urn:microsoft.com/office/officeart/2005/8/layout/list1"/>
    <dgm:cxn modelId="{C0A0D860-DA07-4CBB-91A5-F43E0D04FCF4}" type="presParOf" srcId="{07AC1C38-F728-4390-9C76-57A49ED97DBB}" destId="{D0037F0D-DB9A-4BA4-97B4-D939B26E14DA}" srcOrd="0" destOrd="0" presId="urn:microsoft.com/office/officeart/2005/8/layout/list1"/>
    <dgm:cxn modelId="{7E09DDEB-EE25-4606-A71C-7D9B4BBA2CC8}" type="presParOf" srcId="{07AC1C38-F728-4390-9C76-57A49ED97DBB}" destId="{21EEBBE2-729F-4D85-8CAE-C2B30FF126D2}" srcOrd="1" destOrd="0" presId="urn:microsoft.com/office/officeart/2005/8/layout/list1"/>
    <dgm:cxn modelId="{16B4A5AA-CD57-4E81-BD9D-EA0185BCFB1E}" type="presParOf" srcId="{E6A445EE-D086-4B01-B491-D67950A5A065}" destId="{AACB3FAF-C320-430D-84D4-71BA6D1761D1}" srcOrd="5" destOrd="0" presId="urn:microsoft.com/office/officeart/2005/8/layout/list1"/>
    <dgm:cxn modelId="{87A76DD9-C373-44C0-9414-15DC155EA76E}" type="presParOf" srcId="{E6A445EE-D086-4B01-B491-D67950A5A065}" destId="{5282638F-EFF2-4770-BB1A-21455422E45D}" srcOrd="6" destOrd="0" presId="urn:microsoft.com/office/officeart/2005/8/layout/list1"/>
    <dgm:cxn modelId="{0755B841-50A5-42EE-A8F3-8B0D460B67BC}" type="presParOf" srcId="{E6A445EE-D086-4B01-B491-D67950A5A065}" destId="{8CE827AA-77D8-4146-A665-00110A17769E}" srcOrd="7" destOrd="0" presId="urn:microsoft.com/office/officeart/2005/8/layout/list1"/>
    <dgm:cxn modelId="{07113AD3-C775-48C9-830E-576F0EE07749}" type="presParOf" srcId="{E6A445EE-D086-4B01-B491-D67950A5A065}" destId="{34C9EE47-81AF-461E-8292-AB107AA0D367}" srcOrd="8" destOrd="0" presId="urn:microsoft.com/office/officeart/2005/8/layout/list1"/>
    <dgm:cxn modelId="{4B7DC143-6BA8-45DE-B0C7-421B9E9D50BD}" type="presParOf" srcId="{34C9EE47-81AF-461E-8292-AB107AA0D367}" destId="{864CB39B-29F9-473D-90E5-0686D86E278F}" srcOrd="0" destOrd="0" presId="urn:microsoft.com/office/officeart/2005/8/layout/list1"/>
    <dgm:cxn modelId="{5D8F5A1E-4827-449A-B310-63F6F8A02B3B}" type="presParOf" srcId="{34C9EE47-81AF-461E-8292-AB107AA0D367}" destId="{5B203A22-00AF-46E7-9415-C6DAFD7E01CC}" srcOrd="1" destOrd="0" presId="urn:microsoft.com/office/officeart/2005/8/layout/list1"/>
    <dgm:cxn modelId="{1F844143-3020-41F3-A2B1-36CB25F670B9}" type="presParOf" srcId="{E6A445EE-D086-4B01-B491-D67950A5A065}" destId="{DF9C1F84-81DE-4E5D-9537-C2D1A211B8B6}" srcOrd="9" destOrd="0" presId="urn:microsoft.com/office/officeart/2005/8/layout/list1"/>
    <dgm:cxn modelId="{361E8493-E05B-46F9-A5FF-F03C8BA97CD5}" type="presParOf" srcId="{E6A445EE-D086-4B01-B491-D67950A5A065}" destId="{964E6811-5072-4466-B721-689C35A65029}"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259B02-529C-422B-91BE-D70198BA9F6C}">
      <dsp:nvSpPr>
        <dsp:cNvPr id="0" name=""/>
        <dsp:cNvSpPr/>
      </dsp:nvSpPr>
      <dsp:spPr>
        <a:xfrm>
          <a:off x="0" y="323227"/>
          <a:ext cx="4773612" cy="990675"/>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70485" tIns="354076" rIns="370485"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dirty="0"/>
            <a:t>Listen and ask questions</a:t>
          </a:r>
        </a:p>
        <a:p>
          <a:pPr marL="171450" lvl="1" indent="-171450" algn="l" defTabSz="755650">
            <a:lnSpc>
              <a:spcPct val="90000"/>
            </a:lnSpc>
            <a:spcBef>
              <a:spcPct val="0"/>
            </a:spcBef>
            <a:spcAft>
              <a:spcPct val="15000"/>
            </a:spcAft>
            <a:buChar char="••"/>
          </a:pPr>
          <a:r>
            <a:rPr lang="en-US" sz="1700" kern="1200" dirty="0"/>
            <a:t>Take rough notes</a:t>
          </a:r>
        </a:p>
      </dsp:txBody>
      <dsp:txXfrm>
        <a:off x="0" y="323227"/>
        <a:ext cx="4773612" cy="990675"/>
      </dsp:txXfrm>
    </dsp:sp>
    <dsp:sp modelId="{674922F1-7266-4681-AD4F-1C618A5FFF23}">
      <dsp:nvSpPr>
        <dsp:cNvPr id="0" name=""/>
        <dsp:cNvSpPr/>
      </dsp:nvSpPr>
      <dsp:spPr>
        <a:xfrm>
          <a:off x="238680" y="72307"/>
          <a:ext cx="3341528" cy="50184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6302" tIns="0" rIns="126302" bIns="0" numCol="1" spcCol="1270" anchor="ctr" anchorCtr="0">
          <a:noAutofit/>
        </a:bodyPr>
        <a:lstStyle/>
        <a:p>
          <a:pPr lvl="0" algn="l" defTabSz="755650">
            <a:lnSpc>
              <a:spcPct val="90000"/>
            </a:lnSpc>
            <a:spcBef>
              <a:spcPct val="0"/>
            </a:spcBef>
            <a:spcAft>
              <a:spcPct val="35000"/>
            </a:spcAft>
          </a:pPr>
          <a:r>
            <a:rPr lang="en-US" sz="1700" kern="1200" dirty="0"/>
            <a:t>In class</a:t>
          </a:r>
        </a:p>
      </dsp:txBody>
      <dsp:txXfrm>
        <a:off x="263178" y="96805"/>
        <a:ext cx="3292532" cy="452844"/>
      </dsp:txXfrm>
    </dsp:sp>
    <dsp:sp modelId="{5282638F-EFF2-4770-BB1A-21455422E45D}">
      <dsp:nvSpPr>
        <dsp:cNvPr id="0" name=""/>
        <dsp:cNvSpPr/>
      </dsp:nvSpPr>
      <dsp:spPr>
        <a:xfrm>
          <a:off x="0" y="1656622"/>
          <a:ext cx="4773612" cy="1231650"/>
        </a:xfrm>
        <a:prstGeom prst="rect">
          <a:avLst/>
        </a:prstGeom>
        <a:solidFill>
          <a:schemeClr val="lt1">
            <a:alpha val="90000"/>
            <a:hueOff val="0"/>
            <a:satOff val="0"/>
            <a:lumOff val="0"/>
            <a:alphaOff val="0"/>
          </a:schemeClr>
        </a:solidFill>
        <a:ln w="12700" cap="flat" cmpd="sng" algn="ctr">
          <a:solidFill>
            <a:schemeClr val="accent2">
              <a:hueOff val="-1194244"/>
              <a:satOff val="23706"/>
              <a:lumOff val="-1500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70485" tIns="354076" rIns="370485"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dirty="0"/>
            <a:t>Read your notes and write them up</a:t>
          </a:r>
        </a:p>
        <a:p>
          <a:pPr marL="171450" lvl="1" indent="-171450" algn="l" defTabSz="755650">
            <a:lnSpc>
              <a:spcPct val="90000"/>
            </a:lnSpc>
            <a:spcBef>
              <a:spcPct val="0"/>
            </a:spcBef>
            <a:spcAft>
              <a:spcPct val="15000"/>
            </a:spcAft>
            <a:buChar char="••"/>
          </a:pPr>
          <a:r>
            <a:rPr lang="en-US" sz="1700" kern="1200" dirty="0"/>
            <a:t>Read your text book and research on the internet</a:t>
          </a:r>
        </a:p>
      </dsp:txBody>
      <dsp:txXfrm>
        <a:off x="0" y="1656622"/>
        <a:ext cx="4773612" cy="1231650"/>
      </dsp:txXfrm>
    </dsp:sp>
    <dsp:sp modelId="{21EEBBE2-729F-4D85-8CAE-C2B30FF126D2}">
      <dsp:nvSpPr>
        <dsp:cNvPr id="0" name=""/>
        <dsp:cNvSpPr/>
      </dsp:nvSpPr>
      <dsp:spPr>
        <a:xfrm>
          <a:off x="238680" y="1405702"/>
          <a:ext cx="3341528" cy="501840"/>
        </a:xfrm>
        <a:prstGeom prst="roundRect">
          <a:avLst/>
        </a:prstGeom>
        <a:solidFill>
          <a:schemeClr val="accent2">
            <a:hueOff val="-1194244"/>
            <a:satOff val="23706"/>
            <a:lumOff val="-1500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6302" tIns="0" rIns="126302" bIns="0" numCol="1" spcCol="1270" anchor="ctr" anchorCtr="0">
          <a:noAutofit/>
        </a:bodyPr>
        <a:lstStyle/>
        <a:p>
          <a:pPr lvl="0" algn="l" defTabSz="755650">
            <a:lnSpc>
              <a:spcPct val="90000"/>
            </a:lnSpc>
            <a:spcBef>
              <a:spcPct val="0"/>
            </a:spcBef>
            <a:spcAft>
              <a:spcPct val="35000"/>
            </a:spcAft>
          </a:pPr>
          <a:r>
            <a:rPr lang="en-US" sz="1700" kern="1200" dirty="0"/>
            <a:t>At home</a:t>
          </a:r>
        </a:p>
      </dsp:txBody>
      <dsp:txXfrm>
        <a:off x="263178" y="1430200"/>
        <a:ext cx="3292532" cy="452844"/>
      </dsp:txXfrm>
    </dsp:sp>
    <dsp:sp modelId="{964E6811-5072-4466-B721-689C35A65029}">
      <dsp:nvSpPr>
        <dsp:cNvPr id="0" name=""/>
        <dsp:cNvSpPr/>
      </dsp:nvSpPr>
      <dsp:spPr>
        <a:xfrm>
          <a:off x="0" y="3230992"/>
          <a:ext cx="4773612" cy="963900"/>
        </a:xfrm>
        <a:prstGeom prst="rect">
          <a:avLst/>
        </a:prstGeom>
        <a:solidFill>
          <a:schemeClr val="lt1">
            <a:alpha val="90000"/>
            <a:hueOff val="0"/>
            <a:satOff val="0"/>
            <a:lumOff val="0"/>
            <a:alphaOff val="0"/>
          </a:schemeClr>
        </a:solidFill>
        <a:ln w="12700" cap="flat" cmpd="sng" algn="ctr">
          <a:solidFill>
            <a:schemeClr val="accent2">
              <a:hueOff val="-2388487"/>
              <a:satOff val="47412"/>
              <a:lumOff val="-3000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70485" tIns="354076" rIns="370485"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dirty="0"/>
            <a:t>Everything we will study is related. Make sure you learn as you go along</a:t>
          </a:r>
        </a:p>
      </dsp:txBody>
      <dsp:txXfrm>
        <a:off x="0" y="3230992"/>
        <a:ext cx="4773612" cy="963900"/>
      </dsp:txXfrm>
    </dsp:sp>
    <dsp:sp modelId="{5B203A22-00AF-46E7-9415-C6DAFD7E01CC}">
      <dsp:nvSpPr>
        <dsp:cNvPr id="0" name=""/>
        <dsp:cNvSpPr/>
      </dsp:nvSpPr>
      <dsp:spPr>
        <a:xfrm>
          <a:off x="238680" y="2980072"/>
          <a:ext cx="3341528" cy="501840"/>
        </a:xfrm>
        <a:prstGeom prst="roundRect">
          <a:avLst/>
        </a:prstGeom>
        <a:solidFill>
          <a:schemeClr val="accent2">
            <a:hueOff val="-2388487"/>
            <a:satOff val="47412"/>
            <a:lumOff val="-3000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6302" tIns="0" rIns="126302" bIns="0" numCol="1" spcCol="1270" anchor="ctr" anchorCtr="0">
          <a:noAutofit/>
        </a:bodyPr>
        <a:lstStyle/>
        <a:p>
          <a:pPr lvl="0" algn="l" defTabSz="755650">
            <a:lnSpc>
              <a:spcPct val="90000"/>
            </a:lnSpc>
            <a:spcBef>
              <a:spcPct val="0"/>
            </a:spcBef>
            <a:spcAft>
              <a:spcPct val="35000"/>
            </a:spcAft>
          </a:pPr>
          <a:r>
            <a:rPr lang="en-US" sz="1700" kern="1200" dirty="0"/>
            <a:t>Learn as you go</a:t>
          </a:r>
        </a:p>
      </dsp:txBody>
      <dsp:txXfrm>
        <a:off x="263178" y="3004570"/>
        <a:ext cx="3292532" cy="452844"/>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30E6E22E-288A-414B-A8DE-E4DBD03D5FC0}" type="datetimeFigureOut">
              <a:rPr lang="en-US"/>
              <a:t>6/22/2021</a:t>
            </a:fld>
            <a:endParaRPr/>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01114579-D02A-4B51-B5DF-8EC449F77AC7}" type="slidenum">
              <a:rPr/>
              <a:t>‹#›</a:t>
            </a:fld>
            <a:endParaRPr/>
          </a:p>
        </p:txBody>
      </p:sp>
    </p:spTree>
    <p:extLst>
      <p:ext uri="{BB962C8B-B14F-4D97-AF65-F5344CB8AC3E}">
        <p14:creationId xmlns:p14="http://schemas.microsoft.com/office/powerpoint/2010/main" val="2768126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39A9AE7E-E0F9-4C51-AD9A-F4C3A6E23BBF}" type="datetimeFigureOut">
              <a:rPr lang="en-US"/>
              <a:t>6/22/2021</a:t>
            </a:fld>
            <a:endParaRPr/>
          </a:p>
        </p:txBody>
      </p:sp>
      <p:sp>
        <p:nvSpPr>
          <p:cNvPr id="4" name="Slide Image Placeholder 3"/>
          <p:cNvSpPr>
            <a:spLocks noGrp="1" noRot="1" noChangeAspect="1"/>
          </p:cNvSpPr>
          <p:nvPr>
            <p:ph type="sldImg" idx="2"/>
          </p:nvPr>
        </p:nvSpPr>
        <p:spPr>
          <a:xfrm>
            <a:off x="92075" y="744538"/>
            <a:ext cx="6613525" cy="37226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C6074690-7256-4BB9-AC0F-97AEAE8CDEC2}" type="slidenum">
              <a:rPr/>
              <a:t>‹#›</a:t>
            </a:fld>
            <a:endParaRPr/>
          </a:p>
        </p:txBody>
      </p:sp>
    </p:spTree>
    <p:extLst>
      <p:ext uri="{BB962C8B-B14F-4D97-AF65-F5344CB8AC3E}">
        <p14:creationId xmlns:p14="http://schemas.microsoft.com/office/powerpoint/2010/main" val="4274261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1376792" y="1905003"/>
            <a:ext cx="9435241" cy="1625599"/>
          </a:xfrm>
        </p:spPr>
        <p:txBody>
          <a:bodyPr>
            <a:normAutofit/>
          </a:bodyPr>
          <a:lstStyle>
            <a:lvl1pPr algn="ctr">
              <a:lnSpc>
                <a:spcPct val="90000"/>
              </a:lnSpc>
              <a:defRPr sz="4800">
                <a:solidFill>
                  <a:schemeClr val="tx2"/>
                </a:solidFill>
              </a:defRPr>
            </a:lvl1pPr>
          </a:lstStyle>
          <a:p>
            <a:r>
              <a:rPr lang="en-US"/>
              <a:t>Click to edit Master title style</a:t>
            </a:r>
            <a:endParaRPr/>
          </a:p>
        </p:txBody>
      </p:sp>
      <p:sp>
        <p:nvSpPr>
          <p:cNvPr id="3" name="Subtitle 2"/>
          <p:cNvSpPr>
            <a:spLocks noGrp="1"/>
          </p:cNvSpPr>
          <p:nvPr>
            <p:ph type="subTitle" idx="1"/>
          </p:nvPr>
        </p:nvSpPr>
        <p:spPr>
          <a:xfrm>
            <a:off x="1382103" y="3657123"/>
            <a:ext cx="9429931" cy="991077"/>
          </a:xfrm>
        </p:spPr>
        <p:txBody>
          <a:bodyPr>
            <a:normAutofit/>
          </a:bodyPr>
          <a:lstStyle>
            <a:lvl1pPr marL="0" indent="0" algn="ctr">
              <a:spcBef>
                <a:spcPts val="0"/>
              </a:spcBef>
              <a:buNone/>
              <a:defRPr sz="2000" cap="all"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p:txBody>
          <a:bodyPr/>
          <a:lstStyle>
            <a:lvl1pPr>
              <a:defRPr>
                <a:solidFill>
                  <a:schemeClr val="tx2"/>
                </a:solidFill>
              </a:defRPr>
            </a:lvl1pPr>
          </a:lstStyle>
          <a:p>
            <a:fld id="{8E36636D-D922-432D-A958-524484B5923D}" type="datetimeFigureOut">
              <a:rPr lang="en-US"/>
              <a:pPr/>
              <a:t>6/22/2021</a:t>
            </a:fld>
            <a:endParaRPr/>
          </a:p>
        </p:txBody>
      </p:sp>
      <p:sp>
        <p:nvSpPr>
          <p:cNvPr id="5" name="Footer Placeholder 4"/>
          <p:cNvSpPr>
            <a:spLocks noGrp="1"/>
          </p:cNvSpPr>
          <p:nvPr>
            <p:ph type="ftr" sz="quarter" idx="11"/>
          </p:nvPr>
        </p:nvSpPr>
        <p:spPr/>
        <p:txBody>
          <a:bodyPr/>
          <a:lstStyle>
            <a:lvl1pPr>
              <a:defRPr>
                <a:solidFill>
                  <a:schemeClr val="tx2"/>
                </a:solidFill>
              </a:defRPr>
            </a:lvl1pPr>
          </a:lstStyle>
          <a:p>
            <a:endParaRP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DF28FB93-0A08-4E7D-8E63-9EFA29F1E093}" type="slidenum">
              <a:rPr/>
              <a:pPr/>
              <a:t>‹#›</a:t>
            </a:fld>
            <a:endParaRPr/>
          </a:p>
        </p:txBody>
      </p:sp>
      <p:grpSp>
        <p:nvGrpSpPr>
          <p:cNvPr id="7" name="Group 6"/>
          <p:cNvGrpSpPr/>
          <p:nvPr/>
        </p:nvGrpSpPr>
        <p:grpSpPr>
          <a:xfrm>
            <a:off x="1218882" y="1600200"/>
            <a:ext cx="9739746" cy="73152"/>
            <a:chOff x="914400" y="1200150"/>
            <a:chExt cx="7306712" cy="54864"/>
          </a:xfrm>
        </p:grpSpPr>
        <p:sp>
          <p:nvSpPr>
            <p:cNvPr id="8" name="Oval 7"/>
            <p:cNvSpPr/>
            <p:nvPr/>
          </p:nvSpPr>
          <p:spPr>
            <a:xfrm>
              <a:off x="8166248" y="12001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Oval 8"/>
            <p:cNvSpPr/>
            <p:nvPr/>
          </p:nvSpPr>
          <p:spPr>
            <a:xfrm>
              <a:off x="914400" y="12001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0" name="Group 9"/>
            <p:cNvGrpSpPr/>
            <p:nvPr/>
          </p:nvGrpSpPr>
          <p:grpSpPr>
            <a:xfrm>
              <a:off x="1036847" y="1207626"/>
              <a:ext cx="7074290" cy="38998"/>
              <a:chOff x="2141408" y="1752956"/>
              <a:chExt cx="7315200" cy="38998"/>
            </a:xfrm>
            <a:solidFill>
              <a:schemeClr val="tx2"/>
            </a:solidFill>
          </p:grpSpPr>
          <p:cxnSp>
            <p:nvCxnSpPr>
              <p:cNvPr id="11" name="Straight Connector 10"/>
              <p:cNvCxnSpPr/>
              <p:nvPr/>
            </p:nvCxnSpPr>
            <p:spPr>
              <a:xfrm>
                <a:off x="2141408" y="1752956"/>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141408" y="1791954"/>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grpSp>
      </p:grpSp>
      <p:grpSp>
        <p:nvGrpSpPr>
          <p:cNvPr id="13" name="Group 12"/>
          <p:cNvGrpSpPr/>
          <p:nvPr/>
        </p:nvGrpSpPr>
        <p:grpSpPr>
          <a:xfrm>
            <a:off x="1218882" y="4851400"/>
            <a:ext cx="9739746" cy="73152"/>
            <a:chOff x="914400" y="3638550"/>
            <a:chExt cx="7306712" cy="54864"/>
          </a:xfrm>
        </p:grpSpPr>
        <p:sp>
          <p:nvSpPr>
            <p:cNvPr id="14" name="Oval 13"/>
            <p:cNvSpPr/>
            <p:nvPr/>
          </p:nvSpPr>
          <p:spPr>
            <a:xfrm>
              <a:off x="8166248" y="36385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Oval 14"/>
            <p:cNvSpPr/>
            <p:nvPr/>
          </p:nvSpPr>
          <p:spPr>
            <a:xfrm>
              <a:off x="914400" y="36385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6" name="Group 15"/>
            <p:cNvGrpSpPr/>
            <p:nvPr/>
          </p:nvGrpSpPr>
          <p:grpSpPr>
            <a:xfrm>
              <a:off x="1036847" y="3646026"/>
              <a:ext cx="7074290" cy="38998"/>
              <a:chOff x="2141408" y="1752956"/>
              <a:chExt cx="7315200" cy="38998"/>
            </a:xfrm>
            <a:solidFill>
              <a:schemeClr val="tx2"/>
            </a:solidFill>
          </p:grpSpPr>
          <p:cxnSp>
            <p:nvCxnSpPr>
              <p:cNvPr id="17" name="Straight Connector 16"/>
              <p:cNvCxnSpPr/>
              <p:nvPr/>
            </p:nvCxnSpPr>
            <p:spPr>
              <a:xfrm>
                <a:off x="2141408" y="1752956"/>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141408" y="1791954"/>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74376438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8E36636D-D922-432D-A958-524484B5923D}" type="datetimeFigureOut">
              <a:rPr lang="en-US"/>
              <a:pPr/>
              <a:t>6/22/2021</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3223223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34563" y="434975"/>
            <a:ext cx="1168400" cy="5661025"/>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217613" y="434975"/>
            <a:ext cx="8413750" cy="5661025"/>
          </a:xfrm>
        </p:spPr>
        <p:txBody>
          <a:bodyPr vert="eaVert"/>
          <a:lstStyle>
            <a:lvl5pPr>
              <a:defRPr/>
            </a:lvl5pPr>
            <a:lvl6pPr>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8E36636D-D922-432D-A958-524484B5923D}" type="datetimeFigureOut">
              <a:rPr lang="en-US"/>
              <a:pPr/>
              <a:t>6/22/2021</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2085700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8E36636D-D922-432D-A958-524484B5923D}" type="datetimeFigureOut">
              <a:rPr lang="en-US"/>
              <a:pPr/>
              <a:t>6/22/2021</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3499062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22030" y="990599"/>
            <a:ext cx="9344765" cy="2235203"/>
          </a:xfrm>
        </p:spPr>
        <p:txBody>
          <a:bodyPr anchor="b">
            <a:normAutofit/>
          </a:bodyPr>
          <a:lstStyle>
            <a:lvl1pPr algn="ctr">
              <a:lnSpc>
                <a:spcPct val="90000"/>
              </a:lnSpc>
              <a:defRPr sz="4800" b="0" cap="none" baseline="0"/>
            </a:lvl1pPr>
          </a:lstStyle>
          <a:p>
            <a:r>
              <a:rPr lang="en-US"/>
              <a:t>Click to edit Master title style</a:t>
            </a:r>
            <a:endParaRPr/>
          </a:p>
        </p:txBody>
      </p:sp>
      <p:sp>
        <p:nvSpPr>
          <p:cNvPr id="3" name="Text Placeholder 2"/>
          <p:cNvSpPr>
            <a:spLocks noGrp="1"/>
          </p:cNvSpPr>
          <p:nvPr>
            <p:ph type="body" idx="1"/>
          </p:nvPr>
        </p:nvSpPr>
        <p:spPr>
          <a:xfrm>
            <a:off x="1422030" y="3733800"/>
            <a:ext cx="9344765" cy="1219200"/>
          </a:xfrm>
        </p:spPr>
        <p:txBody>
          <a:bodyPr anchor="t"/>
          <a:lstStyle>
            <a:lvl1pPr marL="0" indent="0" algn="ctr">
              <a:spcBef>
                <a:spcPts val="0"/>
              </a:spcBef>
              <a:buNone/>
              <a:defRPr sz="2000" cap="all"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E36636D-D922-432D-A958-524484B5923D}" type="datetimeFigureOut">
              <a:rPr lang="en-US"/>
              <a:pPr/>
              <a:t>6/22/2021</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DF28FB93-0A08-4E7D-8E63-9EFA29F1E093}" type="slidenum">
              <a:rPr/>
              <a:pPr/>
              <a:t>‹#›</a:t>
            </a:fld>
            <a:endParaRPr/>
          </a:p>
        </p:txBody>
      </p:sp>
      <p:grpSp>
        <p:nvGrpSpPr>
          <p:cNvPr id="13" name="Group 12"/>
          <p:cNvGrpSpPr/>
          <p:nvPr/>
        </p:nvGrpSpPr>
        <p:grpSpPr>
          <a:xfrm>
            <a:off x="3273781" y="3475736"/>
            <a:ext cx="5641265" cy="54864"/>
            <a:chOff x="2455975" y="2588441"/>
            <a:chExt cx="4232051" cy="41148"/>
          </a:xfrm>
        </p:grpSpPr>
        <p:sp>
          <p:nvSpPr>
            <p:cNvPr id="14" name="Oval 13"/>
            <p:cNvSpPr/>
            <p:nvPr/>
          </p:nvSpPr>
          <p:spPr>
            <a:xfrm>
              <a:off x="6642306" y="2588441"/>
              <a:ext cx="45720" cy="41148"/>
            </a:xfrm>
            <a:prstGeom prst="ellipse">
              <a:avLst/>
            </a:prstGeom>
            <a:solidFill>
              <a:schemeClr val="tx1"/>
            </a:solidFill>
            <a:ln w="26425" cap="flat" cmpd="sng" algn="ctr">
              <a:solidFill>
                <a:schemeClr val="tx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a:ln>
                  <a:noFill/>
                </a:ln>
                <a:solidFill>
                  <a:sysClr val="window" lastClr="FFFFFF"/>
                </a:solidFill>
                <a:effectLst/>
                <a:uLnTx/>
                <a:uFillTx/>
                <a:latin typeface="Constantia"/>
                <a:ea typeface="+mn-ea"/>
                <a:cs typeface="+mn-cs"/>
              </a:endParaRPr>
            </a:p>
          </p:txBody>
        </p:sp>
        <p:sp>
          <p:nvSpPr>
            <p:cNvPr id="15" name="Oval 14"/>
            <p:cNvSpPr/>
            <p:nvPr/>
          </p:nvSpPr>
          <p:spPr>
            <a:xfrm>
              <a:off x="2455975" y="2588441"/>
              <a:ext cx="45720" cy="41148"/>
            </a:xfrm>
            <a:prstGeom prst="ellipse">
              <a:avLst/>
            </a:prstGeom>
            <a:solidFill>
              <a:schemeClr val="tx1"/>
            </a:solidFill>
            <a:ln w="26425" cap="flat" cmpd="sng" algn="ctr">
              <a:solidFill>
                <a:schemeClr val="tx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a:ln>
                  <a:noFill/>
                </a:ln>
                <a:solidFill>
                  <a:sysClr val="window" lastClr="FFFFFF"/>
                </a:solidFill>
                <a:effectLst/>
                <a:uLnTx/>
                <a:uFillTx/>
                <a:latin typeface="Constantia"/>
                <a:ea typeface="+mn-ea"/>
                <a:cs typeface="+mn-cs"/>
              </a:endParaRPr>
            </a:p>
          </p:txBody>
        </p:sp>
        <p:grpSp>
          <p:nvGrpSpPr>
            <p:cNvPr id="16" name="Group 15"/>
            <p:cNvGrpSpPr/>
            <p:nvPr/>
          </p:nvGrpSpPr>
          <p:grpSpPr>
            <a:xfrm>
              <a:off x="2563229" y="2594391"/>
              <a:ext cx="4023360" cy="29249"/>
              <a:chOff x="2550323" y="3458731"/>
              <a:chExt cx="4023360" cy="38998"/>
            </a:xfrm>
          </p:grpSpPr>
          <p:cxnSp>
            <p:nvCxnSpPr>
              <p:cNvPr id="17" name="Straight Connector 16"/>
              <p:cNvCxnSpPr/>
              <p:nvPr/>
            </p:nvCxnSpPr>
            <p:spPr>
              <a:xfrm>
                <a:off x="2550323" y="3458731"/>
                <a:ext cx="4023360" cy="0"/>
              </a:xfrm>
              <a:prstGeom prst="line">
                <a:avLst/>
              </a:prstGeom>
              <a:noFill/>
              <a:ln w="12700" cap="flat" cmpd="sng" algn="ctr">
                <a:solidFill>
                  <a:schemeClr val="tx1"/>
                </a:solidFill>
                <a:prstDash val="solid"/>
              </a:ln>
              <a:effectLst/>
            </p:spPr>
          </p:cxnSp>
          <p:cxnSp>
            <p:nvCxnSpPr>
              <p:cNvPr id="18" name="Straight Connector 17"/>
              <p:cNvCxnSpPr/>
              <p:nvPr/>
            </p:nvCxnSpPr>
            <p:spPr>
              <a:xfrm>
                <a:off x="2550323" y="3497729"/>
                <a:ext cx="4023360" cy="0"/>
              </a:xfrm>
              <a:prstGeom prst="line">
                <a:avLst/>
              </a:prstGeom>
              <a:noFill/>
              <a:ln w="12700" cap="flat" cmpd="sng" algn="ctr">
                <a:solidFill>
                  <a:schemeClr val="tx1"/>
                </a:solidFill>
                <a:prstDash val="solid"/>
              </a:ln>
              <a:effectLst/>
            </p:spPr>
          </p:cxnSp>
        </p:grpSp>
      </p:grpSp>
    </p:spTree>
    <p:extLst>
      <p:ext uri="{BB962C8B-B14F-4D97-AF65-F5344CB8AC3E}">
        <p14:creationId xmlns:p14="http://schemas.microsoft.com/office/powerpoint/2010/main" val="552628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218883" y="1803400"/>
            <a:ext cx="4773956" cy="42672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195986" y="1803400"/>
            <a:ext cx="4773956" cy="42672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baseline="0"/>
            </a:lvl8pPr>
            <a:lvl9pPr>
              <a:defRPr sz="18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8E36636D-D922-432D-A958-524484B5923D}" type="datetimeFigureOut">
              <a:rPr lang="en-US"/>
              <a:pPr/>
              <a:t>6/22/2021</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3860775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222945" y="1803400"/>
            <a:ext cx="4769806" cy="711200"/>
          </a:xfrm>
        </p:spPr>
        <p:txBody>
          <a:bodyPr anchor="ctr">
            <a:normAutofit/>
          </a:bodyPr>
          <a:lstStyle>
            <a:lvl1pPr marL="0" indent="0">
              <a:lnSpc>
                <a:spcPct val="90000"/>
              </a:lnSpc>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18883" y="2514600"/>
            <a:ext cx="4773956" cy="3556000"/>
          </a:xfrm>
        </p:spPr>
        <p:txBody>
          <a:bodyPr>
            <a:normAutofit/>
          </a:bodyPr>
          <a:lstStyle>
            <a:lvl1pPr>
              <a:spcBef>
                <a:spcPts val="1600"/>
              </a:spcBef>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00049" y="1803400"/>
            <a:ext cx="4769806" cy="711200"/>
          </a:xfrm>
        </p:spPr>
        <p:txBody>
          <a:bodyPr anchor="ctr">
            <a:normAutofit/>
          </a:bodyPr>
          <a:lstStyle>
            <a:lvl1pPr marL="0" indent="0">
              <a:lnSpc>
                <a:spcPct val="90000"/>
              </a:lnSpc>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5986" y="2514600"/>
            <a:ext cx="4773956" cy="3556000"/>
          </a:xfrm>
        </p:spPr>
        <p:txBody>
          <a:bodyPr>
            <a:normAutofit/>
          </a:bodyPr>
          <a:lstStyle>
            <a:lvl1pPr>
              <a:spcBef>
                <a:spcPts val="1600"/>
              </a:spcBef>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8E36636D-D922-432D-A958-524484B5923D}" type="datetimeFigureOut">
              <a:rPr lang="en-US"/>
              <a:pPr/>
              <a:t>6/22/2021</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3742583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8E36636D-D922-432D-A958-524484B5923D}" type="datetimeFigureOut">
              <a:rPr lang="en-US"/>
              <a:pPr/>
              <a:t>6/22/2021</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1565934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36636D-D922-432D-A958-524484B5923D}" type="datetimeFigureOut">
              <a:rPr lang="en-US"/>
              <a:pPr/>
              <a:t>6/22/2021</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121287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rmAutofit/>
          </a:bodyPr>
          <a:lstStyle>
            <a:lvl1pPr algn="l">
              <a:defRPr sz="3200" b="0"/>
            </a:lvl1pPr>
          </a:lstStyle>
          <a:p>
            <a:r>
              <a:rPr lang="en-US"/>
              <a:t>Click to edit Master title style</a:t>
            </a:r>
            <a:endParaRPr/>
          </a:p>
        </p:txBody>
      </p:sp>
      <p:sp>
        <p:nvSpPr>
          <p:cNvPr id="3" name="Content Placeholder 2"/>
          <p:cNvSpPr>
            <a:spLocks noGrp="1"/>
          </p:cNvSpPr>
          <p:nvPr>
            <p:ph idx="1"/>
          </p:nvPr>
        </p:nvSpPr>
        <p:spPr>
          <a:xfrm>
            <a:off x="1218883" y="1803400"/>
            <a:ext cx="6602281" cy="4267201"/>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baseline="0"/>
            </a:lvl8pPr>
            <a:lvl9pPr>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8125883" y="1803400"/>
            <a:ext cx="2844060" cy="4267201"/>
          </a:xfrm>
        </p:spPr>
        <p:txBody>
          <a:bodyPr>
            <a:normAutofit/>
          </a:bodyPr>
          <a:lstStyle>
            <a:lvl1pPr marL="0" indent="0">
              <a:spcBef>
                <a:spcPts val="1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E36636D-D922-432D-A958-524484B5923D}" type="datetimeFigureOut">
              <a:rPr lang="en-US"/>
              <a:pPr/>
              <a:t>6/22/2021</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1858646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1218883" y="1803400"/>
            <a:ext cx="6602280" cy="4267200"/>
          </a:xfrm>
          <a:prstGeom prst="rect">
            <a:avLst/>
          </a:prstGeom>
          <a:no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p:txBody>
          <a:bodyPr anchor="b">
            <a:normAutofit/>
          </a:bodyPr>
          <a:lstStyle>
            <a:lvl1pPr algn="l">
              <a:defRPr sz="3200" b="0"/>
            </a:lvl1pPr>
          </a:lstStyle>
          <a:p>
            <a:r>
              <a:rPr lang="en-US"/>
              <a:t>Click to edit Master title style</a:t>
            </a:r>
            <a:endParaRPr/>
          </a:p>
        </p:txBody>
      </p:sp>
      <p:sp>
        <p:nvSpPr>
          <p:cNvPr id="3" name="Picture Placeholder 2"/>
          <p:cNvSpPr>
            <a:spLocks noGrp="1"/>
          </p:cNvSpPr>
          <p:nvPr>
            <p:ph type="pic" idx="1"/>
          </p:nvPr>
        </p:nvSpPr>
        <p:spPr>
          <a:xfrm>
            <a:off x="1338739" y="1925320"/>
            <a:ext cx="6362567" cy="4023360"/>
          </a:xfrm>
          <a:solidFill>
            <a:schemeClr val="bg2"/>
          </a:solidFill>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8125883" y="1803401"/>
            <a:ext cx="2844060" cy="4165600"/>
          </a:xfrm>
        </p:spPr>
        <p:txBody>
          <a:bodyPr>
            <a:normAutofit/>
          </a:bodyPr>
          <a:lstStyle>
            <a:lvl1pPr marL="0" indent="0">
              <a:spcBef>
                <a:spcPts val="1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E36636D-D922-432D-A958-524484B5923D}" type="datetimeFigureOut">
              <a:rPr lang="en-US"/>
              <a:pPr/>
              <a:t>6/22/2021</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2405057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0" y="0"/>
            <a:ext cx="12188825" cy="6858000"/>
          </a:xfrm>
          <a:prstGeom prst="rect">
            <a:avLst/>
          </a:prstGeom>
          <a:ln>
            <a:noFill/>
          </a:ln>
        </p:spPr>
        <p:style>
          <a:lnRef idx="2">
            <a:schemeClr val="accent1">
              <a:shade val="50000"/>
            </a:schemeClr>
          </a:lnRef>
          <a:fillRef idx="1003">
            <a:schemeClr val="dk1"/>
          </a:fillRef>
          <a:effectRef idx="0">
            <a:schemeClr val="accent1"/>
          </a:effectRef>
          <a:fontRef idx="minor">
            <a:schemeClr val="lt1"/>
          </a:fontRef>
        </p:style>
        <p:txBody>
          <a:bodyPr rtlCol="0" anchor="ctr"/>
          <a:lstStyle/>
          <a:p>
            <a:pPr algn="ctr"/>
            <a:endParaRPr sz="2400"/>
          </a:p>
        </p:txBody>
      </p:sp>
      <p:sp>
        <p:nvSpPr>
          <p:cNvPr id="8" name="Rounded Rectangle 7"/>
          <p:cNvSpPr/>
          <p:nvPr/>
        </p:nvSpPr>
        <p:spPr>
          <a:xfrm>
            <a:off x="304721" y="301752"/>
            <a:ext cx="11579384" cy="6254496"/>
          </a:xfrm>
          <a:prstGeom prst="roundRect">
            <a:avLst>
              <a:gd name="adj" fmla="val 2341"/>
            </a:avLst>
          </a:prstGeom>
          <a:solidFill>
            <a:srgbClr val="FFFFFF"/>
          </a:solidFill>
          <a:ln>
            <a:noFill/>
          </a:ln>
          <a:effectLst>
            <a:innerShdw blurRad="508000">
              <a:srgbClr val="FFD14B">
                <a:alpha val="69804"/>
              </a:srgbClr>
            </a:innerShdw>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Placeholder 1"/>
          <p:cNvSpPr>
            <a:spLocks noGrp="1"/>
          </p:cNvSpPr>
          <p:nvPr>
            <p:ph type="title"/>
          </p:nvPr>
        </p:nvSpPr>
        <p:spPr>
          <a:xfrm>
            <a:off x="1218883" y="431800"/>
            <a:ext cx="9751060" cy="11684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218883" y="1803400"/>
            <a:ext cx="9751060" cy="4267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8836898" y="6172200"/>
            <a:ext cx="1218883" cy="304800"/>
          </a:xfrm>
          <a:prstGeom prst="rect">
            <a:avLst/>
          </a:prstGeom>
        </p:spPr>
        <p:txBody>
          <a:bodyPr vert="horz" lIns="91440" tIns="45720" rIns="91440" bIns="45720" rtlCol="0" anchor="ctr"/>
          <a:lstStyle>
            <a:lvl1pPr algn="r">
              <a:defRPr sz="1100">
                <a:solidFill>
                  <a:schemeClr val="tx1"/>
                </a:solidFill>
              </a:defRPr>
            </a:lvl1pPr>
          </a:lstStyle>
          <a:p>
            <a:fld id="{8E36636D-D922-432D-A958-524484B5923D}" type="datetimeFigureOut">
              <a:rPr lang="en-US"/>
              <a:pPr/>
              <a:t>6/22/2021</a:t>
            </a:fld>
            <a:endParaRPr/>
          </a:p>
        </p:txBody>
      </p:sp>
      <p:sp>
        <p:nvSpPr>
          <p:cNvPr id="5" name="Footer Placeholder 4"/>
          <p:cNvSpPr>
            <a:spLocks noGrp="1"/>
          </p:cNvSpPr>
          <p:nvPr>
            <p:ph type="ftr" sz="quarter" idx="3"/>
          </p:nvPr>
        </p:nvSpPr>
        <p:spPr>
          <a:xfrm>
            <a:off x="1218882" y="6172200"/>
            <a:ext cx="7414870" cy="304800"/>
          </a:xfrm>
          <a:prstGeom prst="rect">
            <a:avLst/>
          </a:prstGeom>
        </p:spPr>
        <p:txBody>
          <a:bodyPr vert="horz" lIns="91440" tIns="45720" rIns="91440" bIns="45720" rtlCol="0" anchor="ctr"/>
          <a:lstStyle>
            <a:lvl1pPr algn="l">
              <a:defRPr sz="1100">
                <a:solidFill>
                  <a:schemeClr val="tx1"/>
                </a:solidFill>
              </a:defRPr>
            </a:lvl1pPr>
          </a:lstStyle>
          <a:p>
            <a:endParaRPr/>
          </a:p>
        </p:txBody>
      </p:sp>
      <p:sp>
        <p:nvSpPr>
          <p:cNvPr id="6" name="Slide Number Placeholder 5"/>
          <p:cNvSpPr>
            <a:spLocks noGrp="1"/>
          </p:cNvSpPr>
          <p:nvPr>
            <p:ph type="sldNum" sz="quarter" idx="4"/>
          </p:nvPr>
        </p:nvSpPr>
        <p:spPr>
          <a:xfrm>
            <a:off x="10258928" y="6172200"/>
            <a:ext cx="711015" cy="304800"/>
          </a:xfrm>
          <a:prstGeom prst="rect">
            <a:avLst/>
          </a:prstGeom>
        </p:spPr>
        <p:txBody>
          <a:bodyPr vert="horz" lIns="91440" tIns="45720" rIns="91440" bIns="45720" rtlCol="0" anchor="ctr"/>
          <a:lstStyle>
            <a:lvl1pPr algn="r">
              <a:defRPr sz="1100">
                <a:solidFill>
                  <a:schemeClr val="tx1"/>
                </a:solidFill>
              </a:defRPr>
            </a:lvl1pPr>
          </a:lstStyle>
          <a:p>
            <a:fld id="{DF28FB93-0A08-4E7D-8E63-9EFA29F1E093}" type="slidenum">
              <a:rPr/>
              <a:pPr/>
              <a:t>‹#›</a:t>
            </a:fld>
            <a:endParaRPr/>
          </a:p>
        </p:txBody>
      </p:sp>
    </p:spTree>
    <p:extLst>
      <p:ext uri="{BB962C8B-B14F-4D97-AF65-F5344CB8AC3E}">
        <p14:creationId xmlns:p14="http://schemas.microsoft.com/office/powerpoint/2010/main" val="507221724"/>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spcBef>
          <a:spcPct val="0"/>
        </a:spcBef>
        <a:buNone/>
        <a:defRPr sz="3200" kern="1200">
          <a:solidFill>
            <a:schemeClr val="tx1"/>
          </a:solidFill>
          <a:latin typeface="+mj-lt"/>
          <a:ea typeface="+mj-ea"/>
          <a:cs typeface="+mj-cs"/>
        </a:defRPr>
      </a:lvl1pPr>
    </p:titleStyle>
    <p:bodyStyle>
      <a:lvl1pPr marL="246888" indent="-246888" algn="l" defTabSz="914400" rtl="0" eaLnBrk="1" latinLnBrk="0" hangingPunct="1">
        <a:lnSpc>
          <a:spcPct val="90000"/>
        </a:lnSpc>
        <a:spcBef>
          <a:spcPts val="1800"/>
        </a:spcBef>
        <a:buClr>
          <a:schemeClr val="tx1"/>
        </a:buClr>
        <a:buFont typeface="Arial" pitchFamily="34" charset="0"/>
        <a:buChar char="•"/>
        <a:defRPr sz="2400" kern="1200">
          <a:solidFill>
            <a:schemeClr val="tx1"/>
          </a:solidFill>
          <a:latin typeface="+mn-lt"/>
          <a:ea typeface="+mn-ea"/>
          <a:cs typeface="+mn-cs"/>
        </a:defRPr>
      </a:lvl1pPr>
      <a:lvl2pPr marL="548640" indent="-246888" algn="l" defTabSz="914400" rtl="0" eaLnBrk="1" latinLnBrk="0" hangingPunct="1">
        <a:lnSpc>
          <a:spcPct val="90000"/>
        </a:lnSpc>
        <a:spcBef>
          <a:spcPts val="800"/>
        </a:spcBef>
        <a:buClr>
          <a:schemeClr val="tx1"/>
        </a:buClr>
        <a:buFont typeface="Arial" pitchFamily="34" charset="0"/>
        <a:buChar char="•"/>
        <a:defRPr sz="2000" kern="1200">
          <a:solidFill>
            <a:schemeClr val="tx1"/>
          </a:solidFill>
          <a:latin typeface="+mn-lt"/>
          <a:ea typeface="+mn-ea"/>
          <a:cs typeface="+mn-cs"/>
        </a:defRPr>
      </a:lvl2pPr>
      <a:lvl3pPr marL="850392" indent="-246888" algn="l" defTabSz="914400" rtl="0" eaLnBrk="1" latinLnBrk="0" hangingPunct="1">
        <a:lnSpc>
          <a:spcPct val="90000"/>
        </a:lnSpc>
        <a:spcBef>
          <a:spcPts val="800"/>
        </a:spcBef>
        <a:buClr>
          <a:schemeClr val="tx1"/>
        </a:buClr>
        <a:buFont typeface="Arial" pitchFamily="34" charset="0"/>
        <a:buChar char="•"/>
        <a:defRPr sz="1800" kern="1200">
          <a:solidFill>
            <a:schemeClr val="tx1"/>
          </a:solidFill>
          <a:latin typeface="+mn-lt"/>
          <a:ea typeface="+mn-ea"/>
          <a:cs typeface="+mn-cs"/>
        </a:defRPr>
      </a:lvl3pPr>
      <a:lvl4pPr marL="1152144" indent="-246888" algn="l" defTabSz="914400" rtl="0" eaLnBrk="1" latinLnBrk="0" hangingPunct="1">
        <a:lnSpc>
          <a:spcPct val="90000"/>
        </a:lnSpc>
        <a:spcBef>
          <a:spcPts val="800"/>
        </a:spcBef>
        <a:buClr>
          <a:schemeClr val="tx1"/>
        </a:buClr>
        <a:buFont typeface="Arial" pitchFamily="34" charset="0"/>
        <a:buChar char="•"/>
        <a:defRPr sz="1600" kern="1200">
          <a:solidFill>
            <a:schemeClr val="tx1"/>
          </a:solidFill>
          <a:latin typeface="+mn-lt"/>
          <a:ea typeface="+mn-ea"/>
          <a:cs typeface="+mn-cs"/>
        </a:defRPr>
      </a:lvl4pPr>
      <a:lvl5pPr marL="1453896" indent="-246888" algn="l" defTabSz="914400" rtl="0" eaLnBrk="1" latinLnBrk="0" hangingPunct="1">
        <a:lnSpc>
          <a:spcPct val="90000"/>
        </a:lnSpc>
        <a:spcBef>
          <a:spcPts val="800"/>
        </a:spcBef>
        <a:buClr>
          <a:schemeClr val="tx1"/>
        </a:buClr>
        <a:buFont typeface="Arial" pitchFamily="34" charset="0"/>
        <a:buChar char="•"/>
        <a:defRPr sz="1600" kern="1200">
          <a:solidFill>
            <a:schemeClr val="tx1"/>
          </a:solidFill>
          <a:latin typeface="+mn-lt"/>
          <a:ea typeface="+mn-ea"/>
          <a:cs typeface="+mn-cs"/>
        </a:defRPr>
      </a:lvl5pPr>
      <a:lvl6pPr marL="1755648"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6pPr>
      <a:lvl7pPr marL="2057400"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7pPr>
      <a:lvl8pPr marL="2359152"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8pPr>
      <a:lvl9pPr marL="2660904"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OCR A </a:t>
            </a:r>
            <a:r>
              <a:rPr lang="en-US" dirty="0"/>
              <a:t>Level Psychology</a:t>
            </a:r>
          </a:p>
        </p:txBody>
      </p:sp>
    </p:spTree>
    <p:extLst>
      <p:ext uri="{BB962C8B-B14F-4D97-AF65-F5344CB8AC3E}">
        <p14:creationId xmlns:p14="http://schemas.microsoft.com/office/powerpoint/2010/main" val="2707543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Component 1 Research Methods</a:t>
            </a:r>
          </a:p>
        </p:txBody>
      </p:sp>
      <p:sp>
        <p:nvSpPr>
          <p:cNvPr id="3" name="TextBox 2"/>
          <p:cNvSpPr txBox="1"/>
          <p:nvPr/>
        </p:nvSpPr>
        <p:spPr>
          <a:xfrm>
            <a:off x="1244205" y="2060848"/>
            <a:ext cx="9649072" cy="3416320"/>
          </a:xfrm>
          <a:prstGeom prst="rect">
            <a:avLst/>
          </a:prstGeom>
          <a:noFill/>
        </p:spPr>
        <p:txBody>
          <a:bodyPr wrap="square" rtlCol="0">
            <a:spAutoFit/>
          </a:bodyPr>
          <a:lstStyle/>
          <a:p>
            <a:r>
              <a:rPr lang="en-GB" dirty="0"/>
              <a:t>This section  is about how we plan, conduct, analyse and report psychological research.  You will have a good idea of how what is involved in conducting experiments from your GCSE science.  Psychology aims to be as scientific as possible and there are certain criteria that is must meet in order to do this.  We will study this in depth and you will have to debate how a study is or isn’t scientific.</a:t>
            </a:r>
          </a:p>
          <a:p>
            <a:endParaRPr lang="en-GB" dirty="0"/>
          </a:p>
          <a:p>
            <a:r>
              <a:rPr lang="en-GB" dirty="0"/>
              <a:t>You will undertake practical research using a variety of different methods and techniques and analyse it’s strengths and weaknesses.</a:t>
            </a:r>
          </a:p>
          <a:p>
            <a:endParaRPr lang="en-GB" dirty="0"/>
          </a:p>
          <a:p>
            <a:r>
              <a:rPr lang="en-GB" dirty="0"/>
              <a:t>This is where your GCSE English and Maths will help you since we will be using statistical analysis to support your conclusions and statements, while you use you communications skills to explain and justify each statement you make in detail.</a:t>
            </a:r>
          </a:p>
        </p:txBody>
      </p:sp>
    </p:spTree>
    <p:extLst>
      <p:ext uri="{BB962C8B-B14F-4D97-AF65-F5344CB8AC3E}">
        <p14:creationId xmlns:p14="http://schemas.microsoft.com/office/powerpoint/2010/main" val="3819877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Component 2 Core Studies</a:t>
            </a:r>
          </a:p>
        </p:txBody>
      </p:sp>
      <p:sp>
        <p:nvSpPr>
          <p:cNvPr id="3" name="TextBox 2"/>
          <p:cNvSpPr txBox="1"/>
          <p:nvPr/>
        </p:nvSpPr>
        <p:spPr>
          <a:xfrm>
            <a:off x="1244205" y="2060848"/>
            <a:ext cx="2185911" cy="3693319"/>
          </a:xfrm>
          <a:prstGeom prst="rect">
            <a:avLst/>
          </a:prstGeom>
          <a:noFill/>
        </p:spPr>
        <p:txBody>
          <a:bodyPr wrap="square" rtlCol="0">
            <a:spAutoFit/>
          </a:bodyPr>
          <a:lstStyle/>
          <a:p>
            <a:r>
              <a:rPr lang="en-GB" dirty="0"/>
              <a:t>In year 12 we will look in depth at a modern and classic study in each of the following areas of psychology</a:t>
            </a:r>
          </a:p>
          <a:p>
            <a:endParaRPr lang="en-GB" dirty="0"/>
          </a:p>
          <a:p>
            <a:pPr marL="285750" indent="-285750">
              <a:buFont typeface="Arial" panose="020B0604020202020204" pitchFamily="34" charset="0"/>
              <a:buChar char="•"/>
            </a:pPr>
            <a:r>
              <a:rPr lang="en-GB" dirty="0"/>
              <a:t>Social</a:t>
            </a:r>
          </a:p>
          <a:p>
            <a:pPr marL="285750" indent="-285750">
              <a:buFont typeface="Arial" panose="020B0604020202020204" pitchFamily="34" charset="0"/>
              <a:buChar char="•"/>
            </a:pPr>
            <a:r>
              <a:rPr lang="en-GB" dirty="0"/>
              <a:t>Cognitive</a:t>
            </a:r>
          </a:p>
          <a:p>
            <a:pPr marL="285750" indent="-285750">
              <a:buFont typeface="Arial" panose="020B0604020202020204" pitchFamily="34" charset="0"/>
              <a:buChar char="•"/>
            </a:pPr>
            <a:r>
              <a:rPr lang="en-GB" dirty="0"/>
              <a:t>Developmental</a:t>
            </a:r>
          </a:p>
          <a:p>
            <a:pPr marL="285750" indent="-285750">
              <a:buFont typeface="Arial" panose="020B0604020202020204" pitchFamily="34" charset="0"/>
              <a:buChar char="•"/>
            </a:pPr>
            <a:r>
              <a:rPr lang="en-GB" dirty="0"/>
              <a:t>Biological</a:t>
            </a:r>
          </a:p>
          <a:p>
            <a:pPr marL="285750" indent="-285750">
              <a:buFont typeface="Arial" panose="020B0604020202020204" pitchFamily="34" charset="0"/>
              <a:buChar char="•"/>
            </a:pPr>
            <a:r>
              <a:rPr lang="en-GB" dirty="0"/>
              <a:t>Individual differences</a:t>
            </a:r>
          </a:p>
        </p:txBody>
      </p:sp>
      <p:graphicFrame>
        <p:nvGraphicFramePr>
          <p:cNvPr id="4" name="Table 3"/>
          <p:cNvGraphicFramePr>
            <a:graphicFrameLocks noGrp="1"/>
          </p:cNvGraphicFramePr>
          <p:nvPr>
            <p:extLst>
              <p:ext uri="{D42A27DB-BD31-4B8C-83A1-F6EECF244321}">
                <p14:modId xmlns:p14="http://schemas.microsoft.com/office/powerpoint/2010/main" val="2534152004"/>
              </p:ext>
            </p:extLst>
          </p:nvPr>
        </p:nvGraphicFramePr>
        <p:xfrm>
          <a:off x="3646140" y="1600200"/>
          <a:ext cx="6696743" cy="4925144"/>
        </p:xfrm>
        <a:graphic>
          <a:graphicData uri="http://schemas.openxmlformats.org/drawingml/2006/table">
            <a:tbl>
              <a:tblPr firstRow="1" firstCol="1" bandRow="1">
                <a:tableStyleId>{5C22544A-7EE6-4342-B048-85BDC9FD1C3A}</a:tableStyleId>
              </a:tblPr>
              <a:tblGrid>
                <a:gridCol w="1416591">
                  <a:extLst>
                    <a:ext uri="{9D8B030D-6E8A-4147-A177-3AD203B41FA5}">
                      <a16:colId xmlns:a16="http://schemas.microsoft.com/office/drawing/2014/main" val="20000"/>
                    </a:ext>
                  </a:extLst>
                </a:gridCol>
                <a:gridCol w="1899898">
                  <a:extLst>
                    <a:ext uri="{9D8B030D-6E8A-4147-A177-3AD203B41FA5}">
                      <a16:colId xmlns:a16="http://schemas.microsoft.com/office/drawing/2014/main" val="20001"/>
                    </a:ext>
                  </a:extLst>
                </a:gridCol>
                <a:gridCol w="1652810">
                  <a:extLst>
                    <a:ext uri="{9D8B030D-6E8A-4147-A177-3AD203B41FA5}">
                      <a16:colId xmlns:a16="http://schemas.microsoft.com/office/drawing/2014/main" val="20002"/>
                    </a:ext>
                  </a:extLst>
                </a:gridCol>
                <a:gridCol w="1727444">
                  <a:extLst>
                    <a:ext uri="{9D8B030D-6E8A-4147-A177-3AD203B41FA5}">
                      <a16:colId xmlns:a16="http://schemas.microsoft.com/office/drawing/2014/main" val="20003"/>
                    </a:ext>
                  </a:extLst>
                </a:gridCol>
              </a:tblGrid>
              <a:tr h="588807">
                <a:tc>
                  <a:txBody>
                    <a:bodyPr/>
                    <a:lstStyle/>
                    <a:p>
                      <a:pPr algn="ctr">
                        <a:lnSpc>
                          <a:spcPct val="115000"/>
                        </a:lnSpc>
                        <a:spcAft>
                          <a:spcPts val="0"/>
                        </a:spcAft>
                      </a:pPr>
                      <a:r>
                        <a:rPr lang="en-GB" sz="1500">
                          <a:effectLst/>
                        </a:rPr>
                        <a:t>Area</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5291" marR="55291" marT="0" marB="0"/>
                </a:tc>
                <a:tc>
                  <a:txBody>
                    <a:bodyPr/>
                    <a:lstStyle/>
                    <a:p>
                      <a:pPr algn="ctr">
                        <a:lnSpc>
                          <a:spcPct val="115000"/>
                        </a:lnSpc>
                        <a:spcAft>
                          <a:spcPts val="0"/>
                        </a:spcAft>
                      </a:pPr>
                      <a:r>
                        <a:rPr lang="en-GB" sz="1500">
                          <a:effectLst/>
                        </a:rPr>
                        <a:t>Key Theme</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5291" marR="55291" marT="0" marB="0"/>
                </a:tc>
                <a:tc>
                  <a:txBody>
                    <a:bodyPr/>
                    <a:lstStyle/>
                    <a:p>
                      <a:pPr algn="ctr">
                        <a:lnSpc>
                          <a:spcPct val="115000"/>
                        </a:lnSpc>
                        <a:spcAft>
                          <a:spcPts val="0"/>
                        </a:spcAft>
                      </a:pPr>
                      <a:r>
                        <a:rPr lang="en-GB" sz="1500">
                          <a:effectLst/>
                        </a:rPr>
                        <a:t>Classic Study</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5291" marR="55291" marT="0" marB="0"/>
                </a:tc>
                <a:tc>
                  <a:txBody>
                    <a:bodyPr/>
                    <a:lstStyle/>
                    <a:p>
                      <a:pPr algn="ctr">
                        <a:lnSpc>
                          <a:spcPct val="115000"/>
                        </a:lnSpc>
                        <a:spcAft>
                          <a:spcPts val="0"/>
                        </a:spcAft>
                      </a:pPr>
                      <a:r>
                        <a:rPr lang="en-GB" sz="1500">
                          <a:effectLst/>
                        </a:rPr>
                        <a:t>Contemporary Study</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5291" marR="55291" marT="0" marB="0"/>
                </a:tc>
                <a:extLst>
                  <a:ext uri="{0D108BD9-81ED-4DB2-BD59-A6C34878D82A}">
                    <a16:rowId xmlns:a16="http://schemas.microsoft.com/office/drawing/2014/main" val="10000"/>
                  </a:ext>
                </a:extLst>
              </a:tr>
              <a:tr h="912913">
                <a:tc>
                  <a:txBody>
                    <a:bodyPr/>
                    <a:lstStyle/>
                    <a:p>
                      <a:pPr>
                        <a:lnSpc>
                          <a:spcPct val="115000"/>
                        </a:lnSpc>
                        <a:spcAft>
                          <a:spcPts val="0"/>
                        </a:spcAft>
                      </a:pPr>
                      <a:r>
                        <a:rPr lang="en-GB" sz="1100">
                          <a:effectLst/>
                        </a:rPr>
                        <a:t>Social</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5291" marR="55291" marT="0" marB="0"/>
                </a:tc>
                <a:tc>
                  <a:txBody>
                    <a:bodyPr/>
                    <a:lstStyle/>
                    <a:p>
                      <a:pPr>
                        <a:lnSpc>
                          <a:spcPct val="115000"/>
                        </a:lnSpc>
                        <a:spcAft>
                          <a:spcPts val="0"/>
                        </a:spcAft>
                      </a:pPr>
                      <a:r>
                        <a:rPr lang="en-GB" sz="1100" dirty="0">
                          <a:effectLst/>
                        </a:rPr>
                        <a:t>Responses to people in Authority</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5291" marR="55291" marT="0" marB="0"/>
                </a:tc>
                <a:tc>
                  <a:txBody>
                    <a:bodyPr/>
                    <a:lstStyle/>
                    <a:p>
                      <a:pPr>
                        <a:lnSpc>
                          <a:spcPct val="115000"/>
                        </a:lnSpc>
                        <a:spcAft>
                          <a:spcPts val="0"/>
                        </a:spcAft>
                      </a:pPr>
                      <a:r>
                        <a:rPr lang="en-GB" sz="1100" dirty="0">
                          <a:effectLst/>
                        </a:rPr>
                        <a:t>Milgram (1963) Obedience</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5291" marR="55291" marT="0" marB="0"/>
                </a:tc>
                <a:tc>
                  <a:txBody>
                    <a:bodyPr/>
                    <a:lstStyle/>
                    <a:p>
                      <a:pPr>
                        <a:lnSpc>
                          <a:spcPct val="115000"/>
                        </a:lnSpc>
                        <a:spcAft>
                          <a:spcPts val="0"/>
                        </a:spcAft>
                      </a:pPr>
                      <a:r>
                        <a:rPr lang="en-GB" sz="1100" dirty="0" err="1">
                          <a:effectLst/>
                        </a:rPr>
                        <a:t>Bocchiaro</a:t>
                      </a:r>
                      <a:r>
                        <a:rPr lang="en-GB" sz="1100" dirty="0">
                          <a:effectLst/>
                        </a:rPr>
                        <a:t> et al. (2012) Disobedience and Whistle-blowing</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5291" marR="55291" marT="0" marB="0"/>
                </a:tc>
                <a:extLst>
                  <a:ext uri="{0D108BD9-81ED-4DB2-BD59-A6C34878D82A}">
                    <a16:rowId xmlns:a16="http://schemas.microsoft.com/office/drawing/2014/main" val="10001"/>
                  </a:ext>
                </a:extLst>
              </a:tr>
              <a:tr h="912913">
                <a:tc>
                  <a:txBody>
                    <a:bodyPr/>
                    <a:lstStyle/>
                    <a:p>
                      <a:pPr>
                        <a:lnSpc>
                          <a:spcPct val="115000"/>
                        </a:lnSpc>
                        <a:spcAft>
                          <a:spcPts val="0"/>
                        </a:spcAft>
                      </a:pPr>
                      <a:r>
                        <a:rPr lang="en-GB" sz="1100">
                          <a:effectLst/>
                        </a:rPr>
                        <a:t>Cognitive</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5291" marR="55291" marT="0" marB="0"/>
                </a:tc>
                <a:tc>
                  <a:txBody>
                    <a:bodyPr/>
                    <a:lstStyle/>
                    <a:p>
                      <a:pPr>
                        <a:lnSpc>
                          <a:spcPct val="115000"/>
                        </a:lnSpc>
                        <a:spcAft>
                          <a:spcPts val="0"/>
                        </a:spcAft>
                      </a:pPr>
                      <a:r>
                        <a:rPr lang="en-GB" sz="1100" dirty="0">
                          <a:effectLst/>
                        </a:rPr>
                        <a:t>Memory</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5291" marR="55291" marT="0" marB="0"/>
                </a:tc>
                <a:tc>
                  <a:txBody>
                    <a:bodyPr/>
                    <a:lstStyle/>
                    <a:p>
                      <a:pPr>
                        <a:lnSpc>
                          <a:spcPct val="115000"/>
                        </a:lnSpc>
                        <a:spcAft>
                          <a:spcPts val="0"/>
                        </a:spcAft>
                      </a:pPr>
                      <a:r>
                        <a:rPr lang="en-GB" sz="1100" dirty="0">
                          <a:effectLst/>
                        </a:rPr>
                        <a:t>Loftus and Palmer (1974) Eyewitness testimony</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5291" marR="55291" marT="0" marB="0"/>
                </a:tc>
                <a:tc>
                  <a:txBody>
                    <a:bodyPr/>
                    <a:lstStyle/>
                    <a:p>
                      <a:pPr>
                        <a:lnSpc>
                          <a:spcPct val="115000"/>
                        </a:lnSpc>
                        <a:spcAft>
                          <a:spcPts val="0"/>
                        </a:spcAft>
                      </a:pPr>
                      <a:r>
                        <a:rPr lang="en-GB" sz="1100">
                          <a:effectLst/>
                        </a:rPr>
                        <a:t>Grant et al. (1988) Context-dependent memory</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5291" marR="55291" marT="0" marB="0"/>
                </a:tc>
                <a:extLst>
                  <a:ext uri="{0D108BD9-81ED-4DB2-BD59-A6C34878D82A}">
                    <a16:rowId xmlns:a16="http://schemas.microsoft.com/office/drawing/2014/main" val="10002"/>
                  </a:ext>
                </a:extLst>
              </a:tr>
              <a:tr h="912913">
                <a:tc>
                  <a:txBody>
                    <a:bodyPr/>
                    <a:lstStyle/>
                    <a:p>
                      <a:pPr>
                        <a:lnSpc>
                          <a:spcPct val="115000"/>
                        </a:lnSpc>
                        <a:spcAft>
                          <a:spcPts val="0"/>
                        </a:spcAft>
                      </a:pPr>
                      <a:r>
                        <a:rPr lang="en-GB" sz="1100">
                          <a:effectLst/>
                        </a:rPr>
                        <a:t>Developmental</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5291" marR="55291" marT="0" marB="0"/>
                </a:tc>
                <a:tc>
                  <a:txBody>
                    <a:bodyPr/>
                    <a:lstStyle/>
                    <a:p>
                      <a:pPr>
                        <a:lnSpc>
                          <a:spcPct val="115000"/>
                        </a:lnSpc>
                        <a:spcAft>
                          <a:spcPts val="0"/>
                        </a:spcAft>
                      </a:pPr>
                      <a:r>
                        <a:rPr lang="en-GB" sz="1100" dirty="0">
                          <a:effectLst/>
                        </a:rPr>
                        <a:t>External influences on children’s behaviour</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5291" marR="55291" marT="0" marB="0"/>
                </a:tc>
                <a:tc>
                  <a:txBody>
                    <a:bodyPr/>
                    <a:lstStyle/>
                    <a:p>
                      <a:pPr>
                        <a:lnSpc>
                          <a:spcPct val="115000"/>
                        </a:lnSpc>
                        <a:spcAft>
                          <a:spcPts val="0"/>
                        </a:spcAft>
                      </a:pPr>
                      <a:r>
                        <a:rPr lang="en-GB" sz="1100">
                          <a:effectLst/>
                        </a:rPr>
                        <a:t>Bandura et al. (1961) Transmission of aggression</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5291" marR="55291" marT="0" marB="0"/>
                </a:tc>
                <a:tc>
                  <a:txBody>
                    <a:bodyPr/>
                    <a:lstStyle/>
                    <a:p>
                      <a:pPr>
                        <a:lnSpc>
                          <a:spcPct val="115000"/>
                        </a:lnSpc>
                        <a:spcAft>
                          <a:spcPts val="0"/>
                        </a:spcAft>
                      </a:pPr>
                      <a:r>
                        <a:rPr lang="en-GB" sz="1100">
                          <a:effectLst/>
                        </a:rPr>
                        <a:t>Chaney et al. (2004) Funhaler study</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5291" marR="55291" marT="0" marB="0"/>
                </a:tc>
                <a:extLst>
                  <a:ext uri="{0D108BD9-81ED-4DB2-BD59-A6C34878D82A}">
                    <a16:rowId xmlns:a16="http://schemas.microsoft.com/office/drawing/2014/main" val="10003"/>
                  </a:ext>
                </a:extLst>
              </a:tr>
              <a:tr h="912913">
                <a:tc>
                  <a:txBody>
                    <a:bodyPr/>
                    <a:lstStyle/>
                    <a:p>
                      <a:pPr>
                        <a:lnSpc>
                          <a:spcPct val="115000"/>
                        </a:lnSpc>
                        <a:spcAft>
                          <a:spcPts val="0"/>
                        </a:spcAft>
                      </a:pPr>
                      <a:r>
                        <a:rPr lang="en-GB" sz="1100">
                          <a:effectLst/>
                        </a:rPr>
                        <a:t>Biological</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5291" marR="55291" marT="0" marB="0"/>
                </a:tc>
                <a:tc>
                  <a:txBody>
                    <a:bodyPr/>
                    <a:lstStyle/>
                    <a:p>
                      <a:pPr>
                        <a:lnSpc>
                          <a:spcPct val="115000"/>
                        </a:lnSpc>
                        <a:spcAft>
                          <a:spcPts val="0"/>
                        </a:spcAft>
                      </a:pPr>
                      <a:r>
                        <a:rPr lang="en-GB" sz="1100">
                          <a:effectLst/>
                        </a:rPr>
                        <a:t>Regions of the brain</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5291" marR="55291" marT="0" marB="0"/>
                </a:tc>
                <a:tc>
                  <a:txBody>
                    <a:bodyPr/>
                    <a:lstStyle/>
                    <a:p>
                      <a:pPr>
                        <a:lnSpc>
                          <a:spcPct val="115000"/>
                        </a:lnSpc>
                        <a:spcAft>
                          <a:spcPts val="0"/>
                        </a:spcAft>
                      </a:pPr>
                      <a:r>
                        <a:rPr lang="en-GB" sz="1100">
                          <a:effectLst/>
                        </a:rPr>
                        <a:t>Sperry (1968) Split brain study</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5291" marR="55291" marT="0" marB="0"/>
                </a:tc>
                <a:tc>
                  <a:txBody>
                    <a:bodyPr/>
                    <a:lstStyle/>
                    <a:p>
                      <a:pPr>
                        <a:lnSpc>
                          <a:spcPct val="115000"/>
                        </a:lnSpc>
                        <a:spcAft>
                          <a:spcPts val="0"/>
                        </a:spcAft>
                      </a:pPr>
                      <a:r>
                        <a:rPr lang="en-GB" sz="1100" dirty="0">
                          <a:effectLst/>
                        </a:rPr>
                        <a:t>Casey et al. (2011) Neural correlates of delay of gratification</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5291" marR="55291" marT="0" marB="0"/>
                </a:tc>
                <a:extLst>
                  <a:ext uri="{0D108BD9-81ED-4DB2-BD59-A6C34878D82A}">
                    <a16:rowId xmlns:a16="http://schemas.microsoft.com/office/drawing/2014/main" val="10004"/>
                  </a:ext>
                </a:extLst>
              </a:tr>
              <a:tr h="684685">
                <a:tc>
                  <a:txBody>
                    <a:bodyPr/>
                    <a:lstStyle/>
                    <a:p>
                      <a:pPr>
                        <a:lnSpc>
                          <a:spcPct val="115000"/>
                        </a:lnSpc>
                        <a:spcAft>
                          <a:spcPts val="0"/>
                        </a:spcAft>
                      </a:pPr>
                      <a:r>
                        <a:rPr lang="en-GB" sz="1100">
                          <a:effectLst/>
                        </a:rPr>
                        <a:t>Individual Differences</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5291" marR="55291" marT="0" marB="0"/>
                </a:tc>
                <a:tc>
                  <a:txBody>
                    <a:bodyPr/>
                    <a:lstStyle/>
                    <a:p>
                      <a:pPr>
                        <a:lnSpc>
                          <a:spcPct val="115000"/>
                        </a:lnSpc>
                        <a:spcAft>
                          <a:spcPts val="0"/>
                        </a:spcAft>
                      </a:pPr>
                      <a:r>
                        <a:rPr lang="en-GB" sz="1100" dirty="0">
                          <a:effectLst/>
                        </a:rPr>
                        <a:t>Understanding disorders</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5291" marR="55291" marT="0" marB="0"/>
                </a:tc>
                <a:tc>
                  <a:txBody>
                    <a:bodyPr/>
                    <a:lstStyle/>
                    <a:p>
                      <a:pPr>
                        <a:lnSpc>
                          <a:spcPct val="115000"/>
                        </a:lnSpc>
                        <a:spcAft>
                          <a:spcPts val="0"/>
                        </a:spcAft>
                      </a:pPr>
                      <a:r>
                        <a:rPr lang="en-GB" sz="1100">
                          <a:effectLst/>
                        </a:rPr>
                        <a:t>Freud (1909) Little Hans</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5291" marR="55291" marT="0" marB="0"/>
                </a:tc>
                <a:tc>
                  <a:txBody>
                    <a:bodyPr/>
                    <a:lstStyle/>
                    <a:p>
                      <a:pPr>
                        <a:lnSpc>
                          <a:spcPct val="115000"/>
                        </a:lnSpc>
                        <a:spcAft>
                          <a:spcPts val="0"/>
                        </a:spcAft>
                      </a:pPr>
                      <a:r>
                        <a:rPr lang="en-GB" sz="1100" dirty="0">
                          <a:effectLst/>
                        </a:rPr>
                        <a:t>Baron-Cohen et al. (1997) Autism in adults</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5291" marR="55291" marT="0" marB="0"/>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998943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Component 2 Core Studies 2 (last term of year 12)</a:t>
            </a:r>
          </a:p>
        </p:txBody>
      </p:sp>
      <p:sp>
        <p:nvSpPr>
          <p:cNvPr id="3" name="TextBox 2"/>
          <p:cNvSpPr txBox="1"/>
          <p:nvPr/>
        </p:nvSpPr>
        <p:spPr>
          <a:xfrm>
            <a:off x="1253915" y="1662115"/>
            <a:ext cx="2185911" cy="4801314"/>
          </a:xfrm>
          <a:prstGeom prst="rect">
            <a:avLst/>
          </a:prstGeom>
          <a:noFill/>
        </p:spPr>
        <p:txBody>
          <a:bodyPr wrap="square" rtlCol="0">
            <a:spAutoFit/>
          </a:bodyPr>
          <a:lstStyle/>
          <a:p>
            <a:r>
              <a:rPr lang="en-GB" dirty="0"/>
              <a:t>In year 12 we will look in depth at the second 10 core studies which is the first element of the A level work.  Again a modern and classic study in each of the following areas of psychology</a:t>
            </a:r>
          </a:p>
          <a:p>
            <a:endParaRPr lang="en-GB" dirty="0"/>
          </a:p>
          <a:p>
            <a:pPr marL="285750" indent="-285750">
              <a:buFont typeface="Arial" panose="020B0604020202020204" pitchFamily="34" charset="0"/>
              <a:buChar char="•"/>
            </a:pPr>
            <a:r>
              <a:rPr lang="en-GB" dirty="0"/>
              <a:t>Social</a:t>
            </a:r>
          </a:p>
          <a:p>
            <a:pPr marL="285750" indent="-285750">
              <a:buFont typeface="Arial" panose="020B0604020202020204" pitchFamily="34" charset="0"/>
              <a:buChar char="•"/>
            </a:pPr>
            <a:r>
              <a:rPr lang="en-GB" dirty="0"/>
              <a:t>Cognitive</a:t>
            </a:r>
          </a:p>
          <a:p>
            <a:pPr marL="285750" indent="-285750">
              <a:buFont typeface="Arial" panose="020B0604020202020204" pitchFamily="34" charset="0"/>
              <a:buChar char="•"/>
            </a:pPr>
            <a:r>
              <a:rPr lang="en-GB" dirty="0"/>
              <a:t>Developmental</a:t>
            </a:r>
          </a:p>
          <a:p>
            <a:pPr marL="285750" indent="-285750">
              <a:buFont typeface="Arial" panose="020B0604020202020204" pitchFamily="34" charset="0"/>
              <a:buChar char="•"/>
            </a:pPr>
            <a:r>
              <a:rPr lang="en-GB" dirty="0"/>
              <a:t>Biological</a:t>
            </a:r>
          </a:p>
          <a:p>
            <a:pPr marL="285750" indent="-285750">
              <a:buFont typeface="Arial" panose="020B0604020202020204" pitchFamily="34" charset="0"/>
              <a:buChar char="•"/>
            </a:pPr>
            <a:r>
              <a:rPr lang="en-GB" dirty="0"/>
              <a:t>Individual differences</a:t>
            </a:r>
          </a:p>
        </p:txBody>
      </p:sp>
      <p:graphicFrame>
        <p:nvGraphicFramePr>
          <p:cNvPr id="4" name="Table 3"/>
          <p:cNvGraphicFramePr>
            <a:graphicFrameLocks noGrp="1"/>
          </p:cNvGraphicFramePr>
          <p:nvPr>
            <p:extLst>
              <p:ext uri="{D42A27DB-BD31-4B8C-83A1-F6EECF244321}">
                <p14:modId xmlns:p14="http://schemas.microsoft.com/office/powerpoint/2010/main" val="1605124875"/>
              </p:ext>
            </p:extLst>
          </p:nvPr>
        </p:nvGraphicFramePr>
        <p:xfrm>
          <a:off x="3646140" y="1600200"/>
          <a:ext cx="6696743" cy="4925144"/>
        </p:xfrm>
        <a:graphic>
          <a:graphicData uri="http://schemas.openxmlformats.org/drawingml/2006/table">
            <a:tbl>
              <a:tblPr firstRow="1" firstCol="1" bandRow="1">
                <a:tableStyleId>{5C22544A-7EE6-4342-B048-85BDC9FD1C3A}</a:tableStyleId>
              </a:tblPr>
              <a:tblGrid>
                <a:gridCol w="1416591">
                  <a:extLst>
                    <a:ext uri="{9D8B030D-6E8A-4147-A177-3AD203B41FA5}">
                      <a16:colId xmlns:a16="http://schemas.microsoft.com/office/drawing/2014/main" val="20000"/>
                    </a:ext>
                  </a:extLst>
                </a:gridCol>
                <a:gridCol w="1899898">
                  <a:extLst>
                    <a:ext uri="{9D8B030D-6E8A-4147-A177-3AD203B41FA5}">
                      <a16:colId xmlns:a16="http://schemas.microsoft.com/office/drawing/2014/main" val="20001"/>
                    </a:ext>
                  </a:extLst>
                </a:gridCol>
                <a:gridCol w="1652810">
                  <a:extLst>
                    <a:ext uri="{9D8B030D-6E8A-4147-A177-3AD203B41FA5}">
                      <a16:colId xmlns:a16="http://schemas.microsoft.com/office/drawing/2014/main" val="20002"/>
                    </a:ext>
                  </a:extLst>
                </a:gridCol>
                <a:gridCol w="1727444">
                  <a:extLst>
                    <a:ext uri="{9D8B030D-6E8A-4147-A177-3AD203B41FA5}">
                      <a16:colId xmlns:a16="http://schemas.microsoft.com/office/drawing/2014/main" val="20003"/>
                    </a:ext>
                  </a:extLst>
                </a:gridCol>
              </a:tblGrid>
              <a:tr h="588807">
                <a:tc>
                  <a:txBody>
                    <a:bodyPr/>
                    <a:lstStyle/>
                    <a:p>
                      <a:pPr algn="ctr">
                        <a:lnSpc>
                          <a:spcPct val="115000"/>
                        </a:lnSpc>
                        <a:spcAft>
                          <a:spcPts val="0"/>
                        </a:spcAft>
                      </a:pPr>
                      <a:r>
                        <a:rPr lang="en-GB" sz="1500">
                          <a:effectLst/>
                        </a:rPr>
                        <a:t>Area</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5291" marR="55291" marT="0" marB="0"/>
                </a:tc>
                <a:tc>
                  <a:txBody>
                    <a:bodyPr/>
                    <a:lstStyle/>
                    <a:p>
                      <a:pPr algn="ctr">
                        <a:lnSpc>
                          <a:spcPct val="115000"/>
                        </a:lnSpc>
                        <a:spcAft>
                          <a:spcPts val="0"/>
                        </a:spcAft>
                      </a:pPr>
                      <a:r>
                        <a:rPr lang="en-GB" sz="1500">
                          <a:effectLst/>
                        </a:rPr>
                        <a:t>Key Theme</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5291" marR="55291" marT="0" marB="0"/>
                </a:tc>
                <a:tc>
                  <a:txBody>
                    <a:bodyPr/>
                    <a:lstStyle/>
                    <a:p>
                      <a:pPr algn="ctr">
                        <a:lnSpc>
                          <a:spcPct val="115000"/>
                        </a:lnSpc>
                        <a:spcAft>
                          <a:spcPts val="0"/>
                        </a:spcAft>
                      </a:pPr>
                      <a:r>
                        <a:rPr lang="en-GB" sz="1500">
                          <a:effectLst/>
                        </a:rPr>
                        <a:t>Classic Study</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5291" marR="55291" marT="0" marB="0"/>
                </a:tc>
                <a:tc>
                  <a:txBody>
                    <a:bodyPr/>
                    <a:lstStyle/>
                    <a:p>
                      <a:pPr algn="ctr">
                        <a:lnSpc>
                          <a:spcPct val="115000"/>
                        </a:lnSpc>
                        <a:spcAft>
                          <a:spcPts val="0"/>
                        </a:spcAft>
                      </a:pPr>
                      <a:r>
                        <a:rPr lang="en-GB" sz="1500">
                          <a:effectLst/>
                        </a:rPr>
                        <a:t>Contemporary Study</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5291" marR="55291" marT="0" marB="0"/>
                </a:tc>
                <a:extLst>
                  <a:ext uri="{0D108BD9-81ED-4DB2-BD59-A6C34878D82A}">
                    <a16:rowId xmlns:a16="http://schemas.microsoft.com/office/drawing/2014/main" val="10000"/>
                  </a:ext>
                </a:extLst>
              </a:tr>
              <a:tr h="912913">
                <a:tc>
                  <a:txBody>
                    <a:bodyPr/>
                    <a:lstStyle/>
                    <a:p>
                      <a:pPr>
                        <a:lnSpc>
                          <a:spcPct val="115000"/>
                        </a:lnSpc>
                        <a:spcAft>
                          <a:spcPts val="0"/>
                        </a:spcAft>
                      </a:pPr>
                      <a:r>
                        <a:rPr lang="en-GB" sz="1100">
                          <a:effectLst/>
                        </a:rPr>
                        <a:t>Social</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5291" marR="55291" marT="0" marB="0"/>
                </a:tc>
                <a:tc>
                  <a:txBody>
                    <a:bodyPr/>
                    <a:lstStyle/>
                    <a:p>
                      <a:pPr>
                        <a:lnSpc>
                          <a:spcPct val="115000"/>
                        </a:lnSpc>
                        <a:spcAft>
                          <a:spcPts val="0"/>
                        </a:spcAft>
                      </a:pPr>
                      <a:r>
                        <a:rPr lang="en-GB" sz="1100" dirty="0">
                          <a:effectLst/>
                        </a:rPr>
                        <a:t>Responses to people in need</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5291" marR="55291" marT="0" marB="0"/>
                </a:tc>
                <a:tc>
                  <a:txBody>
                    <a:bodyPr/>
                    <a:lstStyle/>
                    <a:p>
                      <a:pPr>
                        <a:lnSpc>
                          <a:spcPct val="115000"/>
                        </a:lnSpc>
                        <a:spcAft>
                          <a:spcPts val="0"/>
                        </a:spcAft>
                      </a:pPr>
                      <a:r>
                        <a:rPr lang="en-GB" sz="1100" dirty="0" err="1">
                          <a:effectLst/>
                        </a:rPr>
                        <a:t>Piliavin</a:t>
                      </a:r>
                      <a:r>
                        <a:rPr lang="en-GB" sz="1100" dirty="0">
                          <a:effectLst/>
                        </a:rPr>
                        <a:t> et al. (1969)</a:t>
                      </a:r>
                    </a:p>
                    <a:p>
                      <a:pPr>
                        <a:lnSpc>
                          <a:spcPct val="115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Subway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samaritan</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5291" marR="55291" marT="0" marB="0"/>
                </a:tc>
                <a:tc>
                  <a:txBody>
                    <a:bodyPr/>
                    <a:lstStyle/>
                    <a:p>
                      <a:pPr>
                        <a:lnSpc>
                          <a:spcPct val="115000"/>
                        </a:lnSpc>
                        <a:spcAft>
                          <a:spcPts val="0"/>
                        </a:spcAft>
                      </a:pPr>
                      <a:r>
                        <a:rPr lang="en-GB" sz="1100" dirty="0">
                          <a:effectLst/>
                        </a:rPr>
                        <a:t>Levine et al. (2001)</a:t>
                      </a:r>
                    </a:p>
                    <a:p>
                      <a:pPr>
                        <a:lnSpc>
                          <a:spcPct val="115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Cross-cultural altruism</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5291" marR="55291" marT="0" marB="0"/>
                </a:tc>
                <a:extLst>
                  <a:ext uri="{0D108BD9-81ED-4DB2-BD59-A6C34878D82A}">
                    <a16:rowId xmlns:a16="http://schemas.microsoft.com/office/drawing/2014/main" val="10001"/>
                  </a:ext>
                </a:extLst>
              </a:tr>
              <a:tr h="912913">
                <a:tc>
                  <a:txBody>
                    <a:bodyPr/>
                    <a:lstStyle/>
                    <a:p>
                      <a:pPr>
                        <a:lnSpc>
                          <a:spcPct val="115000"/>
                        </a:lnSpc>
                        <a:spcAft>
                          <a:spcPts val="0"/>
                        </a:spcAft>
                      </a:pPr>
                      <a:r>
                        <a:rPr lang="en-GB" sz="1100">
                          <a:effectLst/>
                        </a:rPr>
                        <a:t>Cognitive</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5291" marR="55291" marT="0" marB="0"/>
                </a:tc>
                <a:tc>
                  <a:txBody>
                    <a:bodyPr/>
                    <a:lstStyle/>
                    <a:p>
                      <a:pPr>
                        <a:lnSpc>
                          <a:spcPct val="115000"/>
                        </a:lnSpc>
                        <a:spcAft>
                          <a:spcPts val="0"/>
                        </a:spcAft>
                      </a:pPr>
                      <a:r>
                        <a:rPr lang="en-GB" sz="1100" dirty="0">
                          <a:effectLst/>
                        </a:rPr>
                        <a:t>Attention</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5291" marR="55291" marT="0" marB="0"/>
                </a:tc>
                <a:tc>
                  <a:txBody>
                    <a:bodyPr/>
                    <a:lstStyle/>
                    <a:p>
                      <a:pPr>
                        <a:lnSpc>
                          <a:spcPct val="115000"/>
                        </a:lnSpc>
                        <a:spcAft>
                          <a:spcPts val="0"/>
                        </a:spcAft>
                      </a:pPr>
                      <a:r>
                        <a:rPr lang="en-GB" sz="1100" dirty="0">
                          <a:effectLst/>
                        </a:rPr>
                        <a:t>Moray (1959)</a:t>
                      </a:r>
                    </a:p>
                    <a:p>
                      <a:pPr>
                        <a:lnSpc>
                          <a:spcPct val="115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Auditory attention</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5291" marR="55291" marT="0" marB="0"/>
                </a:tc>
                <a:tc>
                  <a:txBody>
                    <a:bodyPr/>
                    <a:lstStyle/>
                    <a:p>
                      <a:pPr>
                        <a:lnSpc>
                          <a:spcPct val="115000"/>
                        </a:lnSpc>
                        <a:spcAft>
                          <a:spcPts val="0"/>
                        </a:spcAft>
                      </a:pPr>
                      <a:r>
                        <a:rPr lang="en-GB" sz="1100" dirty="0">
                          <a:effectLst/>
                        </a:rPr>
                        <a:t>Simons and </a:t>
                      </a:r>
                      <a:r>
                        <a:rPr lang="en-GB" sz="1100" dirty="0" err="1">
                          <a:effectLst/>
                        </a:rPr>
                        <a:t>Chabris</a:t>
                      </a:r>
                      <a:r>
                        <a:rPr lang="en-GB" sz="1100" dirty="0">
                          <a:effectLst/>
                        </a:rPr>
                        <a:t> (1999)</a:t>
                      </a:r>
                    </a:p>
                    <a:p>
                      <a:pPr>
                        <a:lnSpc>
                          <a:spcPct val="115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Context-dependent memory</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5291" marR="55291" marT="0" marB="0"/>
                </a:tc>
                <a:extLst>
                  <a:ext uri="{0D108BD9-81ED-4DB2-BD59-A6C34878D82A}">
                    <a16:rowId xmlns:a16="http://schemas.microsoft.com/office/drawing/2014/main" val="10002"/>
                  </a:ext>
                </a:extLst>
              </a:tr>
              <a:tr h="912913">
                <a:tc>
                  <a:txBody>
                    <a:bodyPr/>
                    <a:lstStyle/>
                    <a:p>
                      <a:pPr>
                        <a:lnSpc>
                          <a:spcPct val="115000"/>
                        </a:lnSpc>
                        <a:spcAft>
                          <a:spcPts val="0"/>
                        </a:spcAft>
                      </a:pPr>
                      <a:r>
                        <a:rPr lang="en-GB" sz="1100">
                          <a:effectLst/>
                        </a:rPr>
                        <a:t>Developmental</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5291" marR="55291" marT="0" marB="0"/>
                </a:tc>
                <a:tc>
                  <a:txBody>
                    <a:bodyPr/>
                    <a:lstStyle/>
                    <a:p>
                      <a:pPr>
                        <a:lnSpc>
                          <a:spcPct val="115000"/>
                        </a:lnSpc>
                        <a:spcAft>
                          <a:spcPts val="0"/>
                        </a:spcAft>
                      </a:pPr>
                      <a:r>
                        <a:rPr lang="en-GB" sz="1100" dirty="0">
                          <a:effectLst/>
                        </a:rPr>
                        <a:t>Moral Development</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5291" marR="55291" marT="0" marB="0"/>
                </a:tc>
                <a:tc>
                  <a:txBody>
                    <a:bodyPr/>
                    <a:lstStyle/>
                    <a:p>
                      <a:pPr>
                        <a:lnSpc>
                          <a:spcPct val="115000"/>
                        </a:lnSpc>
                        <a:spcAft>
                          <a:spcPts val="0"/>
                        </a:spcAft>
                      </a:pPr>
                      <a:r>
                        <a:rPr lang="en-GB" sz="1100" dirty="0">
                          <a:effectLst/>
                        </a:rPr>
                        <a:t>Kohlberg (1968)</a:t>
                      </a:r>
                    </a:p>
                    <a:p>
                      <a:pPr>
                        <a:lnSpc>
                          <a:spcPct val="115000"/>
                        </a:lnSpc>
                        <a:spcAft>
                          <a:spcPts val="0"/>
                        </a:spcAft>
                      </a:pPr>
                      <a:r>
                        <a:rPr lang="en-GB" sz="1100" dirty="0">
                          <a:effectLst/>
                        </a:rPr>
                        <a:t>Stages of moral development</a:t>
                      </a:r>
                    </a:p>
                    <a:p>
                      <a:pPr>
                        <a:lnSpc>
                          <a:spcPct val="115000"/>
                        </a:lnSpc>
                        <a:spcAft>
                          <a:spcPts val="0"/>
                        </a:spcAft>
                      </a:pP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5291" marR="55291" marT="0" marB="0"/>
                </a:tc>
                <a:tc>
                  <a:txBody>
                    <a:bodyPr/>
                    <a:lstStyle/>
                    <a:p>
                      <a:pPr>
                        <a:lnSpc>
                          <a:spcPct val="115000"/>
                        </a:lnSpc>
                        <a:spcAft>
                          <a:spcPts val="0"/>
                        </a:spcAft>
                      </a:pPr>
                      <a:r>
                        <a:rPr lang="en-GB" sz="1100" dirty="0">
                          <a:effectLst/>
                        </a:rPr>
                        <a:t>Lee et al. (1997)</a:t>
                      </a:r>
                    </a:p>
                    <a:p>
                      <a:pPr>
                        <a:lnSpc>
                          <a:spcPct val="115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Evaluations of lying and truth telling</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5291" marR="55291" marT="0" marB="0"/>
                </a:tc>
                <a:extLst>
                  <a:ext uri="{0D108BD9-81ED-4DB2-BD59-A6C34878D82A}">
                    <a16:rowId xmlns:a16="http://schemas.microsoft.com/office/drawing/2014/main" val="10003"/>
                  </a:ext>
                </a:extLst>
              </a:tr>
              <a:tr h="912913">
                <a:tc>
                  <a:txBody>
                    <a:bodyPr/>
                    <a:lstStyle/>
                    <a:p>
                      <a:pPr>
                        <a:lnSpc>
                          <a:spcPct val="115000"/>
                        </a:lnSpc>
                        <a:spcAft>
                          <a:spcPts val="0"/>
                        </a:spcAft>
                      </a:pPr>
                      <a:r>
                        <a:rPr lang="en-GB" sz="1100">
                          <a:effectLst/>
                        </a:rPr>
                        <a:t>Biological</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5291" marR="55291" marT="0" marB="0"/>
                </a:tc>
                <a:tc>
                  <a:txBody>
                    <a:bodyPr/>
                    <a:lstStyle/>
                    <a:p>
                      <a:pPr>
                        <a:lnSpc>
                          <a:spcPct val="115000"/>
                        </a:lnSpc>
                        <a:spcAft>
                          <a:spcPts val="0"/>
                        </a:spcAft>
                      </a:pPr>
                      <a:r>
                        <a:rPr lang="en-GB" sz="1100" dirty="0">
                          <a:effectLst/>
                        </a:rPr>
                        <a:t>Brain plasticity</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5291" marR="55291" marT="0" marB="0"/>
                </a:tc>
                <a:tc>
                  <a:txBody>
                    <a:bodyPr/>
                    <a:lstStyle/>
                    <a:p>
                      <a:pPr>
                        <a:lnSpc>
                          <a:spcPct val="115000"/>
                        </a:lnSpc>
                        <a:spcAft>
                          <a:spcPts val="0"/>
                        </a:spcAft>
                      </a:pPr>
                      <a:r>
                        <a:rPr lang="en-GB" sz="1100" dirty="0">
                          <a:effectLst/>
                        </a:rPr>
                        <a:t>Blakemore and Cooper (1970)</a:t>
                      </a:r>
                    </a:p>
                    <a:p>
                      <a:pPr>
                        <a:lnSpc>
                          <a:spcPct val="115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Impact of early visual experience</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5291" marR="55291" marT="0" marB="0"/>
                </a:tc>
                <a:tc>
                  <a:txBody>
                    <a:bodyPr/>
                    <a:lstStyle/>
                    <a:p>
                      <a:pPr>
                        <a:lnSpc>
                          <a:spcPct val="115000"/>
                        </a:lnSpc>
                        <a:spcAft>
                          <a:spcPts val="0"/>
                        </a:spcAft>
                      </a:pPr>
                      <a:r>
                        <a:rPr lang="en-GB" sz="1100" dirty="0">
                          <a:effectLst/>
                        </a:rPr>
                        <a:t>Maguire et al. (2000)</a:t>
                      </a:r>
                    </a:p>
                    <a:p>
                      <a:pPr>
                        <a:lnSpc>
                          <a:spcPct val="115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Taxi drivers</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5291" marR="55291" marT="0" marB="0"/>
                </a:tc>
                <a:extLst>
                  <a:ext uri="{0D108BD9-81ED-4DB2-BD59-A6C34878D82A}">
                    <a16:rowId xmlns:a16="http://schemas.microsoft.com/office/drawing/2014/main" val="10004"/>
                  </a:ext>
                </a:extLst>
              </a:tr>
              <a:tr h="684685">
                <a:tc>
                  <a:txBody>
                    <a:bodyPr/>
                    <a:lstStyle/>
                    <a:p>
                      <a:pPr>
                        <a:lnSpc>
                          <a:spcPct val="115000"/>
                        </a:lnSpc>
                        <a:spcAft>
                          <a:spcPts val="0"/>
                        </a:spcAft>
                      </a:pPr>
                      <a:r>
                        <a:rPr lang="en-GB" sz="1100" dirty="0">
                          <a:effectLst/>
                        </a:rPr>
                        <a:t>Individual Differences</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5291" marR="55291" marT="0" marB="0"/>
                </a:tc>
                <a:tc>
                  <a:txBody>
                    <a:bodyPr/>
                    <a:lstStyle/>
                    <a:p>
                      <a:pPr>
                        <a:lnSpc>
                          <a:spcPct val="115000"/>
                        </a:lnSpc>
                        <a:spcAft>
                          <a:spcPts val="0"/>
                        </a:spcAft>
                      </a:pPr>
                      <a:r>
                        <a:rPr lang="en-GB" sz="1100" dirty="0">
                          <a:effectLst/>
                        </a:rPr>
                        <a:t>Measuring differences</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5291" marR="55291" marT="0" marB="0"/>
                </a:tc>
                <a:tc>
                  <a:txBody>
                    <a:bodyPr/>
                    <a:lstStyle/>
                    <a:p>
                      <a:pPr>
                        <a:lnSpc>
                          <a:spcPct val="115000"/>
                        </a:lnSpc>
                        <a:spcAft>
                          <a:spcPts val="0"/>
                        </a:spcAft>
                      </a:pPr>
                      <a:r>
                        <a:rPr lang="en-GB" sz="1100" dirty="0">
                          <a:effectLst/>
                        </a:rPr>
                        <a:t>Gould (1982)</a:t>
                      </a:r>
                    </a:p>
                    <a:p>
                      <a:pPr>
                        <a:lnSpc>
                          <a:spcPct val="115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A nation of morons Bias in IQ testing</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5291" marR="55291" marT="0" marB="0"/>
                </a:tc>
                <a:tc>
                  <a:txBody>
                    <a:bodyPr/>
                    <a:lstStyle/>
                    <a:p>
                      <a:pPr>
                        <a:lnSpc>
                          <a:spcPct val="115000"/>
                        </a:lnSpc>
                        <a:spcAft>
                          <a:spcPts val="0"/>
                        </a:spcAft>
                      </a:pPr>
                      <a:r>
                        <a:rPr lang="en-GB" sz="1100" dirty="0">
                          <a:effectLst/>
                        </a:rPr>
                        <a:t>Hancock et al. (2011)</a:t>
                      </a:r>
                    </a:p>
                    <a:p>
                      <a:pPr>
                        <a:lnSpc>
                          <a:spcPct val="115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Language of psychopaths</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5291" marR="55291" marT="0" marB="0"/>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55625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Component 3 Applied Psychology  (Year 13)</a:t>
            </a:r>
          </a:p>
        </p:txBody>
      </p:sp>
      <p:sp>
        <p:nvSpPr>
          <p:cNvPr id="3" name="TextBox 2"/>
          <p:cNvSpPr txBox="1"/>
          <p:nvPr/>
        </p:nvSpPr>
        <p:spPr>
          <a:xfrm>
            <a:off x="1244205" y="2060848"/>
            <a:ext cx="9649072" cy="2308324"/>
          </a:xfrm>
          <a:prstGeom prst="rect">
            <a:avLst/>
          </a:prstGeom>
          <a:noFill/>
        </p:spPr>
        <p:txBody>
          <a:bodyPr wrap="square" rtlCol="0">
            <a:spAutoFit/>
          </a:bodyPr>
          <a:lstStyle/>
          <a:p>
            <a:r>
              <a:rPr lang="en-GB" dirty="0"/>
              <a:t>You will study a compulsory module on issues in mental health and two modules on applied psychology.  In the past we have studied criminal psychology and either environmental, sport or child.  There are a further 6 studies to be learnt for each area.</a:t>
            </a:r>
          </a:p>
          <a:p>
            <a:endParaRPr lang="en-GB" dirty="0"/>
          </a:p>
          <a:p>
            <a:r>
              <a:rPr lang="en-GB" dirty="0"/>
              <a:t>Methodological issues and debates are looked at in reference to these areas: nature/nurture, freewill/determinism, reductionism/holism, individual/situational explanations, usefulness of research, ethical considerations, conducting social sensitive research and psychology as a science.</a:t>
            </a:r>
          </a:p>
        </p:txBody>
      </p:sp>
    </p:spTree>
    <p:extLst>
      <p:ext uri="{BB962C8B-B14F-4D97-AF65-F5344CB8AC3E}">
        <p14:creationId xmlns:p14="http://schemas.microsoft.com/office/powerpoint/2010/main" val="1035576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level Psychology</a:t>
            </a:r>
          </a:p>
        </p:txBody>
      </p:sp>
      <p:sp>
        <p:nvSpPr>
          <p:cNvPr id="3" name="Text Placeholder 2"/>
          <p:cNvSpPr>
            <a:spLocks noGrp="1"/>
          </p:cNvSpPr>
          <p:nvPr>
            <p:ph type="body" idx="1"/>
          </p:nvPr>
        </p:nvSpPr>
        <p:spPr/>
        <p:txBody>
          <a:bodyPr/>
          <a:lstStyle/>
          <a:p>
            <a:r>
              <a:rPr lang="en-US" dirty="0"/>
              <a:t>Key ideas for the five areas of study</a:t>
            </a:r>
          </a:p>
          <a:p>
            <a:endParaRPr lang="en-US" dirty="0"/>
          </a:p>
        </p:txBody>
      </p:sp>
    </p:spTree>
    <p:extLst>
      <p:ext uri="{BB962C8B-B14F-4D97-AF65-F5344CB8AC3E}">
        <p14:creationId xmlns:p14="http://schemas.microsoft.com/office/powerpoint/2010/main" val="4023733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Social Psychology</a:t>
            </a:r>
          </a:p>
        </p:txBody>
      </p:sp>
      <p:sp>
        <p:nvSpPr>
          <p:cNvPr id="3" name="TextBox 2"/>
          <p:cNvSpPr txBox="1"/>
          <p:nvPr/>
        </p:nvSpPr>
        <p:spPr>
          <a:xfrm>
            <a:off x="1244205" y="2060848"/>
            <a:ext cx="9649072" cy="2585323"/>
          </a:xfrm>
          <a:prstGeom prst="rect">
            <a:avLst/>
          </a:prstGeom>
          <a:noFill/>
        </p:spPr>
        <p:txBody>
          <a:bodyPr wrap="square" rtlCol="0">
            <a:spAutoFit/>
          </a:bodyPr>
          <a:lstStyle/>
          <a:p>
            <a:r>
              <a:rPr lang="en-GB" dirty="0"/>
              <a:t>Social psychology is about understanding individual behaviour in a social context.</a:t>
            </a:r>
          </a:p>
          <a:p>
            <a:endParaRPr lang="en-GB" dirty="0"/>
          </a:p>
          <a:p>
            <a:r>
              <a:rPr lang="en-GB" dirty="0"/>
              <a:t>Baron, Byrne &amp; </a:t>
            </a:r>
            <a:r>
              <a:rPr lang="en-GB" dirty="0" err="1"/>
              <a:t>Suls</a:t>
            </a:r>
            <a:r>
              <a:rPr lang="en-GB" dirty="0"/>
              <a:t> (1989) define </a:t>
            </a:r>
            <a:r>
              <a:rPr lang="en-GB" b="1" i="1" dirty="0"/>
              <a:t>social psychology</a:t>
            </a:r>
            <a:r>
              <a:rPr lang="en-GB" dirty="0"/>
              <a:t> as ....“</a:t>
            </a:r>
            <a:r>
              <a:rPr lang="en-GB" i="1" dirty="0"/>
              <a:t>the scientific field that seeks to understand the nature and causes of individual </a:t>
            </a:r>
            <a:r>
              <a:rPr lang="en-GB" i="1" dirty="0" err="1"/>
              <a:t>behavior</a:t>
            </a:r>
            <a:r>
              <a:rPr lang="en-GB" i="1" dirty="0"/>
              <a:t> in social situations</a:t>
            </a:r>
            <a:r>
              <a:rPr lang="en-GB" dirty="0"/>
              <a:t>”. </a:t>
            </a:r>
          </a:p>
          <a:p>
            <a:endParaRPr lang="en-GB" dirty="0"/>
          </a:p>
          <a:p>
            <a:r>
              <a:rPr lang="en-GB" dirty="0"/>
              <a:t>It looks at how human behaviour is affected or influenced by other humans and the social context within which this behaviour occurs.</a:t>
            </a:r>
          </a:p>
          <a:p>
            <a:endParaRPr lang="en-GB" dirty="0"/>
          </a:p>
          <a:p>
            <a:r>
              <a:rPr lang="en-GB" i="1" dirty="0"/>
              <a:t>	</a:t>
            </a:r>
            <a:endParaRPr lang="en-GB" dirty="0"/>
          </a:p>
        </p:txBody>
      </p:sp>
    </p:spTree>
    <p:extLst>
      <p:ext uri="{BB962C8B-B14F-4D97-AF65-F5344CB8AC3E}">
        <p14:creationId xmlns:p14="http://schemas.microsoft.com/office/powerpoint/2010/main" val="3205841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Cognitive Psychology</a:t>
            </a:r>
          </a:p>
        </p:txBody>
      </p:sp>
      <p:sp>
        <p:nvSpPr>
          <p:cNvPr id="3" name="TextBox 2"/>
          <p:cNvSpPr txBox="1"/>
          <p:nvPr/>
        </p:nvSpPr>
        <p:spPr>
          <a:xfrm>
            <a:off x="1244205" y="2060848"/>
            <a:ext cx="9649072" cy="2031325"/>
          </a:xfrm>
          <a:prstGeom prst="rect">
            <a:avLst/>
          </a:prstGeom>
          <a:noFill/>
        </p:spPr>
        <p:txBody>
          <a:bodyPr wrap="square" rtlCol="0">
            <a:spAutoFit/>
          </a:bodyPr>
          <a:lstStyle/>
          <a:p>
            <a:r>
              <a:rPr lang="en-GB" dirty="0"/>
              <a:t>Cognitive psychology is about how we think, perceive, pay attention, problem-solve and remember.  It revolves around the notion that if we know what makes people tick then we need to understand the internal processes of their mind.</a:t>
            </a:r>
          </a:p>
          <a:p>
            <a:endParaRPr lang="en-GB" dirty="0"/>
          </a:p>
          <a:p>
            <a:r>
              <a:rPr lang="en-GB" dirty="0"/>
              <a:t>Cognition means </a:t>
            </a:r>
            <a:r>
              <a:rPr lang="en-GB" i="1" dirty="0"/>
              <a:t>knowing</a:t>
            </a:r>
            <a:r>
              <a:rPr lang="en-GB" dirty="0"/>
              <a:t>.  </a:t>
            </a:r>
          </a:p>
          <a:p>
            <a:endParaRPr lang="en-GB" dirty="0"/>
          </a:p>
          <a:p>
            <a:r>
              <a:rPr lang="en-GB" i="1" dirty="0"/>
              <a:t>	</a:t>
            </a:r>
            <a:endParaRPr lang="en-GB" dirty="0"/>
          </a:p>
        </p:txBody>
      </p:sp>
    </p:spTree>
    <p:extLst>
      <p:ext uri="{BB962C8B-B14F-4D97-AF65-F5344CB8AC3E}">
        <p14:creationId xmlns:p14="http://schemas.microsoft.com/office/powerpoint/2010/main" val="1227071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Developmental Psychology</a:t>
            </a:r>
          </a:p>
        </p:txBody>
      </p:sp>
      <p:sp>
        <p:nvSpPr>
          <p:cNvPr id="3" name="TextBox 2"/>
          <p:cNvSpPr txBox="1"/>
          <p:nvPr/>
        </p:nvSpPr>
        <p:spPr>
          <a:xfrm>
            <a:off x="1244205" y="2060848"/>
            <a:ext cx="9649072" cy="2308324"/>
          </a:xfrm>
          <a:prstGeom prst="rect">
            <a:avLst/>
          </a:prstGeom>
          <a:noFill/>
        </p:spPr>
        <p:txBody>
          <a:bodyPr wrap="square" rtlCol="0">
            <a:spAutoFit/>
          </a:bodyPr>
          <a:lstStyle/>
          <a:p>
            <a:r>
              <a:rPr lang="en-GB" dirty="0"/>
              <a:t>Developmental psychology studies how children and adults change over time.  The development of personality and how humans learn.  Much of developmental psychology is about how children develop since this is when most changes occur at a very fast rate.  Developmental psychology includes biological research, social, emotional and cognitive responses.  Nature and nurture plays a large role in this topic.</a:t>
            </a:r>
          </a:p>
          <a:p>
            <a:endParaRPr lang="en-GB" dirty="0"/>
          </a:p>
          <a:p>
            <a:endParaRPr lang="en-GB" dirty="0"/>
          </a:p>
          <a:p>
            <a:r>
              <a:rPr lang="en-GB" i="1" dirty="0"/>
              <a:t>	</a:t>
            </a:r>
            <a:endParaRPr lang="en-GB" dirty="0"/>
          </a:p>
        </p:txBody>
      </p:sp>
    </p:spTree>
    <p:extLst>
      <p:ext uri="{BB962C8B-B14F-4D97-AF65-F5344CB8AC3E}">
        <p14:creationId xmlns:p14="http://schemas.microsoft.com/office/powerpoint/2010/main" val="445758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Biological Psychology</a:t>
            </a:r>
          </a:p>
        </p:txBody>
      </p:sp>
      <p:sp>
        <p:nvSpPr>
          <p:cNvPr id="3" name="TextBox 2"/>
          <p:cNvSpPr txBox="1"/>
          <p:nvPr/>
        </p:nvSpPr>
        <p:spPr>
          <a:xfrm>
            <a:off x="1244205" y="2060848"/>
            <a:ext cx="9649072" cy="1754326"/>
          </a:xfrm>
          <a:prstGeom prst="rect">
            <a:avLst/>
          </a:prstGeom>
          <a:noFill/>
        </p:spPr>
        <p:txBody>
          <a:bodyPr wrap="square" rtlCol="0">
            <a:spAutoFit/>
          </a:bodyPr>
          <a:lstStyle/>
          <a:p>
            <a:r>
              <a:rPr lang="en-GB" dirty="0"/>
              <a:t>Biological or physiological psychology  investigates the relationship between biology and behaviour.  Both biology on behaviour and behaviour on biology.  We know that the structure of our brains or nervous system  and the action of chemicals can have an effect on our behaviour.</a:t>
            </a:r>
          </a:p>
          <a:p>
            <a:endParaRPr lang="en-GB" dirty="0"/>
          </a:p>
          <a:p>
            <a:endParaRPr lang="en-GB" dirty="0"/>
          </a:p>
          <a:p>
            <a:r>
              <a:rPr lang="en-GB" i="1" dirty="0"/>
              <a:t>	</a:t>
            </a:r>
            <a:endParaRPr lang="en-GB" dirty="0"/>
          </a:p>
        </p:txBody>
      </p:sp>
    </p:spTree>
    <p:extLst>
      <p:ext uri="{BB962C8B-B14F-4D97-AF65-F5344CB8AC3E}">
        <p14:creationId xmlns:p14="http://schemas.microsoft.com/office/powerpoint/2010/main" val="3033121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Individual Differences Psychology</a:t>
            </a:r>
          </a:p>
        </p:txBody>
      </p:sp>
      <p:sp>
        <p:nvSpPr>
          <p:cNvPr id="3" name="TextBox 2"/>
          <p:cNvSpPr txBox="1"/>
          <p:nvPr/>
        </p:nvSpPr>
        <p:spPr>
          <a:xfrm>
            <a:off x="1244205" y="2060848"/>
            <a:ext cx="9649072" cy="2308324"/>
          </a:xfrm>
          <a:prstGeom prst="rect">
            <a:avLst/>
          </a:prstGeom>
          <a:noFill/>
        </p:spPr>
        <p:txBody>
          <a:bodyPr wrap="square" rtlCol="0">
            <a:spAutoFit/>
          </a:bodyPr>
          <a:lstStyle/>
          <a:p>
            <a:r>
              <a:rPr lang="en-GB" dirty="0"/>
              <a:t>Individual differences investigates the differences between individuals such as abnormality and mental disorders.  Psychology often makes generalisations about people – this can be good or bad.  It is therefore important that we recognise that there are many differences and similarities between people and take into account cultures, IQ.  At the heart is what do we define as normal and abnormal.</a:t>
            </a:r>
          </a:p>
          <a:p>
            <a:endParaRPr lang="en-GB" dirty="0"/>
          </a:p>
          <a:p>
            <a:endParaRPr lang="en-GB" dirty="0"/>
          </a:p>
          <a:p>
            <a:r>
              <a:rPr lang="en-GB" i="1" dirty="0"/>
              <a:t>	</a:t>
            </a:r>
            <a:endParaRPr lang="en-GB" dirty="0"/>
          </a:p>
        </p:txBody>
      </p:sp>
    </p:spTree>
    <p:extLst>
      <p:ext uri="{BB962C8B-B14F-4D97-AF65-F5344CB8AC3E}">
        <p14:creationId xmlns:p14="http://schemas.microsoft.com/office/powerpoint/2010/main" val="654355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Psychology is…</a:t>
            </a:r>
          </a:p>
        </p:txBody>
      </p:sp>
      <p:sp>
        <p:nvSpPr>
          <p:cNvPr id="3" name="Content Placeholder 2"/>
          <p:cNvSpPr>
            <a:spLocks noGrp="1"/>
          </p:cNvSpPr>
          <p:nvPr>
            <p:ph idx="1"/>
          </p:nvPr>
        </p:nvSpPr>
        <p:spPr/>
        <p:txBody>
          <a:bodyPr/>
          <a:lstStyle/>
          <a:p>
            <a:r>
              <a:rPr lang="en-GB" dirty="0"/>
              <a:t>The study of people – how they act, react, and interact</a:t>
            </a:r>
          </a:p>
          <a:p>
            <a:r>
              <a:rPr lang="en-GB" dirty="0"/>
              <a:t>Explores areas such as learning, memory, development of children, sport, social behaviour, cognitive processes and human development.</a:t>
            </a:r>
          </a:p>
          <a:p>
            <a:r>
              <a:rPr lang="en-GB" dirty="0"/>
              <a:t>A science.  Psychological studies involve the use of scientific methods, data analysis, evaluation and conclusions are based on evidence from studies.</a:t>
            </a:r>
          </a:p>
        </p:txBody>
      </p:sp>
    </p:spTree>
    <p:extLst>
      <p:ext uri="{BB962C8B-B14F-4D97-AF65-F5344CB8AC3E}">
        <p14:creationId xmlns:p14="http://schemas.microsoft.com/office/powerpoint/2010/main" val="4072984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Perspectives</a:t>
            </a:r>
          </a:p>
        </p:txBody>
      </p:sp>
      <p:sp>
        <p:nvSpPr>
          <p:cNvPr id="3" name="Text Placeholder 2"/>
          <p:cNvSpPr>
            <a:spLocks noGrp="1"/>
          </p:cNvSpPr>
          <p:nvPr>
            <p:ph type="body" idx="1"/>
          </p:nvPr>
        </p:nvSpPr>
        <p:spPr/>
        <p:txBody>
          <a:bodyPr/>
          <a:lstStyle/>
          <a:p>
            <a:r>
              <a:rPr lang="en-GB" dirty="0"/>
              <a:t>Behaviourist	(1920-1950)	</a:t>
            </a:r>
          </a:p>
        </p:txBody>
      </p:sp>
      <p:sp>
        <p:nvSpPr>
          <p:cNvPr id="4" name="Content Placeholder 3"/>
          <p:cNvSpPr>
            <a:spLocks noGrp="1"/>
          </p:cNvSpPr>
          <p:nvPr>
            <p:ph sz="half" idx="2"/>
          </p:nvPr>
        </p:nvSpPr>
        <p:spPr/>
        <p:txBody>
          <a:bodyPr/>
          <a:lstStyle/>
          <a:p>
            <a:pPr marL="0" indent="0">
              <a:buNone/>
            </a:pPr>
            <a:r>
              <a:rPr lang="en-GB" dirty="0"/>
              <a:t>All behaviour is learned and shaped by the environment – people have no free will</a:t>
            </a:r>
          </a:p>
          <a:p>
            <a:pPr marL="0" indent="0">
              <a:buNone/>
            </a:pPr>
            <a:r>
              <a:rPr lang="en-GB" dirty="0"/>
              <a:t>Primarily concerned with observable behaviour which can be objectively and scientifically measured, not internal events (thinking and emotion)</a:t>
            </a:r>
          </a:p>
        </p:txBody>
      </p:sp>
      <p:sp>
        <p:nvSpPr>
          <p:cNvPr id="5" name="Text Placeholder 4"/>
          <p:cNvSpPr>
            <a:spLocks noGrp="1"/>
          </p:cNvSpPr>
          <p:nvPr>
            <p:ph type="body" sz="quarter" idx="3"/>
          </p:nvPr>
        </p:nvSpPr>
        <p:spPr/>
        <p:txBody>
          <a:bodyPr/>
          <a:lstStyle/>
          <a:p>
            <a:r>
              <a:rPr lang="en-GB" dirty="0"/>
              <a:t>Psychodynamic</a:t>
            </a:r>
          </a:p>
        </p:txBody>
      </p:sp>
      <p:sp>
        <p:nvSpPr>
          <p:cNvPr id="6" name="Content Placeholder 5"/>
          <p:cNvSpPr>
            <a:spLocks noGrp="1"/>
          </p:cNvSpPr>
          <p:nvPr>
            <p:ph sz="quarter" idx="4"/>
          </p:nvPr>
        </p:nvSpPr>
        <p:spPr/>
        <p:txBody>
          <a:bodyPr>
            <a:normAutofit lnSpcReduction="10000"/>
          </a:bodyPr>
          <a:lstStyle/>
          <a:p>
            <a:pPr marL="0" indent="0">
              <a:buNone/>
            </a:pPr>
            <a:r>
              <a:rPr lang="en-GB" dirty="0"/>
              <a:t>Founded by Freud, the psychodynamic approach tries to explore the mind of individuals to make sense of their relationships, experiences and how they see they world.</a:t>
            </a:r>
          </a:p>
          <a:p>
            <a:pPr marL="0" indent="0">
              <a:buNone/>
            </a:pPr>
            <a:r>
              <a:rPr lang="en-GB" dirty="0"/>
              <a:t>The psychodynamic approach includes all the theories in psychology that see human functioning based upon the interaction of drives and forces within the person, particularly unconscious, and between the different structures of he personality.</a:t>
            </a:r>
          </a:p>
        </p:txBody>
      </p:sp>
    </p:spTree>
    <p:extLst>
      <p:ext uri="{BB962C8B-B14F-4D97-AF65-F5344CB8AC3E}">
        <p14:creationId xmlns:p14="http://schemas.microsoft.com/office/powerpoint/2010/main" val="1731747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Debates</a:t>
            </a:r>
          </a:p>
        </p:txBody>
      </p:sp>
      <p:sp>
        <p:nvSpPr>
          <p:cNvPr id="3" name="Text Placeholder 2"/>
          <p:cNvSpPr>
            <a:spLocks noGrp="1"/>
          </p:cNvSpPr>
          <p:nvPr>
            <p:ph type="body" idx="1"/>
          </p:nvPr>
        </p:nvSpPr>
        <p:spPr/>
        <p:txBody>
          <a:bodyPr/>
          <a:lstStyle/>
          <a:p>
            <a:r>
              <a:rPr lang="en-GB" dirty="0"/>
              <a:t>Nature			</a:t>
            </a:r>
          </a:p>
        </p:txBody>
      </p:sp>
      <p:sp>
        <p:nvSpPr>
          <p:cNvPr id="4" name="Content Placeholder 3"/>
          <p:cNvSpPr>
            <a:spLocks noGrp="1"/>
          </p:cNvSpPr>
          <p:nvPr>
            <p:ph sz="half" idx="2"/>
          </p:nvPr>
        </p:nvSpPr>
        <p:spPr/>
        <p:txBody>
          <a:bodyPr/>
          <a:lstStyle/>
          <a:p>
            <a:pPr marL="0" indent="0">
              <a:buNone/>
            </a:pPr>
            <a:r>
              <a:rPr lang="en-GB" dirty="0"/>
              <a:t>Pre-wiring, that is to say what is influenced by genetic inheritance and other biological factors.</a:t>
            </a:r>
          </a:p>
          <a:p>
            <a:pPr marL="0" indent="0">
              <a:buNone/>
            </a:pPr>
            <a:r>
              <a:rPr lang="en-GB" dirty="0"/>
              <a:t>Nativists adopt an extremely hereditary position – the characteristics of the human species as a whole are a product  of evolution.  Differences are due to an individuals unique genetic code.</a:t>
            </a:r>
          </a:p>
        </p:txBody>
      </p:sp>
      <p:sp>
        <p:nvSpPr>
          <p:cNvPr id="5" name="Text Placeholder 4"/>
          <p:cNvSpPr>
            <a:spLocks noGrp="1"/>
          </p:cNvSpPr>
          <p:nvPr>
            <p:ph type="body" sz="quarter" idx="3"/>
          </p:nvPr>
        </p:nvSpPr>
        <p:spPr/>
        <p:txBody>
          <a:bodyPr/>
          <a:lstStyle/>
          <a:p>
            <a:r>
              <a:rPr lang="en-GB" dirty="0"/>
              <a:t>Nurture</a:t>
            </a:r>
          </a:p>
        </p:txBody>
      </p:sp>
      <p:sp>
        <p:nvSpPr>
          <p:cNvPr id="6" name="Content Placeholder 5"/>
          <p:cNvSpPr>
            <a:spLocks noGrp="1"/>
          </p:cNvSpPr>
          <p:nvPr>
            <p:ph sz="quarter" idx="4"/>
          </p:nvPr>
        </p:nvSpPr>
        <p:spPr/>
        <p:txBody>
          <a:bodyPr/>
          <a:lstStyle/>
          <a:p>
            <a:pPr marL="0" indent="0">
              <a:buNone/>
            </a:pPr>
            <a:r>
              <a:rPr lang="en-GB" dirty="0"/>
              <a:t>The influence of external factors after conception.  It is the product of exposure, experience and learning on a individual.</a:t>
            </a:r>
          </a:p>
          <a:p>
            <a:pPr marL="0" indent="0">
              <a:buNone/>
            </a:pPr>
            <a:r>
              <a:rPr lang="en-GB" dirty="0"/>
              <a:t>Empiricists believe that at birth the human mind is a </a:t>
            </a:r>
            <a:r>
              <a:rPr lang="en-GB" b="1" i="1" dirty="0"/>
              <a:t>tabula </a:t>
            </a:r>
            <a:r>
              <a:rPr lang="en-GB" b="1" i="1" dirty="0" err="1"/>
              <a:t>rosa</a:t>
            </a:r>
            <a:r>
              <a:rPr lang="en-GB" dirty="0"/>
              <a:t> (a blank slate) and gradually the mind is filled with the result of experiences (behaviourism)</a:t>
            </a:r>
          </a:p>
        </p:txBody>
      </p:sp>
    </p:spTree>
    <p:extLst>
      <p:ext uri="{BB962C8B-B14F-4D97-AF65-F5344CB8AC3E}">
        <p14:creationId xmlns:p14="http://schemas.microsoft.com/office/powerpoint/2010/main" val="1464100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Debates</a:t>
            </a:r>
          </a:p>
        </p:txBody>
      </p:sp>
      <p:sp>
        <p:nvSpPr>
          <p:cNvPr id="3" name="Text Placeholder 2"/>
          <p:cNvSpPr>
            <a:spLocks noGrp="1"/>
          </p:cNvSpPr>
          <p:nvPr>
            <p:ph type="body" idx="1"/>
          </p:nvPr>
        </p:nvSpPr>
        <p:spPr/>
        <p:txBody>
          <a:bodyPr/>
          <a:lstStyle/>
          <a:p>
            <a:r>
              <a:rPr lang="en-GB" dirty="0"/>
              <a:t>Freewill		</a:t>
            </a:r>
          </a:p>
        </p:txBody>
      </p:sp>
      <p:sp>
        <p:nvSpPr>
          <p:cNvPr id="4" name="Content Placeholder 3"/>
          <p:cNvSpPr>
            <a:spLocks noGrp="1"/>
          </p:cNvSpPr>
          <p:nvPr>
            <p:ph sz="half" idx="2"/>
          </p:nvPr>
        </p:nvSpPr>
        <p:spPr/>
        <p:txBody>
          <a:bodyPr/>
          <a:lstStyle/>
          <a:p>
            <a:pPr marL="0" indent="0">
              <a:buNone/>
            </a:pPr>
            <a:r>
              <a:rPr lang="en-GB" dirty="0"/>
              <a:t>We all have some choice in how we act and assumes that we are free to choose our behaviour – we are self determined.</a:t>
            </a:r>
          </a:p>
          <a:p>
            <a:pPr marL="0" indent="0">
              <a:buNone/>
            </a:pPr>
            <a:r>
              <a:rPr lang="en-GB" dirty="0"/>
              <a:t>Freewill is a humanistic approach.</a:t>
            </a:r>
          </a:p>
          <a:p>
            <a:pPr marL="0" indent="0">
              <a:buNone/>
            </a:pPr>
            <a:r>
              <a:rPr lang="en-GB" dirty="0"/>
              <a:t>Personal agency is the humanistic term for the exercise of free will and the choices we make in life.</a:t>
            </a:r>
          </a:p>
        </p:txBody>
      </p:sp>
      <p:sp>
        <p:nvSpPr>
          <p:cNvPr id="5" name="Text Placeholder 4"/>
          <p:cNvSpPr>
            <a:spLocks noGrp="1"/>
          </p:cNvSpPr>
          <p:nvPr>
            <p:ph type="body" sz="quarter" idx="3"/>
          </p:nvPr>
        </p:nvSpPr>
        <p:spPr/>
        <p:txBody>
          <a:bodyPr/>
          <a:lstStyle/>
          <a:p>
            <a:r>
              <a:rPr lang="en-GB" dirty="0"/>
              <a:t>Determinism</a:t>
            </a:r>
          </a:p>
        </p:txBody>
      </p:sp>
      <p:sp>
        <p:nvSpPr>
          <p:cNvPr id="6" name="Content Placeholder 5"/>
          <p:cNvSpPr>
            <a:spLocks noGrp="1"/>
          </p:cNvSpPr>
          <p:nvPr>
            <p:ph sz="quarter" idx="4"/>
          </p:nvPr>
        </p:nvSpPr>
        <p:spPr/>
        <p:txBody>
          <a:bodyPr/>
          <a:lstStyle/>
          <a:p>
            <a:pPr marL="0" indent="0">
              <a:buNone/>
            </a:pPr>
            <a:r>
              <a:rPr lang="en-GB" dirty="0"/>
              <a:t>Every event including every human action  and decision is the inevitable and necessary consequence of antecedent states of affairs.</a:t>
            </a:r>
          </a:p>
          <a:p>
            <a:pPr marL="0" indent="0">
              <a:buNone/>
            </a:pPr>
            <a:r>
              <a:rPr lang="en-GB" dirty="0"/>
              <a:t>Some see the source of determinism as environmental and some via the unconscious motivation (biological)</a:t>
            </a:r>
          </a:p>
          <a:p>
            <a:pPr marL="0" indent="0">
              <a:buNone/>
            </a:pPr>
            <a:r>
              <a:rPr lang="en-GB" dirty="0"/>
              <a:t>Behaviourists are strong believers in determinism.</a:t>
            </a:r>
          </a:p>
        </p:txBody>
      </p:sp>
    </p:spTree>
    <p:extLst>
      <p:ext uri="{BB962C8B-B14F-4D97-AF65-F5344CB8AC3E}">
        <p14:creationId xmlns:p14="http://schemas.microsoft.com/office/powerpoint/2010/main" val="113603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Debates</a:t>
            </a:r>
          </a:p>
        </p:txBody>
      </p:sp>
      <p:sp>
        <p:nvSpPr>
          <p:cNvPr id="3" name="Text Placeholder 2"/>
          <p:cNvSpPr>
            <a:spLocks noGrp="1"/>
          </p:cNvSpPr>
          <p:nvPr>
            <p:ph type="body" idx="1"/>
          </p:nvPr>
        </p:nvSpPr>
        <p:spPr/>
        <p:txBody>
          <a:bodyPr/>
          <a:lstStyle/>
          <a:p>
            <a:r>
              <a:rPr lang="en-GB" dirty="0"/>
              <a:t>Reductionism		</a:t>
            </a:r>
          </a:p>
        </p:txBody>
      </p:sp>
      <p:sp>
        <p:nvSpPr>
          <p:cNvPr id="4" name="Content Placeholder 3"/>
          <p:cNvSpPr>
            <a:spLocks noGrp="1"/>
          </p:cNvSpPr>
          <p:nvPr>
            <p:ph sz="half" idx="2"/>
          </p:nvPr>
        </p:nvSpPr>
        <p:spPr/>
        <p:txBody>
          <a:bodyPr/>
          <a:lstStyle/>
          <a:p>
            <a:pPr marL="0" indent="0">
              <a:buNone/>
            </a:pPr>
            <a:r>
              <a:rPr lang="en-GB" dirty="0"/>
              <a:t>To explain a complex phenomenon (human behaviour) one needs to reduce it to its constituent elements.</a:t>
            </a:r>
          </a:p>
          <a:p>
            <a:pPr marL="0" indent="0">
              <a:buNone/>
            </a:pPr>
            <a:r>
              <a:rPr lang="en-GB" dirty="0"/>
              <a:t>Based on the assumption of parsimony (that complex phenomena should be explained by the simplest underlying principles possible).  Strong supporters of reductionism believe that behaviour and mental processes should be explained within the framework of basic sciences (chemistry, physiology)</a:t>
            </a:r>
          </a:p>
        </p:txBody>
      </p:sp>
      <p:sp>
        <p:nvSpPr>
          <p:cNvPr id="5" name="Text Placeholder 4"/>
          <p:cNvSpPr>
            <a:spLocks noGrp="1"/>
          </p:cNvSpPr>
          <p:nvPr>
            <p:ph type="body" sz="quarter" idx="3"/>
          </p:nvPr>
        </p:nvSpPr>
        <p:spPr/>
        <p:txBody>
          <a:bodyPr/>
          <a:lstStyle/>
          <a:p>
            <a:r>
              <a:rPr lang="en-GB" dirty="0"/>
              <a:t>Holism</a:t>
            </a:r>
          </a:p>
        </p:txBody>
      </p:sp>
      <p:sp>
        <p:nvSpPr>
          <p:cNvPr id="6" name="Content Placeholder 5"/>
          <p:cNvSpPr>
            <a:spLocks noGrp="1"/>
          </p:cNvSpPr>
          <p:nvPr>
            <p:ph sz="quarter" idx="4"/>
          </p:nvPr>
        </p:nvSpPr>
        <p:spPr/>
        <p:txBody>
          <a:bodyPr/>
          <a:lstStyle/>
          <a:p>
            <a:pPr marL="0" indent="0">
              <a:buNone/>
            </a:pPr>
            <a:r>
              <a:rPr lang="en-GB" dirty="0"/>
              <a:t>For the holist, the whole is more than the sum of the parts.</a:t>
            </a:r>
          </a:p>
          <a:p>
            <a:pPr marL="0" indent="0">
              <a:buNone/>
            </a:pPr>
            <a:r>
              <a:rPr lang="en-GB" dirty="0"/>
              <a:t>Human behaviour is not explicable in terms of the properties of the elements from which it is derived.</a:t>
            </a:r>
          </a:p>
          <a:p>
            <a:pPr marL="0" indent="0">
              <a:buNone/>
            </a:pPr>
            <a:r>
              <a:rPr lang="en-GB" dirty="0"/>
              <a:t>Social psychology takes a holistic view.</a:t>
            </a:r>
          </a:p>
        </p:txBody>
      </p:sp>
    </p:spTree>
    <p:extLst>
      <p:ext uri="{BB962C8B-B14F-4D97-AF65-F5344CB8AC3E}">
        <p14:creationId xmlns:p14="http://schemas.microsoft.com/office/powerpoint/2010/main" val="851046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Debates</a:t>
            </a:r>
          </a:p>
        </p:txBody>
      </p:sp>
      <p:sp>
        <p:nvSpPr>
          <p:cNvPr id="3" name="Text Placeholder 2"/>
          <p:cNvSpPr>
            <a:spLocks noGrp="1"/>
          </p:cNvSpPr>
          <p:nvPr>
            <p:ph type="body" idx="1"/>
          </p:nvPr>
        </p:nvSpPr>
        <p:spPr/>
        <p:txBody>
          <a:bodyPr/>
          <a:lstStyle/>
          <a:p>
            <a:r>
              <a:rPr lang="en-GB" dirty="0"/>
              <a:t>Individual		</a:t>
            </a:r>
          </a:p>
        </p:txBody>
      </p:sp>
      <p:sp>
        <p:nvSpPr>
          <p:cNvPr id="4" name="Content Placeholder 3"/>
          <p:cNvSpPr>
            <a:spLocks noGrp="1"/>
          </p:cNvSpPr>
          <p:nvPr>
            <p:ph sz="half" idx="2"/>
          </p:nvPr>
        </p:nvSpPr>
        <p:spPr/>
        <p:txBody>
          <a:bodyPr/>
          <a:lstStyle/>
          <a:p>
            <a:pPr marL="0" indent="0">
              <a:buNone/>
            </a:pPr>
            <a:r>
              <a:rPr lang="en-GB" dirty="0"/>
              <a:t>Behaviour originates from the personal characteristics of an individual.</a:t>
            </a:r>
          </a:p>
          <a:p>
            <a:pPr marL="0" indent="0">
              <a:buNone/>
            </a:pPr>
            <a:endParaRPr lang="en-GB" dirty="0"/>
          </a:p>
          <a:p>
            <a:pPr marL="0" indent="0">
              <a:buNone/>
            </a:pPr>
            <a:endParaRPr lang="en-GB" dirty="0"/>
          </a:p>
        </p:txBody>
      </p:sp>
      <p:sp>
        <p:nvSpPr>
          <p:cNvPr id="5" name="Text Placeholder 4"/>
          <p:cNvSpPr>
            <a:spLocks noGrp="1"/>
          </p:cNvSpPr>
          <p:nvPr>
            <p:ph type="body" sz="quarter" idx="3"/>
          </p:nvPr>
        </p:nvSpPr>
        <p:spPr/>
        <p:txBody>
          <a:bodyPr/>
          <a:lstStyle/>
          <a:p>
            <a:r>
              <a:rPr lang="en-GB" dirty="0"/>
              <a:t>Situational explanations</a:t>
            </a:r>
          </a:p>
        </p:txBody>
      </p:sp>
      <p:sp>
        <p:nvSpPr>
          <p:cNvPr id="6" name="Content Placeholder 5"/>
          <p:cNvSpPr>
            <a:spLocks noGrp="1"/>
          </p:cNvSpPr>
          <p:nvPr>
            <p:ph sz="quarter" idx="4"/>
          </p:nvPr>
        </p:nvSpPr>
        <p:spPr/>
        <p:txBody>
          <a:bodyPr/>
          <a:lstStyle/>
          <a:p>
            <a:pPr marL="0" indent="0">
              <a:buNone/>
            </a:pPr>
            <a:r>
              <a:rPr lang="en-GB" dirty="0"/>
              <a:t>Behaviour emanates from the situation one is placed in such as the surrounding environment</a:t>
            </a:r>
          </a:p>
        </p:txBody>
      </p:sp>
    </p:spTree>
    <p:extLst>
      <p:ext uri="{BB962C8B-B14F-4D97-AF65-F5344CB8AC3E}">
        <p14:creationId xmlns:p14="http://schemas.microsoft.com/office/powerpoint/2010/main" val="4044906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Your first homework</a:t>
            </a:r>
          </a:p>
        </p:txBody>
      </p:sp>
      <p:sp>
        <p:nvSpPr>
          <p:cNvPr id="4" name="Text Placeholder 3"/>
          <p:cNvSpPr>
            <a:spLocks noGrp="1"/>
          </p:cNvSpPr>
          <p:nvPr>
            <p:ph type="body" sz="half" idx="2"/>
          </p:nvPr>
        </p:nvSpPr>
        <p:spPr/>
        <p:txBody>
          <a:bodyPr>
            <a:normAutofit fontScale="92500" lnSpcReduction="20000"/>
          </a:bodyPr>
          <a:lstStyle/>
          <a:p>
            <a:r>
              <a:rPr lang="en-US" dirty="0"/>
              <a:t>Start a folder and do some internet research.</a:t>
            </a:r>
          </a:p>
          <a:p>
            <a:r>
              <a:rPr lang="en-US" b="1" dirty="0"/>
              <a:t>Make a word document of internet resources for A level psychology.  Your proof to me.</a:t>
            </a:r>
          </a:p>
          <a:p>
            <a:endParaRPr lang="en-US" dirty="0"/>
          </a:p>
          <a:p>
            <a:r>
              <a:rPr lang="en-US" b="1" dirty="0"/>
              <a:t>Bring something to the next lesson that you found which interested you and why.</a:t>
            </a:r>
          </a:p>
          <a:p>
            <a:endParaRPr lang="en-US" dirty="0"/>
          </a:p>
          <a:p>
            <a:r>
              <a:rPr lang="en-US" dirty="0"/>
              <a:t>Save these websites to your ‘favorites'</a:t>
            </a:r>
          </a:p>
        </p:txBody>
      </p:sp>
      <p:sp>
        <p:nvSpPr>
          <p:cNvPr id="3" name="TextBox 2"/>
          <p:cNvSpPr txBox="1"/>
          <p:nvPr/>
        </p:nvSpPr>
        <p:spPr>
          <a:xfrm>
            <a:off x="1557908" y="3380799"/>
            <a:ext cx="5544616" cy="1200329"/>
          </a:xfrm>
          <a:prstGeom prst="rect">
            <a:avLst/>
          </a:prstGeom>
          <a:noFill/>
        </p:spPr>
        <p:txBody>
          <a:bodyPr wrap="square" rtlCol="0">
            <a:spAutoFit/>
          </a:bodyPr>
          <a:lstStyle/>
          <a:p>
            <a:r>
              <a:rPr lang="en-GB" sz="7200" dirty="0">
                <a:latin typeface="AR BLANCA" panose="02000000000000000000" pitchFamily="2" charset="0"/>
              </a:rPr>
              <a:t>Get 	organised</a:t>
            </a:r>
          </a:p>
        </p:txBody>
      </p:sp>
    </p:spTree>
    <p:extLst>
      <p:ext uri="{BB962C8B-B14F-4D97-AF65-F5344CB8AC3E}">
        <p14:creationId xmlns:p14="http://schemas.microsoft.com/office/powerpoint/2010/main" val="849448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Psychology is not…</a:t>
            </a:r>
          </a:p>
        </p:txBody>
      </p:sp>
      <p:sp>
        <p:nvSpPr>
          <p:cNvPr id="3" name="Content Placeholder 2"/>
          <p:cNvSpPr>
            <a:spLocks noGrp="1"/>
          </p:cNvSpPr>
          <p:nvPr>
            <p:ph idx="1"/>
          </p:nvPr>
        </p:nvSpPr>
        <p:spPr/>
        <p:txBody>
          <a:bodyPr/>
          <a:lstStyle/>
          <a:p>
            <a:r>
              <a:rPr lang="en-GB" dirty="0"/>
              <a:t>Psychiatry.  Psychiatry is the study of mental disorders and their diagnosis, management and prevention.  </a:t>
            </a:r>
            <a:r>
              <a:rPr lang="en-GB" dirty="0" err="1"/>
              <a:t>Eg</a:t>
            </a:r>
            <a:r>
              <a:rPr lang="en-GB" dirty="0"/>
              <a:t>. A clinical psychiatrist treats people whose thought patterns and behaviours are a threat to their own and others wellbeing.  They diagnose, assess and provide treatment for people with a wide range of conditions such as depression, eating disorders and addiction.</a:t>
            </a:r>
          </a:p>
          <a:p>
            <a:r>
              <a:rPr lang="en-GB" dirty="0"/>
              <a:t>Psychotherapy.  Psychotherapists work with individuals and groups to help people overcome stress, emotional and relationship problems or troublesome habits.  Psychotherapy includes CBT, Psychoanalysis, arts and play therapies, hypnotherapy.</a:t>
            </a:r>
          </a:p>
        </p:txBody>
      </p:sp>
    </p:spTree>
    <p:extLst>
      <p:ext uri="{BB962C8B-B14F-4D97-AF65-F5344CB8AC3E}">
        <p14:creationId xmlns:p14="http://schemas.microsoft.com/office/powerpoint/2010/main" val="4287163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We will study	</a:t>
            </a:r>
          </a:p>
        </p:txBody>
      </p:sp>
      <p:sp>
        <p:nvSpPr>
          <p:cNvPr id="3" name="Content Placeholder 2"/>
          <p:cNvSpPr>
            <a:spLocks noGrp="1"/>
          </p:cNvSpPr>
          <p:nvPr>
            <p:ph idx="1"/>
          </p:nvPr>
        </p:nvSpPr>
        <p:spPr/>
        <p:txBody>
          <a:bodyPr>
            <a:normAutofit fontScale="92500" lnSpcReduction="20000"/>
          </a:bodyPr>
          <a:lstStyle/>
          <a:p>
            <a:r>
              <a:rPr lang="en-GB" dirty="0"/>
              <a:t>Behaviourist or social psychology.  How environmental factors affect observable behaviours</a:t>
            </a:r>
          </a:p>
          <a:p>
            <a:r>
              <a:rPr lang="en-GB" dirty="0"/>
              <a:t>Cognitive psychology.  If we want to know what causes people to behave in a certain way or make certain choices we must understand what processes are going on in their mind.  Memory, perception, attention.</a:t>
            </a:r>
          </a:p>
          <a:p>
            <a:r>
              <a:rPr lang="en-GB" dirty="0"/>
              <a:t>Biological psychology.  How do genes affect behaviour.  Most behaviour is inherited and has an adaptive function.  Here we look at the structure of the brain and how it influences behaviour.</a:t>
            </a:r>
          </a:p>
          <a:p>
            <a:r>
              <a:rPr lang="en-GB" dirty="0"/>
              <a:t>Developmental psychology.  How and why do human beings develop o0ver the course of their life.  Initially this field focused on children but has expanded into adolescence, adult development, aging.</a:t>
            </a:r>
          </a:p>
          <a:p>
            <a:r>
              <a:rPr lang="en-GB" dirty="0"/>
              <a:t>Individual differences.  To understand the complexity of human behaviour it is necessary to understand the differences between people.  Personality</a:t>
            </a:r>
            <a:r>
              <a:rPr lang="en-GB"/>
              <a:t>, IQ</a:t>
            </a:r>
            <a:endParaRPr lang="en-GB" dirty="0"/>
          </a:p>
        </p:txBody>
      </p:sp>
    </p:spTree>
    <p:extLst>
      <p:ext uri="{BB962C8B-B14F-4D97-AF65-F5344CB8AC3E}">
        <p14:creationId xmlns:p14="http://schemas.microsoft.com/office/powerpoint/2010/main" val="2269388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A level Psychology Examinations</a:t>
            </a:r>
          </a:p>
        </p:txBody>
      </p:sp>
      <p:sp>
        <p:nvSpPr>
          <p:cNvPr id="14" name="Content Placeholder 13"/>
          <p:cNvSpPr>
            <a:spLocks noGrp="1"/>
          </p:cNvSpPr>
          <p:nvPr>
            <p:ph idx="1"/>
          </p:nvPr>
        </p:nvSpPr>
        <p:spPr/>
        <p:txBody>
          <a:bodyPr/>
          <a:lstStyle/>
          <a:p>
            <a:r>
              <a:rPr lang="en-US" dirty="0"/>
              <a:t>End of year 12 everyone will sit the AS exam and to continue into year 13 you must achieve at least a grade D.</a:t>
            </a:r>
          </a:p>
          <a:p>
            <a:r>
              <a:rPr lang="en-US" dirty="0"/>
              <a:t>End of year 13 – A level exam. All material studied from the two years will be examined.</a:t>
            </a:r>
          </a:p>
          <a:p>
            <a:r>
              <a:rPr lang="en-US" dirty="0"/>
              <a:t>There is no coursework which will count towards your final grade but we will undertake research work throughout the year and this research must be referenced within certain types of questions on the papers.</a:t>
            </a:r>
          </a:p>
        </p:txBody>
      </p:sp>
    </p:spTree>
    <p:extLst>
      <p:ext uri="{BB962C8B-B14F-4D97-AF65-F5344CB8AC3E}">
        <p14:creationId xmlns:p14="http://schemas.microsoft.com/office/powerpoint/2010/main" val="1016464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A level Psychology Expectations</a:t>
            </a:r>
          </a:p>
        </p:txBody>
      </p:sp>
      <p:sp>
        <p:nvSpPr>
          <p:cNvPr id="14" name="Content Placeholder 13"/>
          <p:cNvSpPr>
            <a:spLocks noGrp="1"/>
          </p:cNvSpPr>
          <p:nvPr>
            <p:ph idx="1"/>
          </p:nvPr>
        </p:nvSpPr>
        <p:spPr/>
        <p:txBody>
          <a:bodyPr>
            <a:normAutofit lnSpcReduction="10000"/>
          </a:bodyPr>
          <a:lstStyle/>
          <a:p>
            <a:r>
              <a:rPr lang="en-US" dirty="0"/>
              <a:t>You must start this course doing more work and independent study than you ever did in preparing for or revising for your GCSEs.  You will not be able to catch up with the quantity of reading in the month preceding your final exam (which you may have done for your GCSE)</a:t>
            </a:r>
          </a:p>
          <a:p>
            <a:r>
              <a:rPr lang="en-US" dirty="0"/>
              <a:t>I expect you to take notes during the lesson and to write up those notes formally at home where you do your own research and add to those notes.  You will keep a folder of your notes.  It should be A4 </a:t>
            </a:r>
            <a:r>
              <a:rPr lang="en-US" dirty="0" err="1"/>
              <a:t>ringbinder</a:t>
            </a:r>
            <a:r>
              <a:rPr lang="en-US" dirty="0"/>
              <a:t> so that you can easily add to and index your work.</a:t>
            </a:r>
          </a:p>
          <a:p>
            <a:r>
              <a:rPr lang="en-US" dirty="0"/>
              <a:t>Your final grade is entirely dependent on your level of commitment.  </a:t>
            </a:r>
          </a:p>
          <a:p>
            <a:r>
              <a:rPr lang="en-US" b="1" dirty="0"/>
              <a:t>You will be taught with the expectation that you will continue for the full A level course</a:t>
            </a:r>
          </a:p>
        </p:txBody>
      </p:sp>
    </p:spTree>
    <p:extLst>
      <p:ext uri="{BB962C8B-B14F-4D97-AF65-F5344CB8AC3E}">
        <p14:creationId xmlns:p14="http://schemas.microsoft.com/office/powerpoint/2010/main" val="1322433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Level Exam Structure</a:t>
            </a:r>
          </a:p>
        </p:txBody>
      </p:sp>
      <p:sp>
        <p:nvSpPr>
          <p:cNvPr id="11" name="Content Placeholder 10"/>
          <p:cNvSpPr>
            <a:spLocks noGrp="1"/>
          </p:cNvSpPr>
          <p:nvPr>
            <p:ph sz="half" idx="2"/>
          </p:nvPr>
        </p:nvSpPr>
        <p:spPr>
          <a:xfrm>
            <a:off x="8038628" y="1803400"/>
            <a:ext cx="2931314" cy="4267200"/>
          </a:xfrm>
        </p:spPr>
        <p:txBody>
          <a:bodyPr/>
          <a:lstStyle/>
          <a:p>
            <a:r>
              <a:rPr lang="en-US" dirty="0"/>
              <a:t>3 exams to sit		</a:t>
            </a:r>
          </a:p>
          <a:p>
            <a:r>
              <a:rPr lang="en-US" dirty="0"/>
              <a:t>Section A – 30%</a:t>
            </a:r>
          </a:p>
          <a:p>
            <a:r>
              <a:rPr lang="en-US" dirty="0"/>
              <a:t>Section B – 35%</a:t>
            </a:r>
          </a:p>
          <a:p>
            <a:r>
              <a:rPr lang="en-US" dirty="0"/>
              <a:t>Section C – 35%</a:t>
            </a:r>
          </a:p>
          <a:p>
            <a:r>
              <a:rPr lang="en-US" dirty="0"/>
              <a:t>6 hours of exams</a:t>
            </a:r>
          </a:p>
        </p:txBody>
      </p:sp>
      <p:graphicFrame>
        <p:nvGraphicFramePr>
          <p:cNvPr id="4" name="Content Placeholder 3" descr="Sample table with 3 columns, 4 rows" title="Table"/>
          <p:cNvGraphicFramePr>
            <a:graphicFrameLocks noGrp="1"/>
          </p:cNvGraphicFramePr>
          <p:nvPr>
            <p:ph sz="half" idx="1"/>
            <p:extLst>
              <p:ext uri="{D42A27DB-BD31-4B8C-83A1-F6EECF244321}">
                <p14:modId xmlns:p14="http://schemas.microsoft.com/office/powerpoint/2010/main" val="649028016"/>
              </p:ext>
            </p:extLst>
          </p:nvPr>
        </p:nvGraphicFramePr>
        <p:xfrm>
          <a:off x="1219200" y="1803400"/>
          <a:ext cx="6531396" cy="4480560"/>
        </p:xfrm>
        <a:graphic>
          <a:graphicData uri="http://schemas.openxmlformats.org/drawingml/2006/table">
            <a:tbl>
              <a:tblPr firstRow="1" bandRow="1">
                <a:tableStyleId>{5C22544A-7EE6-4342-B048-85BDC9FD1C3A}</a:tableStyleId>
              </a:tblPr>
              <a:tblGrid>
                <a:gridCol w="1632849">
                  <a:extLst>
                    <a:ext uri="{9D8B030D-6E8A-4147-A177-3AD203B41FA5}">
                      <a16:colId xmlns:a16="http://schemas.microsoft.com/office/drawing/2014/main" val="20000"/>
                    </a:ext>
                  </a:extLst>
                </a:gridCol>
                <a:gridCol w="1632849">
                  <a:extLst>
                    <a:ext uri="{9D8B030D-6E8A-4147-A177-3AD203B41FA5}">
                      <a16:colId xmlns:a16="http://schemas.microsoft.com/office/drawing/2014/main" val="20001"/>
                    </a:ext>
                  </a:extLst>
                </a:gridCol>
                <a:gridCol w="1632849">
                  <a:extLst>
                    <a:ext uri="{9D8B030D-6E8A-4147-A177-3AD203B41FA5}">
                      <a16:colId xmlns:a16="http://schemas.microsoft.com/office/drawing/2014/main" val="20002"/>
                    </a:ext>
                  </a:extLst>
                </a:gridCol>
                <a:gridCol w="1632849">
                  <a:extLst>
                    <a:ext uri="{9D8B030D-6E8A-4147-A177-3AD203B41FA5}">
                      <a16:colId xmlns:a16="http://schemas.microsoft.com/office/drawing/2014/main" val="20003"/>
                    </a:ext>
                  </a:extLst>
                </a:gridCol>
              </a:tblGrid>
              <a:tr h="1974376">
                <a:tc>
                  <a:txBody>
                    <a:bodyPr/>
                    <a:lstStyle/>
                    <a:p>
                      <a:endParaRPr lang="en-US" dirty="0"/>
                    </a:p>
                  </a:txBody>
                  <a:tcPr anchor="ctr"/>
                </a:tc>
                <a:tc>
                  <a:txBody>
                    <a:bodyPr/>
                    <a:lstStyle/>
                    <a:p>
                      <a:pPr algn="ctr"/>
                      <a:r>
                        <a:rPr lang="en-US" dirty="0"/>
                        <a:t>Component</a:t>
                      </a:r>
                      <a:r>
                        <a:rPr lang="en-US" baseline="0" dirty="0"/>
                        <a:t> 1</a:t>
                      </a:r>
                    </a:p>
                    <a:p>
                      <a:pPr algn="ctr"/>
                      <a:r>
                        <a:rPr lang="en-US" baseline="0" dirty="0"/>
                        <a:t>Research Methods</a:t>
                      </a:r>
                    </a:p>
                    <a:p>
                      <a:pPr algn="ctr"/>
                      <a:endParaRPr lang="en-US" baseline="0" dirty="0"/>
                    </a:p>
                    <a:p>
                      <a:pPr algn="ctr"/>
                      <a:r>
                        <a:rPr lang="en-US" baseline="0" dirty="0"/>
                        <a:t>90 Marks</a:t>
                      </a:r>
                    </a:p>
                    <a:p>
                      <a:pPr algn="ctr"/>
                      <a:endParaRPr lang="en-US" baseline="0" dirty="0"/>
                    </a:p>
                    <a:p>
                      <a:pPr algn="ctr"/>
                      <a:r>
                        <a:rPr lang="en-US" baseline="0" dirty="0"/>
                        <a:t>2 hours</a:t>
                      </a:r>
                      <a:endParaRPr lang="en-US" dirty="0"/>
                    </a:p>
                  </a:txBody>
                  <a:tcPr anchor="ctr"/>
                </a:tc>
                <a:tc>
                  <a:txBody>
                    <a:bodyPr/>
                    <a:lstStyle/>
                    <a:p>
                      <a:pPr algn="ctr"/>
                      <a:r>
                        <a:rPr lang="en-US" dirty="0"/>
                        <a:t>Component 2</a:t>
                      </a:r>
                    </a:p>
                    <a:p>
                      <a:pPr algn="ctr"/>
                      <a:r>
                        <a:rPr lang="en-US" dirty="0"/>
                        <a:t>Core Studies</a:t>
                      </a:r>
                    </a:p>
                    <a:p>
                      <a:pPr algn="ctr"/>
                      <a:endParaRPr lang="en-US" dirty="0"/>
                    </a:p>
                    <a:p>
                      <a:pPr algn="ctr"/>
                      <a:endParaRPr lang="en-US" dirty="0"/>
                    </a:p>
                    <a:p>
                      <a:pPr algn="ctr"/>
                      <a:r>
                        <a:rPr lang="en-US" dirty="0"/>
                        <a:t>105 Marks</a:t>
                      </a:r>
                    </a:p>
                    <a:p>
                      <a:pPr algn="ctr"/>
                      <a:endParaRPr lang="en-US" dirty="0"/>
                    </a:p>
                    <a:p>
                      <a:pPr algn="ctr"/>
                      <a:r>
                        <a:rPr lang="en-US" dirty="0"/>
                        <a:t>2 hours</a:t>
                      </a:r>
                    </a:p>
                  </a:txBody>
                  <a:tcPr anchor="ctr"/>
                </a:tc>
                <a:tc>
                  <a:txBody>
                    <a:bodyPr/>
                    <a:lstStyle/>
                    <a:p>
                      <a:pPr algn="ctr"/>
                      <a:r>
                        <a:rPr lang="en-US" dirty="0"/>
                        <a:t>Component 3</a:t>
                      </a:r>
                    </a:p>
                    <a:p>
                      <a:pPr algn="ctr"/>
                      <a:r>
                        <a:rPr lang="en-US" dirty="0"/>
                        <a:t>Applied psychology</a:t>
                      </a:r>
                    </a:p>
                    <a:p>
                      <a:pPr algn="ctr"/>
                      <a:endParaRPr lang="en-US" dirty="0"/>
                    </a:p>
                    <a:p>
                      <a:pPr algn="ctr"/>
                      <a:r>
                        <a:rPr lang="en-US" dirty="0"/>
                        <a:t>105 Marks</a:t>
                      </a:r>
                    </a:p>
                    <a:p>
                      <a:pPr algn="ctr"/>
                      <a:endParaRPr lang="en-US" dirty="0"/>
                    </a:p>
                    <a:p>
                      <a:pPr algn="ctr"/>
                      <a:r>
                        <a:rPr lang="en-US" dirty="0"/>
                        <a:t>2 hours</a:t>
                      </a:r>
                    </a:p>
                  </a:txBody>
                  <a:tcPr anchor="ctr"/>
                </a:tc>
                <a:extLst>
                  <a:ext uri="{0D108BD9-81ED-4DB2-BD59-A6C34878D82A}">
                    <a16:rowId xmlns:a16="http://schemas.microsoft.com/office/drawing/2014/main" val="10000"/>
                  </a:ext>
                </a:extLst>
              </a:tr>
              <a:tr h="827964">
                <a:tc>
                  <a:txBody>
                    <a:bodyPr/>
                    <a:lstStyle/>
                    <a:p>
                      <a:r>
                        <a:rPr lang="en-US" dirty="0"/>
                        <a:t>Section A</a:t>
                      </a:r>
                    </a:p>
                  </a:txBody>
                  <a:tcPr anchor="ctr"/>
                </a:tc>
                <a:tc>
                  <a:txBody>
                    <a:bodyPr/>
                    <a:lstStyle/>
                    <a:p>
                      <a:pPr algn="ctr"/>
                      <a:r>
                        <a:rPr lang="en-US" dirty="0"/>
                        <a:t>20 multiple choice questions</a:t>
                      </a:r>
                    </a:p>
                  </a:txBody>
                  <a:tcPr anchor="ctr"/>
                </a:tc>
                <a:tc>
                  <a:txBody>
                    <a:bodyPr/>
                    <a:lstStyle/>
                    <a:p>
                      <a:pPr algn="ctr"/>
                      <a:r>
                        <a:rPr lang="en-US" dirty="0"/>
                        <a:t>Core studies</a:t>
                      </a:r>
                    </a:p>
                  </a:txBody>
                  <a:tcPr anchor="ctr"/>
                </a:tc>
                <a:tc>
                  <a:txBody>
                    <a:bodyPr/>
                    <a:lstStyle/>
                    <a:p>
                      <a:pPr algn="ctr"/>
                      <a:r>
                        <a:rPr lang="en-US" dirty="0"/>
                        <a:t>Issues in mental health</a:t>
                      </a:r>
                    </a:p>
                  </a:txBody>
                  <a:tcPr anchor="ctr"/>
                </a:tc>
                <a:extLst>
                  <a:ext uri="{0D108BD9-81ED-4DB2-BD59-A6C34878D82A}">
                    <a16:rowId xmlns:a16="http://schemas.microsoft.com/office/drawing/2014/main" val="10001"/>
                  </a:ext>
                </a:extLst>
              </a:tr>
              <a:tr h="827964">
                <a:tc>
                  <a:txBody>
                    <a:bodyPr/>
                    <a:lstStyle/>
                    <a:p>
                      <a:r>
                        <a:rPr lang="en-US" dirty="0"/>
                        <a:t>Section</a:t>
                      </a:r>
                      <a:r>
                        <a:rPr lang="en-US" baseline="0" dirty="0"/>
                        <a:t> B</a:t>
                      </a:r>
                      <a:endParaRPr lang="en-US" dirty="0"/>
                    </a:p>
                  </a:txBody>
                  <a:tcPr anchor="ctr"/>
                </a:tc>
                <a:tc>
                  <a:txBody>
                    <a:bodyPr/>
                    <a:lstStyle/>
                    <a:p>
                      <a:pPr algn="ctr"/>
                      <a:r>
                        <a:rPr lang="en-US" dirty="0"/>
                        <a:t>Research design and response</a:t>
                      </a:r>
                    </a:p>
                  </a:txBody>
                  <a:tcPr anchor="ctr"/>
                </a:tc>
                <a:tc>
                  <a:txBody>
                    <a:bodyPr/>
                    <a:lstStyle/>
                    <a:p>
                      <a:pPr algn="ctr"/>
                      <a:r>
                        <a:rPr lang="en-US" dirty="0"/>
                        <a:t>Areas, perspectives and debates</a:t>
                      </a:r>
                    </a:p>
                  </a:txBody>
                  <a:tcPr anchor="ctr"/>
                </a:tc>
                <a:tc>
                  <a:txBody>
                    <a:bodyPr/>
                    <a:lstStyle/>
                    <a:p>
                      <a:pPr algn="ctr"/>
                      <a:r>
                        <a:rPr lang="en-US" dirty="0"/>
                        <a:t>Two optional</a:t>
                      </a:r>
                      <a:r>
                        <a:rPr lang="en-US" baseline="0" dirty="0"/>
                        <a:t> studies</a:t>
                      </a:r>
                      <a:endParaRPr lang="en-US" dirty="0"/>
                    </a:p>
                  </a:txBody>
                  <a:tcPr anchor="ctr"/>
                </a:tc>
                <a:extLst>
                  <a:ext uri="{0D108BD9-81ED-4DB2-BD59-A6C34878D82A}">
                    <a16:rowId xmlns:a16="http://schemas.microsoft.com/office/drawing/2014/main" val="10002"/>
                  </a:ext>
                </a:extLst>
              </a:tr>
              <a:tr h="636896">
                <a:tc>
                  <a:txBody>
                    <a:bodyPr/>
                    <a:lstStyle/>
                    <a:p>
                      <a:r>
                        <a:rPr lang="en-US" dirty="0"/>
                        <a:t>Section C</a:t>
                      </a:r>
                    </a:p>
                  </a:txBody>
                  <a:tcPr anchor="ctr"/>
                </a:tc>
                <a:tc>
                  <a:txBody>
                    <a:bodyPr/>
                    <a:lstStyle/>
                    <a:p>
                      <a:pPr algn="ctr"/>
                      <a:r>
                        <a:rPr lang="en-US" dirty="0"/>
                        <a:t>Data and analysis</a:t>
                      </a:r>
                    </a:p>
                  </a:txBody>
                  <a:tcPr anchor="ctr"/>
                </a:tc>
                <a:tc>
                  <a:txBody>
                    <a:bodyPr/>
                    <a:lstStyle/>
                    <a:p>
                      <a:pPr algn="ctr"/>
                      <a:r>
                        <a:rPr lang="en-US" dirty="0"/>
                        <a:t>Practical applications</a:t>
                      </a:r>
                    </a:p>
                  </a:txBody>
                  <a:tcPr anchor="ctr"/>
                </a:tc>
                <a:tc>
                  <a:txBody>
                    <a:bodyPr/>
                    <a:lstStyle/>
                    <a:p>
                      <a:pPr algn="ctr"/>
                      <a:endParaRPr lang="en-US" dirty="0"/>
                    </a:p>
                  </a:txBody>
                  <a:tcPr anchor="ctr">
                    <a:solidFill>
                      <a:schemeClr val="accent6">
                        <a:lumMod val="50000"/>
                      </a:scheme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740667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You must…</a:t>
            </a:r>
          </a:p>
        </p:txBody>
      </p:sp>
      <p:graphicFrame>
        <p:nvGraphicFramePr>
          <p:cNvPr id="9" name="Content Placeholder 8" descr="Vertical Box List" title="SmartArt"/>
          <p:cNvGraphicFramePr>
            <a:graphicFrameLocks noGrp="1"/>
          </p:cNvGraphicFramePr>
          <p:nvPr>
            <p:ph sz="half" idx="2"/>
            <p:extLst>
              <p:ext uri="{D42A27DB-BD31-4B8C-83A1-F6EECF244321}">
                <p14:modId xmlns:p14="http://schemas.microsoft.com/office/powerpoint/2010/main" val="3831950517"/>
              </p:ext>
            </p:extLst>
          </p:nvPr>
        </p:nvGraphicFramePr>
        <p:xfrm>
          <a:off x="6196013" y="1803400"/>
          <a:ext cx="4773612" cy="4267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Content Placeholder 9"/>
          <p:cNvSpPr>
            <a:spLocks noGrp="1"/>
          </p:cNvSpPr>
          <p:nvPr>
            <p:ph sz="half" idx="1"/>
          </p:nvPr>
        </p:nvSpPr>
        <p:spPr/>
        <p:txBody>
          <a:bodyPr/>
          <a:lstStyle/>
          <a:p>
            <a:r>
              <a:rPr lang="en-US" dirty="0"/>
              <a:t>This is a course that involves a huge amount of private study and reading</a:t>
            </a:r>
          </a:p>
          <a:p>
            <a:r>
              <a:rPr lang="en-US" dirty="0"/>
              <a:t>You must not let time slip by thinking you will catch up in the holidays, you will be set more work in the holidays</a:t>
            </a:r>
          </a:p>
        </p:txBody>
      </p:sp>
    </p:spTree>
    <p:extLst>
      <p:ext uri="{BB962C8B-B14F-4D97-AF65-F5344CB8AC3E}">
        <p14:creationId xmlns:p14="http://schemas.microsoft.com/office/powerpoint/2010/main" val="3507259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level Psychology</a:t>
            </a:r>
          </a:p>
        </p:txBody>
      </p:sp>
      <p:sp>
        <p:nvSpPr>
          <p:cNvPr id="3" name="Text Placeholder 2"/>
          <p:cNvSpPr>
            <a:spLocks noGrp="1"/>
          </p:cNvSpPr>
          <p:nvPr>
            <p:ph type="body" idx="1"/>
          </p:nvPr>
        </p:nvSpPr>
        <p:spPr/>
        <p:txBody>
          <a:bodyPr/>
          <a:lstStyle/>
          <a:p>
            <a:r>
              <a:rPr lang="en-US" dirty="0"/>
              <a:t>Outline of the 3 Components</a:t>
            </a:r>
          </a:p>
          <a:p>
            <a:endParaRPr lang="en-US" dirty="0"/>
          </a:p>
        </p:txBody>
      </p:sp>
    </p:spTree>
    <p:extLst>
      <p:ext uri="{BB962C8B-B14F-4D97-AF65-F5344CB8AC3E}">
        <p14:creationId xmlns:p14="http://schemas.microsoft.com/office/powerpoint/2010/main" val="1039241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ooks Classic 16x9">
  <a:themeElements>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hade val="90000"/>
                <a:satMod val="150000"/>
              </a:schemeClr>
            </a:gs>
            <a:gs pos="60000">
              <a:schemeClr val="phClr">
                <a:shade val="20000"/>
                <a:satMod val="255000"/>
              </a:schemeClr>
            </a:gs>
          </a:gsLst>
          <a:lin ang="5400000" scaled="0"/>
        </a:gradFill>
        <a:blipFill rotWithShape="1">
          <a:blip xmlns:r="http://schemas.openxmlformats.org/officeDocument/2006/relationships" r:embed="rId1">
            <a:duotone>
              <a:schemeClr val="phClr">
                <a:shade val="12000"/>
                <a:satMod val="240000"/>
              </a:schemeClr>
              <a:schemeClr val="ph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8D003AC8-209A-4321-A17C-1B7A2064339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Classic book education presentation (widescreen)</Template>
  <TotalTime>0</TotalTime>
  <Words>2115</Words>
  <Application>Microsoft Office PowerPoint</Application>
  <PresentationFormat>Custom</PresentationFormat>
  <Paragraphs>231</Paragraphs>
  <Slides>25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 BLANCA</vt:lpstr>
      <vt:lpstr>Arial</vt:lpstr>
      <vt:lpstr>Calibri</vt:lpstr>
      <vt:lpstr>Constantia</vt:lpstr>
      <vt:lpstr>Times New Roman</vt:lpstr>
      <vt:lpstr>Books Classic 16x9</vt:lpstr>
      <vt:lpstr>OCR A Level Psychology</vt:lpstr>
      <vt:lpstr>Psychology is…</vt:lpstr>
      <vt:lpstr>Psychology is not…</vt:lpstr>
      <vt:lpstr>We will study </vt:lpstr>
      <vt:lpstr>A level Psychology Examinations</vt:lpstr>
      <vt:lpstr>A level Psychology Expectations</vt:lpstr>
      <vt:lpstr>A Level Exam Structure</vt:lpstr>
      <vt:lpstr>You must…</vt:lpstr>
      <vt:lpstr>A level Psychology</vt:lpstr>
      <vt:lpstr>Component 1 Research Methods</vt:lpstr>
      <vt:lpstr>Component 2 Core Studies</vt:lpstr>
      <vt:lpstr>Component 2 Core Studies 2 (last term of year 12)</vt:lpstr>
      <vt:lpstr>Component 3 Applied Psychology  (Year 13)</vt:lpstr>
      <vt:lpstr>A level Psychology</vt:lpstr>
      <vt:lpstr>Social Psychology</vt:lpstr>
      <vt:lpstr>Cognitive Psychology</vt:lpstr>
      <vt:lpstr>Developmental Psychology</vt:lpstr>
      <vt:lpstr>Biological Psychology</vt:lpstr>
      <vt:lpstr>Individual Differences Psychology</vt:lpstr>
      <vt:lpstr>Perspectives</vt:lpstr>
      <vt:lpstr>Debates</vt:lpstr>
      <vt:lpstr>Debates</vt:lpstr>
      <vt:lpstr>Debates</vt:lpstr>
      <vt:lpstr>Debates</vt:lpstr>
      <vt:lpstr>Your first homework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2015-08-20T03:59:32Z</dcterms:created>
  <dcterms:modified xsi:type="dcterms:W3CDTF">2021-06-22T09:46:33Z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TC028010599991</vt:lpwstr>
  </property>
</Properties>
</file>