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301" r:id="rId5"/>
    <p:sldId id="258" r:id="rId6"/>
    <p:sldId id="259" r:id="rId7"/>
    <p:sldId id="261" r:id="rId8"/>
    <p:sldId id="262" r:id="rId9"/>
    <p:sldId id="302" r:id="rId10"/>
    <p:sldId id="291" r:id="rId11"/>
    <p:sldId id="292" r:id="rId12"/>
    <p:sldId id="293" r:id="rId13"/>
    <p:sldId id="263" r:id="rId14"/>
    <p:sldId id="294" r:id="rId15"/>
    <p:sldId id="295" r:id="rId16"/>
    <p:sldId id="296" r:id="rId17"/>
    <p:sldId id="264" r:id="rId18"/>
    <p:sldId id="265" r:id="rId19"/>
    <p:sldId id="266" r:id="rId20"/>
    <p:sldId id="324" r:id="rId21"/>
    <p:sldId id="32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86" r:id="rId32"/>
    <p:sldId id="298" r:id="rId33"/>
    <p:sldId id="299" r:id="rId34"/>
    <p:sldId id="312" r:id="rId35"/>
    <p:sldId id="32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94660"/>
  </p:normalViewPr>
  <p:slideViewPr>
    <p:cSldViewPr>
      <p:cViewPr varScale="1">
        <p:scale>
          <a:sx n="86" d="100"/>
          <a:sy n="86" d="100"/>
        </p:scale>
        <p:origin x="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4F8F6-A375-4890-8011-DA5EE708E6D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00AF5974-C58F-4371-A18C-021ED67881F6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Financial planning and analysis</a:t>
          </a:r>
        </a:p>
      </dgm:t>
    </dgm:pt>
    <dgm:pt modelId="{F2B7F9D6-4DF3-4DFB-A094-BCE8DC8C40AA}" type="parTrans" cxnId="{02B5492B-23B2-4A34-B9D0-44FAD36A379F}">
      <dgm:prSet/>
      <dgm:spPr/>
      <dgm:t>
        <a:bodyPr/>
        <a:lstStyle/>
        <a:p>
          <a:endParaRPr lang="en-US"/>
        </a:p>
      </dgm:t>
    </dgm:pt>
    <dgm:pt modelId="{AA47CFAD-D587-4A90-B3D7-5CC082C479AF}" type="sibTrans" cxnId="{02B5492B-23B2-4A34-B9D0-44FAD36A379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2FC77F2-197B-47DA-8AE6-B16617889FB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Business dynamics</a:t>
          </a:r>
        </a:p>
      </dgm:t>
    </dgm:pt>
    <dgm:pt modelId="{BAF71FAF-1FC8-4173-A7DC-C70C4C3104CB}" type="parTrans" cxnId="{AAC2570C-25FF-48B7-8962-4C000AE7F9F3}">
      <dgm:prSet/>
      <dgm:spPr/>
      <dgm:t>
        <a:bodyPr/>
        <a:lstStyle/>
        <a:p>
          <a:endParaRPr lang="en-US"/>
        </a:p>
      </dgm:t>
    </dgm:pt>
    <dgm:pt modelId="{51D8DE9F-4CBD-44CE-A68E-6C07B6B74392}" type="sibTrans" cxnId="{AAC2570C-25FF-48B7-8962-4C000AE7F9F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F8BCB35-2B6B-4076-A1B9-A92EE9F234C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Entrepreneurial opportunities</a:t>
          </a:r>
        </a:p>
      </dgm:t>
    </dgm:pt>
    <dgm:pt modelId="{974716F6-E18F-4F3C-9BB6-18F61583D889}" type="parTrans" cxnId="{385E17CC-2C55-4220-960C-6B855EC39809}">
      <dgm:prSet/>
      <dgm:spPr/>
      <dgm:t>
        <a:bodyPr/>
        <a:lstStyle/>
        <a:p>
          <a:endParaRPr lang="en-US"/>
        </a:p>
      </dgm:t>
    </dgm:pt>
    <dgm:pt modelId="{ED2CD783-659F-432F-9F6C-51970E4BEE17}" type="sibTrans" cxnId="{385E17CC-2C55-4220-960C-6B855EC39809}">
      <dgm:prSet/>
      <dgm:spPr/>
      <dgm:t>
        <a:bodyPr/>
        <a:lstStyle/>
        <a:p>
          <a:endParaRPr lang="en-US"/>
        </a:p>
      </dgm:t>
    </dgm:pt>
    <dgm:pt modelId="{DD456C1E-3471-4959-A625-7C4C18D79AE5}" type="pres">
      <dgm:prSet presAssocID="{FB14F8F6-A375-4890-8011-DA5EE708E6D0}" presName="Name0" presStyleCnt="0">
        <dgm:presLayoutVars>
          <dgm:dir/>
          <dgm:resizeHandles val="exact"/>
        </dgm:presLayoutVars>
      </dgm:prSet>
      <dgm:spPr/>
    </dgm:pt>
    <dgm:pt modelId="{49508533-F167-4604-8B2E-E409AA659555}" type="pres">
      <dgm:prSet presAssocID="{FB14F8F6-A375-4890-8011-DA5EE708E6D0}" presName="vNodes" presStyleCnt="0"/>
      <dgm:spPr/>
    </dgm:pt>
    <dgm:pt modelId="{DE19198E-D730-42CB-8349-10F78DA0DC86}" type="pres">
      <dgm:prSet presAssocID="{00AF5974-C58F-4371-A18C-021ED67881F6}" presName="node" presStyleLbl="node1" presStyleIdx="0" presStyleCnt="3" custScaleX="281280" custScaleY="2812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E293E1-7035-4407-9624-E206166D3EDF}" type="pres">
      <dgm:prSet presAssocID="{AA47CFAD-D587-4A90-B3D7-5CC082C479AF}" presName="spacerT" presStyleCnt="0"/>
      <dgm:spPr/>
    </dgm:pt>
    <dgm:pt modelId="{268A8DF2-3A3B-4E06-89C1-5A829B4E0071}" type="pres">
      <dgm:prSet presAssocID="{AA47CFAD-D587-4A90-B3D7-5CC082C479A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A3BD3F2-B9D1-4B27-A833-91C34441DEA7}" type="pres">
      <dgm:prSet presAssocID="{AA47CFAD-D587-4A90-B3D7-5CC082C479AF}" presName="spacerB" presStyleCnt="0"/>
      <dgm:spPr/>
    </dgm:pt>
    <dgm:pt modelId="{A3E63C0F-5F77-4A7E-BE56-A887253986F5}" type="pres">
      <dgm:prSet presAssocID="{A2FC77F2-197B-47DA-8AE6-B16617889FB9}" presName="node" presStyleLbl="node1" presStyleIdx="1" presStyleCnt="3" custScaleX="281280" custScaleY="2812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0B488-8092-413A-889B-3799CC8434B6}" type="pres">
      <dgm:prSet presAssocID="{FB14F8F6-A375-4890-8011-DA5EE708E6D0}" presName="sibTransLast" presStyleLbl="sibTrans2D1" presStyleIdx="1" presStyleCnt="2" custAng="1335901" custScaleX="217987" custScaleY="173440" custLinFactY="-100000" custLinFactNeighborX="-7585" custLinFactNeighborY="-162982"/>
      <dgm:spPr/>
      <dgm:t>
        <a:bodyPr/>
        <a:lstStyle/>
        <a:p>
          <a:endParaRPr lang="en-GB"/>
        </a:p>
      </dgm:t>
    </dgm:pt>
    <dgm:pt modelId="{7FAF3B9E-9566-46C9-80D4-03480324B313}" type="pres">
      <dgm:prSet presAssocID="{FB14F8F6-A375-4890-8011-DA5EE708E6D0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B49D7225-5827-483A-931A-0331BEE4AA83}" type="pres">
      <dgm:prSet presAssocID="{FB14F8F6-A375-4890-8011-DA5EE708E6D0}" presName="lastNode" presStyleLbl="node1" presStyleIdx="2" presStyleCnt="3" custScaleX="252761" custScaleY="252761" custLinFactX="69566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5E17CC-2C55-4220-960C-6B855EC39809}" srcId="{FB14F8F6-A375-4890-8011-DA5EE708E6D0}" destId="{FF8BCB35-2B6B-4076-A1B9-A92EE9F234C8}" srcOrd="2" destOrd="0" parTransId="{974716F6-E18F-4F3C-9BB6-18F61583D889}" sibTransId="{ED2CD783-659F-432F-9F6C-51970E4BEE17}"/>
    <dgm:cxn modelId="{02B5492B-23B2-4A34-B9D0-44FAD36A379F}" srcId="{FB14F8F6-A375-4890-8011-DA5EE708E6D0}" destId="{00AF5974-C58F-4371-A18C-021ED67881F6}" srcOrd="0" destOrd="0" parTransId="{F2B7F9D6-4DF3-4DFB-A094-BCE8DC8C40AA}" sibTransId="{AA47CFAD-D587-4A90-B3D7-5CC082C479AF}"/>
    <dgm:cxn modelId="{F7719EDA-DC30-4637-B08C-5A42295B145F}" type="presOf" srcId="{FF8BCB35-2B6B-4076-A1B9-A92EE9F234C8}" destId="{B49D7225-5827-483A-931A-0331BEE4AA83}" srcOrd="0" destOrd="0" presId="urn:microsoft.com/office/officeart/2005/8/layout/equation2"/>
    <dgm:cxn modelId="{E9DEF00B-8804-46E8-8E0A-632A1F2DE35E}" type="presOf" srcId="{A2FC77F2-197B-47DA-8AE6-B16617889FB9}" destId="{A3E63C0F-5F77-4A7E-BE56-A887253986F5}" srcOrd="0" destOrd="0" presId="urn:microsoft.com/office/officeart/2005/8/layout/equation2"/>
    <dgm:cxn modelId="{2943977D-863F-4D13-9954-EAB89E021534}" type="presOf" srcId="{51D8DE9F-4CBD-44CE-A68E-6C07B6B74392}" destId="{48B0B488-8092-413A-889B-3799CC8434B6}" srcOrd="0" destOrd="0" presId="urn:microsoft.com/office/officeart/2005/8/layout/equation2"/>
    <dgm:cxn modelId="{02BE16E4-9042-4646-B31D-BCF5F0B668F1}" type="presOf" srcId="{00AF5974-C58F-4371-A18C-021ED67881F6}" destId="{DE19198E-D730-42CB-8349-10F78DA0DC86}" srcOrd="0" destOrd="0" presId="urn:microsoft.com/office/officeart/2005/8/layout/equation2"/>
    <dgm:cxn modelId="{81978A01-4B5C-49BF-98EB-E3375DC9033B}" type="presOf" srcId="{FB14F8F6-A375-4890-8011-DA5EE708E6D0}" destId="{DD456C1E-3471-4959-A625-7C4C18D79AE5}" srcOrd="0" destOrd="0" presId="urn:microsoft.com/office/officeart/2005/8/layout/equation2"/>
    <dgm:cxn modelId="{AAC2570C-25FF-48B7-8962-4C000AE7F9F3}" srcId="{FB14F8F6-A375-4890-8011-DA5EE708E6D0}" destId="{A2FC77F2-197B-47DA-8AE6-B16617889FB9}" srcOrd="1" destOrd="0" parTransId="{BAF71FAF-1FC8-4173-A7DC-C70C4C3104CB}" sibTransId="{51D8DE9F-4CBD-44CE-A68E-6C07B6B74392}"/>
    <dgm:cxn modelId="{D528A204-1BC5-4CE3-AF43-9E787E7F04DC}" type="presOf" srcId="{51D8DE9F-4CBD-44CE-A68E-6C07B6B74392}" destId="{7FAF3B9E-9566-46C9-80D4-03480324B313}" srcOrd="1" destOrd="0" presId="urn:microsoft.com/office/officeart/2005/8/layout/equation2"/>
    <dgm:cxn modelId="{8A6492DB-BF79-4ABE-9845-E0276B6712FC}" type="presOf" srcId="{AA47CFAD-D587-4A90-B3D7-5CC082C479AF}" destId="{268A8DF2-3A3B-4E06-89C1-5A829B4E0071}" srcOrd="0" destOrd="0" presId="urn:microsoft.com/office/officeart/2005/8/layout/equation2"/>
    <dgm:cxn modelId="{82D85C9D-2C9A-48B3-B0C5-DBE9533F5821}" type="presParOf" srcId="{DD456C1E-3471-4959-A625-7C4C18D79AE5}" destId="{49508533-F167-4604-8B2E-E409AA659555}" srcOrd="0" destOrd="0" presId="urn:microsoft.com/office/officeart/2005/8/layout/equation2"/>
    <dgm:cxn modelId="{C9E858F1-2F1F-4B64-96E2-DF0B6CFFD042}" type="presParOf" srcId="{49508533-F167-4604-8B2E-E409AA659555}" destId="{DE19198E-D730-42CB-8349-10F78DA0DC86}" srcOrd="0" destOrd="0" presId="urn:microsoft.com/office/officeart/2005/8/layout/equation2"/>
    <dgm:cxn modelId="{7E35726B-FFBC-4E26-AAB0-16C42208EBF5}" type="presParOf" srcId="{49508533-F167-4604-8B2E-E409AA659555}" destId="{77E293E1-7035-4407-9624-E206166D3EDF}" srcOrd="1" destOrd="0" presId="urn:microsoft.com/office/officeart/2005/8/layout/equation2"/>
    <dgm:cxn modelId="{987DC9CB-459D-4552-A675-C81F9B291755}" type="presParOf" srcId="{49508533-F167-4604-8B2E-E409AA659555}" destId="{268A8DF2-3A3B-4E06-89C1-5A829B4E0071}" srcOrd="2" destOrd="0" presId="urn:microsoft.com/office/officeart/2005/8/layout/equation2"/>
    <dgm:cxn modelId="{8D2D1D07-5F9D-4E0C-AF63-CF7508697752}" type="presParOf" srcId="{49508533-F167-4604-8B2E-E409AA659555}" destId="{DA3BD3F2-B9D1-4B27-A833-91C34441DEA7}" srcOrd="3" destOrd="0" presId="urn:microsoft.com/office/officeart/2005/8/layout/equation2"/>
    <dgm:cxn modelId="{BF99D8AE-480E-4DF6-A09A-5A0F16C55EF8}" type="presParOf" srcId="{49508533-F167-4604-8B2E-E409AA659555}" destId="{A3E63C0F-5F77-4A7E-BE56-A887253986F5}" srcOrd="4" destOrd="0" presId="urn:microsoft.com/office/officeart/2005/8/layout/equation2"/>
    <dgm:cxn modelId="{5F9D6BCD-419E-48AC-A750-2D12FD1C98F7}" type="presParOf" srcId="{DD456C1E-3471-4959-A625-7C4C18D79AE5}" destId="{48B0B488-8092-413A-889B-3799CC8434B6}" srcOrd="1" destOrd="0" presId="urn:microsoft.com/office/officeart/2005/8/layout/equation2"/>
    <dgm:cxn modelId="{142870A9-CED1-41A3-867E-3B886E178E23}" type="presParOf" srcId="{48B0B488-8092-413A-889B-3799CC8434B6}" destId="{7FAF3B9E-9566-46C9-80D4-03480324B313}" srcOrd="0" destOrd="0" presId="urn:microsoft.com/office/officeart/2005/8/layout/equation2"/>
    <dgm:cxn modelId="{FA891772-82BD-46AE-B04D-8B27C31A2314}" type="presParOf" srcId="{DD456C1E-3471-4959-A625-7C4C18D79AE5}" destId="{B49D7225-5827-483A-931A-0331BEE4AA8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9198E-D730-42CB-8349-10F78DA0DC86}">
      <dsp:nvSpPr>
        <dsp:cNvPr id="0" name=""/>
        <dsp:cNvSpPr/>
      </dsp:nvSpPr>
      <dsp:spPr>
        <a:xfrm>
          <a:off x="347851" y="1472"/>
          <a:ext cx="1793802" cy="179380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Financial planning and analysis</a:t>
          </a:r>
        </a:p>
      </dsp:txBody>
      <dsp:txXfrm>
        <a:off x="610547" y="264168"/>
        <a:ext cx="1268410" cy="1268410"/>
      </dsp:txXfrm>
    </dsp:sp>
    <dsp:sp modelId="{268A8DF2-3A3B-4E06-89C1-5A829B4E0071}">
      <dsp:nvSpPr>
        <dsp:cNvPr id="0" name=""/>
        <dsp:cNvSpPr/>
      </dsp:nvSpPr>
      <dsp:spPr>
        <a:xfrm>
          <a:off x="1059811" y="1847058"/>
          <a:ext cx="369882" cy="369882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108839" y="1988501"/>
        <a:ext cx="271826" cy="86996"/>
      </dsp:txXfrm>
    </dsp:sp>
    <dsp:sp modelId="{A3E63C0F-5F77-4A7E-BE56-A887253986F5}">
      <dsp:nvSpPr>
        <dsp:cNvPr id="0" name=""/>
        <dsp:cNvSpPr/>
      </dsp:nvSpPr>
      <dsp:spPr>
        <a:xfrm>
          <a:off x="347851" y="2268724"/>
          <a:ext cx="1793802" cy="179380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Business dynamics</a:t>
          </a:r>
        </a:p>
      </dsp:txBody>
      <dsp:txXfrm>
        <a:off x="610547" y="2531420"/>
        <a:ext cx="1268410" cy="1268410"/>
      </dsp:txXfrm>
    </dsp:sp>
    <dsp:sp modelId="{48B0B488-8092-413A-889B-3799CC8434B6}">
      <dsp:nvSpPr>
        <dsp:cNvPr id="0" name=""/>
        <dsp:cNvSpPr/>
      </dsp:nvSpPr>
      <dsp:spPr>
        <a:xfrm rot="1335901">
          <a:off x="2066511" y="1202384"/>
          <a:ext cx="843955" cy="411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071113" y="1261291"/>
        <a:ext cx="720517" cy="246876"/>
      </dsp:txXfrm>
    </dsp:sp>
    <dsp:sp modelId="{B49D7225-5827-483A-931A-0331BEE4AA83}">
      <dsp:nvSpPr>
        <dsp:cNvPr id="0" name=""/>
        <dsp:cNvSpPr/>
      </dsp:nvSpPr>
      <dsp:spPr>
        <a:xfrm>
          <a:off x="2872142" y="420071"/>
          <a:ext cx="3223857" cy="322385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Entrepreneurial opportunities</a:t>
          </a:r>
        </a:p>
      </dsp:txBody>
      <dsp:txXfrm>
        <a:off x="3344265" y="892194"/>
        <a:ext cx="2279611" cy="227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6819F-CDE0-440C-A9E7-CF424B3B29F9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AABFD-10F1-41E7-9739-4344285E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9B0D99-48F7-43DC-831B-148DC7757C79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3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http://www.myersbriggs.org/my-mbti-personality-type/mbti-basics/extraversion-or-introversion.htm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CF4BDB-DA7B-4CF4-A7E2-79715829E35E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http://www.myersbriggs.org/my-mbti-personality-type/mbti-basics/sensing-or-intuition.htm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2002B6-34B0-4B9B-B11D-77C9FD68E34A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6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http://www.myersbriggs.org/my-mbti-personality-type/mbti-basics/thinking-or-feeling.htm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AEDA2F-2DB7-4701-8DEC-B2D4958507B4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5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http://www.myersbriggs.org/my-mbti-personality-type/mbti-basics/judging-or-perceiving.htm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7E97EE-D7F5-4B7D-9B37-B0F93DF67783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697728-07A7-45B7-9590-28FB224F276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 userDrawn="1"/>
        </p:nvSpPr>
        <p:spPr>
          <a:xfrm>
            <a:off x="0" y="0"/>
            <a:ext cx="9144000" cy="60536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551814"/>
            <a:ext cx="9144000" cy="35441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0407" y="2956455"/>
            <a:ext cx="4054660" cy="12048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latin typeface="Chevin-Light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dirty="0"/>
              <a:t>Made up sales event</a:t>
            </a:r>
            <a:br>
              <a:rPr lang="en-US" sz="3000" dirty="0"/>
            </a:br>
            <a:r>
              <a:rPr lang="en-US" sz="3000" dirty="0"/>
              <a:t>2015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0407" y="4952671"/>
            <a:ext cx="2729022" cy="441146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1600" baseline="0">
                <a:latin typeface="Arial"/>
              </a:defRPr>
            </a:lvl1pPr>
          </a:lstStyle>
          <a:p>
            <a:pPr lvl="0"/>
            <a:r>
              <a:rPr lang="en-GB" dirty="0"/>
              <a:t>Simon Malarkey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0407" y="5403451"/>
            <a:ext cx="2729022" cy="33855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aseline="0">
                <a:latin typeface="Arial"/>
              </a:defRPr>
            </a:lvl1pPr>
          </a:lstStyle>
          <a:p>
            <a:pPr lvl="0"/>
            <a:r>
              <a:rPr lang="en-GB" dirty="0"/>
              <a:t>Thursday 27 August 2015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5067" y="1465594"/>
            <a:ext cx="4368271" cy="44446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9" y="499381"/>
            <a:ext cx="3434581" cy="16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wrap="none"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chemeClr val="tx1"/>
                </a:solidFill>
                <a:latin typeface="Chevin-Light"/>
                <a:cs typeface="Chevin-Light"/>
              </a:defRPr>
            </a:lvl1pPr>
          </a:lstStyle>
          <a:p>
            <a:pPr lvl="0"/>
            <a:r>
              <a:rPr lang="en-GB" dirty="0"/>
              <a:t>Headline (</a:t>
            </a:r>
            <a:r>
              <a:rPr lang="en-GB" dirty="0" err="1"/>
              <a:t>Chevin</a:t>
            </a:r>
            <a:r>
              <a:rPr lang="en-GB" dirty="0"/>
              <a:t> Light 26pt)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2127250"/>
            <a:ext cx="7937500" cy="330835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 err="1"/>
              <a:t>arial</a:t>
            </a:r>
            <a:r>
              <a:rPr lang="en-GB" dirty="0"/>
              <a:t> 18pt</a:t>
            </a:r>
          </a:p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  <a:p>
            <a:pPr lvl="1"/>
            <a:r>
              <a:rPr lang="en-GB" dirty="0"/>
              <a:t>second level (note: use normal bullet not a dash)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8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875133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latin typeface="Chevin-Light"/>
              </a:defRPr>
            </a:lvl1pPr>
          </a:lstStyle>
          <a:p>
            <a:pPr lvl="0"/>
            <a:r>
              <a:rPr lang="en-GB" dirty="0"/>
              <a:t>Break slide title (</a:t>
            </a:r>
            <a:r>
              <a:rPr lang="en-GB" dirty="0" err="1"/>
              <a:t>Chevin</a:t>
            </a:r>
            <a:r>
              <a:rPr lang="en-GB" dirty="0"/>
              <a:t> Light 26pt)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793066"/>
            <a:ext cx="7937500" cy="1642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For example: Q&amp;A section or tea break</a:t>
            </a:r>
          </a:p>
        </p:txBody>
      </p:sp>
    </p:spTree>
    <p:extLst>
      <p:ext uri="{BB962C8B-B14F-4D97-AF65-F5344CB8AC3E}">
        <p14:creationId xmlns:p14="http://schemas.microsoft.com/office/powerpoint/2010/main" val="38226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2421" y="2638808"/>
            <a:ext cx="2230438" cy="1843955"/>
          </a:xfrm>
          <a:prstGeom prst="homePlate">
            <a:avLst>
              <a:gd name="adj" fmla="val 29678"/>
            </a:avLst>
          </a:prstGeom>
          <a:solidFill>
            <a:schemeClr val="accent3">
              <a:alpha val="30000"/>
            </a:schemeClr>
          </a:solidFill>
        </p:spPr>
        <p:txBody>
          <a:bodyPr vert="horz" anchor="ctr" anchorCtr="1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000" b="1" i="0" u="none" strike="noStrike" kern="1200" cap="none" spc="0" normalizeH="0" baseline="0" noProof="0"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5A3E9A"/>
                </a:solidFill>
                <a:latin typeface="Arial"/>
              </a:rPr>
              <a:t>Ebacc</a:t>
            </a:r>
            <a:r>
              <a:rPr lang="en-GB" sz="1000" dirty="0">
                <a:solidFill>
                  <a:srgbClr val="5A3E9A"/>
                </a:solidFill>
                <a:latin typeface="Arial"/>
              </a:rPr>
              <a:t> GCSEs, non-core GCSEs, Tech Awards &amp; other non Section 96 qualifications (usually for those with particular needs)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5A3E9A"/>
                </a:solidFill>
                <a:latin typeface="Arial"/>
              </a:rPr>
              <a:t>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5A3E9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2915816" y="2152774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Traineeships</a:t>
            </a:r>
            <a:endParaRPr lang="en-US" dirty="0"/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8" hasCustomPrompt="1"/>
          </p:nvPr>
        </p:nvSpPr>
        <p:spPr>
          <a:xfrm>
            <a:off x="5149874" y="2141686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Level 2 Technical Certificate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9" hasCustomPrompt="1"/>
          </p:nvPr>
        </p:nvSpPr>
        <p:spPr>
          <a:xfrm>
            <a:off x="2917626" y="2558031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Traineeships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0" hasCustomPrompt="1"/>
          </p:nvPr>
        </p:nvSpPr>
        <p:spPr>
          <a:xfrm>
            <a:off x="5151684" y="2546943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Level 2 Apprenticeships</a:t>
            </a:r>
            <a:endParaRPr lang="en-US" dirty="0"/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1" hasCustomPrompt="1"/>
          </p:nvPr>
        </p:nvSpPr>
        <p:spPr>
          <a:xfrm>
            <a:off x="2915816" y="2986682"/>
            <a:ext cx="4392248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Level 3 Apprenticeship</a:t>
            </a:r>
            <a:endParaRPr lang="en-US" dirty="0"/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2" hasCustomPrompt="1"/>
          </p:nvPr>
        </p:nvSpPr>
        <p:spPr>
          <a:xfrm>
            <a:off x="2915816" y="3403973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Level 2 Technical Certificate</a:t>
            </a:r>
            <a:endParaRPr lang="en-US" dirty="0"/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5151684" y="3403973"/>
            <a:ext cx="2158190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Arial"/>
              </a:rPr>
              <a:t>Level 3 Technical Level</a:t>
            </a:r>
          </a:p>
        </p:txBody>
      </p:sp>
      <p:sp>
        <p:nvSpPr>
          <p:cNvPr id="42" name="Text Placeholder 34"/>
          <p:cNvSpPr>
            <a:spLocks noGrp="1"/>
          </p:cNvSpPr>
          <p:nvPr>
            <p:ph type="body" sz="quarter" idx="34" hasCustomPrompt="1"/>
          </p:nvPr>
        </p:nvSpPr>
        <p:spPr>
          <a:xfrm>
            <a:off x="2917626" y="3818664"/>
            <a:ext cx="4392248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Arial"/>
              </a:rPr>
              <a:t>Level 3 Technical Level</a:t>
            </a: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2912196" y="4241882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solidFill>
                  <a:srgbClr val="5A3E9A"/>
                </a:solidFill>
                <a:latin typeface="Arial"/>
                <a:cs typeface="Arial"/>
              </a:rPr>
              <a:t>GCSE and other L2 retakes</a:t>
            </a:r>
          </a:p>
        </p:txBody>
      </p:sp>
      <p:sp>
        <p:nvSpPr>
          <p:cNvPr id="44" name="Text Placeholder 34"/>
          <p:cNvSpPr>
            <a:spLocks noGrp="1"/>
          </p:cNvSpPr>
          <p:nvPr>
            <p:ph type="body" sz="quarter" idx="36" hasCustomPrompt="1"/>
          </p:nvPr>
        </p:nvSpPr>
        <p:spPr>
          <a:xfrm>
            <a:off x="5148064" y="4241882"/>
            <a:ext cx="2158190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850" dirty="0">
                <a:solidFill>
                  <a:schemeClr val="bg1"/>
                </a:solidFill>
                <a:latin typeface="Arial"/>
                <a:cs typeface="Arial"/>
              </a:rPr>
              <a:t>Level 3 Academic only or Mixed –</a:t>
            </a:r>
          </a:p>
          <a:p>
            <a:pPr algn="ctr"/>
            <a:r>
              <a:rPr lang="en-GB" sz="850" dirty="0">
                <a:solidFill>
                  <a:schemeClr val="bg1"/>
                </a:solidFill>
                <a:latin typeface="Arial"/>
                <a:cs typeface="Arial"/>
              </a:rPr>
              <a:t>Academic with Applied General</a:t>
            </a: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7" hasCustomPrompt="1"/>
          </p:nvPr>
        </p:nvSpPr>
        <p:spPr>
          <a:xfrm>
            <a:off x="2912196" y="4653136"/>
            <a:ext cx="4392248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latin typeface="Arial"/>
                <a:cs typeface="Arial"/>
              </a:rPr>
              <a:t>Level 3 Academic only or Mixed - Academic with Applied General 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38" hasCustomPrompt="1"/>
          </p:nvPr>
        </p:nvSpPr>
        <p:spPr>
          <a:xfrm>
            <a:off x="2912196" y="5350903"/>
            <a:ext cx="4392248" cy="211697"/>
          </a:xfrm>
          <a:prstGeom prst="homePlate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900" b="1" dirty="0">
                <a:latin typeface="Arial"/>
                <a:cs typeface="Arial"/>
              </a:rPr>
              <a:t>Funding via Study Programmes for 16-19 year olds – reduction in Year 3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9" hasCustomPrompt="1"/>
          </p:nvPr>
        </p:nvSpPr>
        <p:spPr>
          <a:xfrm>
            <a:off x="7527686" y="2141686"/>
            <a:ext cx="1080000" cy="711218"/>
          </a:xfrm>
          <a:prstGeom prst="foldedCorner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latin typeface="Arial"/>
                <a:cs typeface="Arial"/>
              </a:rPr>
              <a:t>Apprenticeship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or work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7527686" y="2998719"/>
            <a:ext cx="1080000" cy="1099221"/>
          </a:xfrm>
          <a:prstGeom prst="foldedCorner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latin typeface="Arial"/>
                <a:cs typeface="Arial"/>
              </a:rPr>
              <a:t>Higher Apprenticeship, skilled work or Higher Education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1" hasCustomPrompt="1"/>
          </p:nvPr>
        </p:nvSpPr>
        <p:spPr>
          <a:xfrm>
            <a:off x="7527686" y="4241882"/>
            <a:ext cx="1080000" cy="711218"/>
          </a:xfrm>
          <a:prstGeom prst="foldedCorner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>
                <a:latin typeface="Arial"/>
                <a:cs typeface="Arial"/>
              </a:rPr>
              <a:t>Higher</a:t>
            </a:r>
          </a:p>
          <a:p>
            <a:pPr algn="ctr"/>
            <a:r>
              <a:rPr lang="en-GB" sz="1000" dirty="0">
                <a:latin typeface="Arial"/>
                <a:cs typeface="Arial"/>
              </a:rPr>
              <a:t>Education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00" baseline="0">
                <a:latin typeface="Chevin-Light"/>
              </a:defRPr>
            </a:lvl1pPr>
          </a:lstStyle>
          <a:p>
            <a:pPr lvl="0"/>
            <a:r>
              <a:rPr lang="en-GB" dirty="0"/>
              <a:t>Overview of 16–19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4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00" baseline="0">
                <a:latin typeface="Chevin-Light"/>
              </a:defRPr>
            </a:lvl1pPr>
          </a:lstStyle>
          <a:p>
            <a:pPr lvl="0"/>
            <a:r>
              <a:rPr lang="en-GB" dirty="0"/>
              <a:t>Funding Changes – Study Programmes 16 – 19 year olds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52983" y="3888091"/>
            <a:ext cx="516081" cy="2944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Plus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127250"/>
            <a:ext cx="8160605" cy="31115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400" baseline="0"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Funding follows the learner – not qualifications	. Includes qualifications and non-qualification activity</a:t>
            </a:r>
          </a:p>
          <a:p>
            <a:pPr lvl="0"/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521266"/>
            <a:ext cx="3370324" cy="3312000"/>
          </a:xfrm>
          <a:prstGeom prst="snip1Rect">
            <a:avLst/>
          </a:prstGeom>
          <a:solidFill>
            <a:schemeClr val="tx1">
              <a:alpha val="20000"/>
            </a:schemeClr>
          </a:solidFill>
        </p:spPr>
        <p:txBody>
          <a:bodyPr vert="horz" lIns="216000" tIns="0" bIns="0"/>
          <a:lstStyle>
            <a:lvl1pPr marL="0" indent="0">
              <a:spcBef>
                <a:spcPts val="0"/>
              </a:spcBef>
              <a:buNone/>
              <a:defRPr sz="1200">
                <a:latin typeface="Arial"/>
              </a:defRPr>
            </a:lvl1pPr>
            <a:lvl2pPr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>
              <a:lnSpc>
                <a:spcPct val="100000"/>
              </a:lnSpc>
            </a:pPr>
            <a:r>
              <a:rPr lang="en-GB" sz="1200" dirty="0"/>
              <a:t>Total Programme - 550-600glh </a:t>
            </a:r>
          </a:p>
          <a:p>
            <a:endParaRPr lang="en-GB" sz="1200" dirty="0"/>
          </a:p>
          <a:p>
            <a:r>
              <a:rPr lang="en-GB" sz="1200" dirty="0"/>
              <a:t>Minimum 50% substantial qualification &gt;300glh</a:t>
            </a:r>
          </a:p>
          <a:p>
            <a:endParaRPr lang="en-GB" sz="1200" dirty="0"/>
          </a:p>
          <a:p>
            <a:r>
              <a:rPr lang="en-GB" sz="1200" dirty="0"/>
              <a:t>Higher level than most recent attainment, stretching </a:t>
            </a:r>
          </a:p>
          <a:p>
            <a:endParaRPr lang="en-GB" sz="1200" dirty="0"/>
          </a:p>
          <a:p>
            <a:r>
              <a:rPr lang="en-GB" sz="1200" dirty="0"/>
              <a:t>Must offer real progression towards a job, an Apprenticeship or further study</a:t>
            </a:r>
          </a:p>
          <a:p>
            <a:endParaRPr lang="en-GB" sz="1200" dirty="0"/>
          </a:p>
          <a:p>
            <a:r>
              <a:rPr lang="en-GB" sz="1200" dirty="0"/>
              <a:t>Qualifications could include:</a:t>
            </a:r>
          </a:p>
          <a:p>
            <a:r>
              <a:rPr lang="en-GB" sz="1200" dirty="0"/>
              <a:t>A-levels, AS, </a:t>
            </a:r>
            <a:r>
              <a:rPr lang="en-GB" sz="1200" b="1" dirty="0"/>
              <a:t>Technical Levels</a:t>
            </a:r>
            <a:r>
              <a:rPr lang="en-GB" sz="1200" dirty="0"/>
              <a:t>, </a:t>
            </a:r>
            <a:r>
              <a:rPr lang="en-GB" sz="1200" b="1" dirty="0"/>
              <a:t>Applied Generals</a:t>
            </a:r>
            <a:r>
              <a:rPr lang="en-GB" sz="1200" dirty="0"/>
              <a:t>, GCSE re-takes, Extended project, Level 2 Technical Certificates or a traineeship</a:t>
            </a:r>
          </a:p>
          <a:p>
            <a:endParaRPr lang="en-US" sz="1200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31724" y="2540614"/>
            <a:ext cx="3370324" cy="3312000"/>
          </a:xfrm>
          <a:prstGeom prst="snip1Rect">
            <a:avLst/>
          </a:prstGeom>
          <a:solidFill>
            <a:schemeClr val="tx1">
              <a:alpha val="20000"/>
            </a:schemeClr>
          </a:solidFill>
        </p:spPr>
        <p:txBody>
          <a:bodyPr vert="horz" lIns="21600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Arial"/>
              </a:defRPr>
            </a:lvl1pPr>
            <a:lvl2pPr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r>
              <a:rPr lang="en-GB" sz="1200" dirty="0"/>
              <a:t>Additional qualification(s) - if appropriate</a:t>
            </a:r>
          </a:p>
          <a:p>
            <a:r>
              <a:rPr lang="en-GB" sz="1200" dirty="0"/>
              <a:t>e.g. Applied General or AS …</a:t>
            </a:r>
            <a:r>
              <a:rPr lang="en-GB" sz="1200" b="1" dirty="0"/>
              <a:t>and/or</a:t>
            </a:r>
          </a:p>
          <a:p>
            <a:endParaRPr lang="en-GB" sz="1200" dirty="0"/>
          </a:p>
          <a:p>
            <a:r>
              <a:rPr lang="en-GB" sz="1200" dirty="0"/>
              <a:t>Maths and English - progression towards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GCSE or equivalent…</a:t>
            </a:r>
            <a:r>
              <a:rPr lang="en-GB" sz="1200" b="1" dirty="0"/>
              <a:t>and/or</a:t>
            </a:r>
          </a:p>
          <a:p>
            <a:endParaRPr lang="en-GB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Work Experience or work preparation…</a:t>
            </a:r>
            <a:r>
              <a:rPr lang="en-GB" sz="1200" b="1" dirty="0"/>
              <a:t>and/or</a:t>
            </a:r>
          </a:p>
          <a:p>
            <a:pPr algn="ctr"/>
            <a:endParaRPr lang="en-GB" sz="800" i="1" dirty="0"/>
          </a:p>
          <a:p>
            <a:r>
              <a:rPr lang="en-GB" sz="1200" dirty="0"/>
              <a:t>Non-Qualification activity:</a:t>
            </a:r>
          </a:p>
          <a:p>
            <a:r>
              <a:rPr lang="en-GB" sz="1200" dirty="0"/>
              <a:t>voluntary, community, DoE, tutorials, enrichment activity, developing and building ‘soft skills’, coaching, mentoring, non-accredited units of learning that fill knowledge gaps or encourage enrichment of learner or core subjects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3232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357FBAA-7866-4881-8A72-9E84B454D2E3}" type="datetimeFigureOut">
              <a:rPr lang="en-GB">
                <a:solidFill>
                  <a:srgbClr val="412878"/>
                </a:solidFill>
              </a:rPr>
              <a:pPr defTabSz="457200"/>
              <a:t>08/07/2021</a:t>
            </a:fld>
            <a:endParaRPr lang="en-GB">
              <a:solidFill>
                <a:srgbClr val="4128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srgbClr val="4128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DC8C86F-A833-4863-8B26-853D496A54EE}" type="slidenum">
              <a:rPr lang="en-GB">
                <a:solidFill>
                  <a:srgbClr val="412878"/>
                </a:solidFill>
              </a:rPr>
              <a:pPr defTabSz="457200"/>
              <a:t>‹#›</a:t>
            </a:fld>
            <a:endParaRPr lang="en-GB">
              <a:solidFill>
                <a:srgbClr val="412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4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B36E478-6497-4DED-9CC9-05EED07D24B3}" type="datetime1">
              <a:rPr lang="en-US"/>
              <a:pPr>
                <a:defRPr/>
              </a:pPr>
              <a:t>7/8/2021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1.4.1 The meaning of market failure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96F31F7-44D6-4AD8-83D7-95AC5ECD49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6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A Square.eps"/>
          <p:cNvPicPr>
            <a:picLocks noChangeAspect="1"/>
          </p:cNvPicPr>
          <p:nvPr userDrawn="1"/>
        </p:nvPicPr>
        <p:blipFill>
          <a:blip r:embed="rId9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70" y="-1"/>
            <a:ext cx="7299296" cy="7862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104467"/>
            <a:ext cx="9144000" cy="753533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455958" y="6401941"/>
            <a:ext cx="3129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fld id="{19C4C92E-C125-41F0-96AB-6A6A38F23793}" type="slidenum">
              <a:rPr lang="en-GB" sz="800">
                <a:solidFill>
                  <a:srgbClr val="9784BE"/>
                </a:solidFill>
                <a:cs typeface="Arial"/>
              </a:rPr>
              <a:pPr defTabSz="457200"/>
              <a:t>‹#›</a:t>
            </a:fld>
            <a:endParaRPr lang="en-GB" sz="800" dirty="0">
              <a:solidFill>
                <a:srgbClr val="9784BE"/>
              </a:solidFill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54490"/>
            <a:ext cx="9144000" cy="0"/>
          </a:xfrm>
          <a:prstGeom prst="line">
            <a:avLst/>
          </a:prstGeom>
          <a:ln w="9525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9" y="319548"/>
            <a:ext cx="1478875" cy="712839"/>
          </a:xfrm>
          <a:prstGeom prst="rect">
            <a:avLst/>
          </a:prstGeom>
        </p:spPr>
      </p:pic>
      <p:pic>
        <p:nvPicPr>
          <p:cNvPr id="15" name="Picture 14" descr="TwitterLogo_white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6389077"/>
            <a:ext cx="167223" cy="136097"/>
          </a:xfrm>
          <a:prstGeom prst="rect">
            <a:avLst/>
          </a:prstGeom>
        </p:spPr>
      </p:pic>
      <p:pic>
        <p:nvPicPr>
          <p:cNvPr id="16" name="Picture 15" descr="YouTube-logo-light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0" y="6387950"/>
            <a:ext cx="343452" cy="143674"/>
          </a:xfrm>
          <a:prstGeom prst="rect">
            <a:avLst/>
          </a:prstGeom>
        </p:spPr>
      </p:pic>
      <p:pic>
        <p:nvPicPr>
          <p:cNvPr id="17" name="Picture 16" descr="In-White-2in-TM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08" y="6379251"/>
            <a:ext cx="165450" cy="15272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777940" y="6351027"/>
            <a:ext cx="30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900" dirty="0">
                <a:solidFill>
                  <a:srgbClr val="FFFFFF"/>
                </a:solidFill>
                <a:cs typeface="Arial"/>
              </a:rPr>
              <a:t>Copyright  AQA and its licensors. All rights reserved.</a:t>
            </a:r>
          </a:p>
          <a:p>
            <a:pPr defTabSz="457200"/>
            <a:endParaRPr lang="en-US" sz="9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99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ted.com/topics/busines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t.com/" TargetMode="External"/><Relationship Id="rId5" Type="http://schemas.openxmlformats.org/officeDocument/2006/relationships/hyperlink" Target="https://www.theguardian.com/uk/business" TargetMode="External"/><Relationship Id="rId4" Type="http://schemas.openxmlformats.org/officeDocument/2006/relationships/hyperlink" Target="https://www.cnbc.com/busines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rsbriggs.org/my-mbti-personality-type/mbti-basics/extraversion-or-introversio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rsbriggs.org/my-mbti-personality-type/mbti-basics/sensing-or-intuitio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rsbriggs.org/my-mbti-personality-type/mbti-basics/thinking-or-feeling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rsbriggs.org/my-mbti-personality-type/mbti-basics/judging-or-perceiving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6personalities.com/free-personality-test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8-LhqF4N0" TargetMode="External"/><Relationship Id="rId2" Type="http://schemas.openxmlformats.org/officeDocument/2006/relationships/hyperlink" Target="http://www.youtube.com/watch?v=Mvrg5m-SfP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b086yl47/the-apprentice-series-12-14-the-final" TargetMode="External"/><Relationship Id="rId2" Type="http://schemas.openxmlformats.org/officeDocument/2006/relationships/hyperlink" Target="https://www.bbc.co.uk/iplayer/episode/b0bnfkqc/the-apprentice-series-14-2-comics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mallbusinessgam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Level 3 Certificate </a:t>
            </a:r>
            <a:r>
              <a:rPr lang="en-GB" sz="4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and Extended Certificate in </a:t>
            </a:r>
            <a:r>
              <a:rPr lang="en-GB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Applied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8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1720" y="188640"/>
            <a:ext cx="7937500" cy="936104"/>
          </a:xfrm>
        </p:spPr>
        <p:txBody>
          <a:bodyPr>
            <a:normAutofit/>
          </a:bodyPr>
          <a:lstStyle/>
          <a:p>
            <a:r>
              <a:rPr lang="en-GB" b="1" dirty="0"/>
              <a:t>Certificates in </a:t>
            </a:r>
            <a:r>
              <a:rPr lang="en-GB" b="1" dirty="0" smtClean="0"/>
              <a:t>Business</a:t>
            </a:r>
          </a:p>
          <a:p>
            <a:r>
              <a:rPr lang="en-GB" b="1" dirty="0" smtClean="0"/>
              <a:t>           qualification </a:t>
            </a:r>
            <a:r>
              <a:rPr lang="en-GB" b="1" dirty="0"/>
              <a:t>structure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484784"/>
            <a:ext cx="7937500" cy="39508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AQA Level 3 Extended Certificate in Applied Business</a:t>
            </a:r>
          </a:p>
          <a:p>
            <a:pPr marL="0" indent="0">
              <a:buNone/>
            </a:pPr>
            <a:r>
              <a:rPr lang="en-GB" sz="1400" dirty="0"/>
              <a:t>Learners must achieve units 1 – 5 and one unit from units 6, 7 and 8.</a:t>
            </a:r>
          </a:p>
          <a:p>
            <a:endParaRPr lang="en-GB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61418"/>
              </p:ext>
            </p:extLst>
          </p:nvPr>
        </p:nvGraphicFramePr>
        <p:xfrm>
          <a:off x="539552" y="2420891"/>
          <a:ext cx="7848872" cy="3374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UNIT TITLE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ASSESSMENT TYPE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OFQUAL UNIT REFERENCE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2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Mandatory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Financial planning and analysis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External examination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R/507/6695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Business dynamics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Internally centre assessed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Y/507/6696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Entrepreneurial opportunities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External assignment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D/507/6697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Managing and leading people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External examination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H/507/6698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Developing a business proposal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Internally centre assessed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K/507/6699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2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Optional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e-Business implementation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Internally centre assessed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R/507/6700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Managing an event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Internally centre assessed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Y/507/6701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Marketing communications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Internally centre assessed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D/507/6702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1720" y="476672"/>
            <a:ext cx="7937500" cy="400110"/>
          </a:xfrm>
        </p:spPr>
        <p:txBody>
          <a:bodyPr/>
          <a:lstStyle/>
          <a:p>
            <a:r>
              <a:rPr lang="en-GB" b="1" dirty="0"/>
              <a:t>Unit 4: Managing and leading people (Exam)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772816"/>
            <a:ext cx="7937500" cy="3662784"/>
          </a:xfrm>
        </p:spPr>
        <p:txBody>
          <a:bodyPr/>
          <a:lstStyle/>
          <a:p>
            <a:r>
              <a:rPr lang="en-GB" sz="2400" dirty="0" smtClean="0"/>
              <a:t>Explore </a:t>
            </a:r>
            <a:r>
              <a:rPr lang="en-GB" sz="2400" dirty="0"/>
              <a:t>how </a:t>
            </a:r>
            <a:r>
              <a:rPr lang="en-GB" sz="2400" dirty="0" smtClean="0"/>
              <a:t>organisations </a:t>
            </a:r>
            <a:r>
              <a:rPr lang="en-GB" sz="2400" dirty="0"/>
              <a:t>operate in a changing environment and use managers and employees to achieve objectives.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Study </a:t>
            </a:r>
            <a:r>
              <a:rPr lang="en-GB" sz="2400" dirty="0"/>
              <a:t>the importance of leadership, how employees and managers interact in the workplace and the impact of different organisational structures on managers and employees.</a:t>
            </a:r>
          </a:p>
        </p:txBody>
      </p:sp>
    </p:spTree>
    <p:extLst>
      <p:ext uri="{BB962C8B-B14F-4D97-AF65-F5344CB8AC3E}">
        <p14:creationId xmlns:p14="http://schemas.microsoft.com/office/powerpoint/2010/main" val="23773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75656" y="692696"/>
            <a:ext cx="7937500" cy="400110"/>
          </a:xfrm>
        </p:spPr>
        <p:txBody>
          <a:bodyPr/>
          <a:lstStyle/>
          <a:p>
            <a:r>
              <a:rPr lang="en-GB" b="1" dirty="0"/>
              <a:t>Unit 5: Developing a business proposal (Portfolio)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1556792"/>
            <a:ext cx="7937500" cy="3950816"/>
          </a:xfrm>
        </p:spPr>
        <p:txBody>
          <a:bodyPr/>
          <a:lstStyle/>
          <a:p>
            <a:r>
              <a:rPr lang="en-GB" sz="2400" dirty="0"/>
              <a:t>In this portfolio assessed </a:t>
            </a:r>
            <a:r>
              <a:rPr lang="en-GB" sz="2400" dirty="0" smtClean="0"/>
              <a:t>unit</a:t>
            </a:r>
          </a:p>
          <a:p>
            <a:r>
              <a:rPr lang="en-GB" sz="2400" dirty="0" smtClean="0"/>
              <a:t> Investigate the </a:t>
            </a:r>
            <a:r>
              <a:rPr lang="en-GB" sz="2400" dirty="0"/>
              <a:t>processes required to develop, present and evaluate a business proposal.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business proposal will require human resources beyond those provided by the learner.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Develop </a:t>
            </a:r>
            <a:r>
              <a:rPr lang="en-GB" sz="2400" dirty="0"/>
              <a:t>a concise proposal and present this to funding providers. </a:t>
            </a:r>
          </a:p>
        </p:txBody>
      </p:sp>
    </p:spTree>
    <p:extLst>
      <p:ext uri="{BB962C8B-B14F-4D97-AF65-F5344CB8AC3E}">
        <p14:creationId xmlns:p14="http://schemas.microsoft.com/office/powerpoint/2010/main" val="40631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9752" y="476672"/>
            <a:ext cx="7937500" cy="400110"/>
          </a:xfrm>
        </p:spPr>
        <p:txBody>
          <a:bodyPr/>
          <a:lstStyle/>
          <a:p>
            <a:r>
              <a:rPr lang="en-GB" b="1" dirty="0"/>
              <a:t>Unit 7: Managing an event (Portfolio)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560" y="1484784"/>
            <a:ext cx="7937500" cy="3308350"/>
          </a:xfrm>
        </p:spPr>
        <p:txBody>
          <a:bodyPr/>
          <a:lstStyle/>
          <a:p>
            <a:r>
              <a:rPr lang="en-GB" sz="2400" dirty="0" smtClean="0"/>
              <a:t>In </a:t>
            </a:r>
            <a:r>
              <a:rPr lang="en-GB" sz="2400" dirty="0"/>
              <a:t>this portfolio assessed </a:t>
            </a:r>
            <a:r>
              <a:rPr lang="en-GB" sz="2400" dirty="0" smtClean="0"/>
              <a:t>unit</a:t>
            </a:r>
          </a:p>
          <a:p>
            <a:endParaRPr lang="en-GB" sz="2400" dirty="0" smtClean="0"/>
          </a:p>
          <a:p>
            <a:r>
              <a:rPr lang="en-GB" sz="2400" dirty="0" smtClean="0"/>
              <a:t>Investigate </a:t>
            </a:r>
            <a:r>
              <a:rPr lang="en-GB" sz="2400" dirty="0"/>
              <a:t>the processes required to plan for, co-ordinate and manage a one-off event.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This </a:t>
            </a:r>
            <a:r>
              <a:rPr lang="en-GB" sz="2400" dirty="0"/>
              <a:t>event will be related to the business proposal.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Review </a:t>
            </a:r>
            <a:r>
              <a:rPr lang="en-GB" sz="2400" dirty="0"/>
              <a:t>the success of the event and modify their business proposals accordingly.</a:t>
            </a:r>
          </a:p>
        </p:txBody>
      </p:sp>
    </p:spTree>
    <p:extLst>
      <p:ext uri="{BB962C8B-B14F-4D97-AF65-F5344CB8AC3E}">
        <p14:creationId xmlns:p14="http://schemas.microsoft.com/office/powerpoint/2010/main" val="18349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1720" y="404664"/>
            <a:ext cx="7937500" cy="79208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Certificates in Applied Business 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             qualification </a:t>
            </a:r>
            <a:r>
              <a:rPr lang="en-GB" b="1" dirty="0"/>
              <a:t>structure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484784"/>
            <a:ext cx="7937500" cy="453650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Certificate in Applied Business</a:t>
            </a:r>
          </a:p>
          <a:p>
            <a:pPr marL="285750"/>
            <a:r>
              <a:rPr lang="en-GB" sz="2000" dirty="0"/>
              <a:t>Covers fundamental business and entrepreneurial knowledge and skills associated with work in a business enterprise</a:t>
            </a:r>
          </a:p>
          <a:p>
            <a:pPr marL="285750"/>
            <a:r>
              <a:rPr lang="en-GB" sz="2000" dirty="0"/>
              <a:t>Synoptic focus: people, markets, finance and operational delivery</a:t>
            </a:r>
          </a:p>
          <a:p>
            <a:pPr marL="285750"/>
            <a:r>
              <a:rPr lang="en-GB" sz="2000" dirty="0"/>
              <a:t>Emphasis on not just knowledge and skill development, but on beginning to think and realise own ideas and plans</a:t>
            </a:r>
          </a:p>
          <a:p>
            <a:pPr marL="285750"/>
            <a:r>
              <a:rPr lang="en-GB" sz="2000" dirty="0"/>
              <a:t>Unit 3 Entrepreneurial opportunities represents the synoptic culmination of the qualification – where all strands are brought together </a:t>
            </a:r>
          </a:p>
          <a:p>
            <a:pPr marL="285750"/>
            <a:r>
              <a:rPr lang="en-GB" sz="2000" dirty="0"/>
              <a:t>Balanced assessment pattern – exam, internal assessment and new external assignment</a:t>
            </a:r>
          </a:p>
          <a:p>
            <a:pPr marL="28575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332656"/>
            <a:ext cx="7937500" cy="1196752"/>
          </a:xfrm>
        </p:spPr>
        <p:txBody>
          <a:bodyPr>
            <a:normAutofit/>
          </a:bodyPr>
          <a:lstStyle/>
          <a:p>
            <a:r>
              <a:rPr lang="en-GB" b="1" dirty="0"/>
              <a:t>Certificates in Applied Business </a:t>
            </a:r>
            <a:endParaRPr lang="en-GB" b="1" dirty="0" smtClean="0"/>
          </a:p>
          <a:p>
            <a:r>
              <a:rPr lang="en-GB" b="1" dirty="0" smtClean="0"/>
              <a:t>                    qualification </a:t>
            </a:r>
            <a:r>
              <a:rPr lang="en-GB" b="1" dirty="0"/>
              <a:t>structure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529408"/>
            <a:ext cx="7937500" cy="4275856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Extended Certificate in Applied Business</a:t>
            </a:r>
          </a:p>
          <a:p>
            <a:pPr marL="285750"/>
            <a:r>
              <a:rPr lang="en-GB" sz="2000" dirty="0"/>
              <a:t>Broader and deeper focus of attention on content, </a:t>
            </a:r>
            <a:r>
              <a:rPr lang="en-GB" sz="2000" dirty="0" smtClean="0"/>
              <a:t>e.g. </a:t>
            </a:r>
            <a:r>
              <a:rPr lang="en-GB" sz="2000" dirty="0"/>
              <a:t>Managing and developing people continues themes from the Certificate</a:t>
            </a:r>
          </a:p>
          <a:p>
            <a:pPr marL="285750"/>
            <a:r>
              <a:rPr lang="en-GB" sz="2000" dirty="0"/>
              <a:t>Same synoptic focus on content as the Certificate</a:t>
            </a:r>
          </a:p>
          <a:p>
            <a:pPr marL="285750"/>
            <a:r>
              <a:rPr lang="en-GB" sz="2000" dirty="0"/>
              <a:t>Key unit: Business proposal unit – links back to Certificate, integrated links into each of the optional units</a:t>
            </a:r>
          </a:p>
          <a:p>
            <a:pPr marL="285750"/>
            <a:r>
              <a:rPr lang="en-GB" sz="2000" dirty="0"/>
              <a:t>Business proposal unit integrated into each of the optional units</a:t>
            </a:r>
          </a:p>
          <a:p>
            <a:pPr marL="285750"/>
            <a:r>
              <a:rPr lang="en-GB" sz="2000" dirty="0"/>
              <a:t>Emphasis on broader and deeper ‘applied’ understanding</a:t>
            </a:r>
          </a:p>
          <a:p>
            <a:pPr marL="285750"/>
            <a:r>
              <a:rPr lang="en-GB" sz="2000" dirty="0"/>
              <a:t>Each optional unit represents a popular and current area of business</a:t>
            </a:r>
          </a:p>
        </p:txBody>
      </p:sp>
    </p:spTree>
    <p:extLst>
      <p:ext uri="{BB962C8B-B14F-4D97-AF65-F5344CB8AC3E}">
        <p14:creationId xmlns:p14="http://schemas.microsoft.com/office/powerpoint/2010/main" val="269129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592" y="213167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A fully integrated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752475"/>
            <a:ext cx="8265117" cy="52121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42938" y="2005013"/>
            <a:ext cx="1340427" cy="1080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007" y="3549288"/>
            <a:ext cx="1340427" cy="1080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24368" y="2833038"/>
            <a:ext cx="1340427" cy="1080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58848" y="1049231"/>
            <a:ext cx="1340427" cy="1080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58849" y="2292711"/>
            <a:ext cx="1389890" cy="10806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6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2950" y="365125"/>
            <a:ext cx="7886700" cy="596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rgbClr val="4128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rgbClr val="4128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rgbClr val="412878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12878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8312" y="3549288"/>
            <a:ext cx="1340427" cy="11560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08312" y="4883934"/>
            <a:ext cx="1340427" cy="10806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8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83677" y="3039485"/>
            <a:ext cx="758537" cy="571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12317" y="2403337"/>
            <a:ext cx="1499847" cy="184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FFFFFF"/>
                </a:solidFill>
              </a:rPr>
              <a:t>Unit 5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41753" y="3085667"/>
            <a:ext cx="758537" cy="571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6412164" y="3046487"/>
            <a:ext cx="758537" cy="993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8685355">
            <a:off x="6303847" y="1682956"/>
            <a:ext cx="758537" cy="571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3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Readings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47806" cy="4351338"/>
          </a:xfrm>
        </p:spPr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www.ted.com/topics/business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www.bbc.co.uk/news/business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https://www.cnbc.com/business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www.theguardian.com/uk/business</a:t>
            </a:r>
            <a:endParaRPr lang="en-GB" dirty="0" smtClean="0"/>
          </a:p>
          <a:p>
            <a:r>
              <a:rPr lang="en-GB" dirty="0">
                <a:hlinkClick r:id="rId6"/>
              </a:rPr>
              <a:t>https://www.ft.com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874" t="23625" r="4256" b="44876"/>
          <a:stretch/>
        </p:blipFill>
        <p:spPr>
          <a:xfrm>
            <a:off x="628650" y="1268760"/>
            <a:ext cx="8047806" cy="16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1954" y="1340768"/>
            <a:ext cx="7937500" cy="4752528"/>
          </a:xfrm>
        </p:spPr>
        <p:txBody>
          <a:bodyPr/>
          <a:lstStyle/>
          <a:p>
            <a:r>
              <a:rPr lang="en-GB" sz="2400" dirty="0" smtClean="0"/>
              <a:t>The tasks should give you an idea of some of the topics you will encounter in your course over the next two years. There is a lot more that you will cover.</a:t>
            </a:r>
          </a:p>
          <a:p>
            <a:endParaRPr lang="en-GB" sz="2400" dirty="0" smtClean="0"/>
          </a:p>
          <a:p>
            <a:r>
              <a:rPr lang="en-GB" sz="2400" dirty="0" smtClean="0"/>
              <a:t>As a student studying Business you should read and follow news articles related to how companies in all sectors of the economy perform.</a:t>
            </a:r>
          </a:p>
          <a:p>
            <a:endParaRPr lang="en-GB" sz="2400" dirty="0"/>
          </a:p>
          <a:p>
            <a:r>
              <a:rPr lang="en-GB" sz="2400" dirty="0" smtClean="0"/>
              <a:t>Be prepared for more independent learning by being proactive and reading some of the great books on Business.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     Tasks </a:t>
            </a:r>
            <a:r>
              <a:rPr lang="en-GB" dirty="0"/>
              <a:t>for you to try out</a:t>
            </a:r>
          </a:p>
        </p:txBody>
      </p:sp>
    </p:spTree>
    <p:extLst>
      <p:ext uri="{BB962C8B-B14F-4D97-AF65-F5344CB8AC3E}">
        <p14:creationId xmlns:p14="http://schemas.microsoft.com/office/powerpoint/2010/main" val="22663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1115616" y="3899040"/>
            <a:ext cx="7164387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Myers-Briggs Personality Types and Enterprising Behaviour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556792"/>
            <a:ext cx="71837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cs typeface="Arial"/>
              </a:rPr>
              <a:t>How would you describe your personality?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cs typeface="Arial"/>
              </a:rPr>
              <a:t>Think of a famous entrepreneur e.g. Sir Alan Sugar. How would you describe their personality</a:t>
            </a:r>
            <a:r>
              <a:rPr lang="en-GB" dirty="0" smtClean="0">
                <a:latin typeface="Arial"/>
                <a:cs typeface="Arial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Try out this test to see what your own personality type is and how enterprising you may/ not be</a:t>
            </a:r>
            <a:endParaRPr lang="en-GB" sz="2800" i="1" dirty="0">
              <a:solidFill>
                <a:srgbClr val="0070C0"/>
              </a:solidFill>
              <a:latin typeface="Chaparral Pro Light" panose="02060403030505090203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     </a:t>
            </a:r>
            <a:r>
              <a:rPr lang="en-GB" sz="2400" b="1" dirty="0" smtClean="0"/>
              <a:t>PO1: Understanding Enterprising Behaviour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21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/>
          <a:lstStyle/>
          <a:p>
            <a:r>
              <a:rPr lang="en-US" dirty="0"/>
              <a:t>Applied Generals: Key features</a:t>
            </a:r>
          </a:p>
        </p:txBody>
      </p:sp>
      <p:pic>
        <p:nvPicPr>
          <p:cNvPr id="4" name="Picture 3" descr="Applied General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1909455"/>
            <a:ext cx="10778120" cy="321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7744" y="269348"/>
            <a:ext cx="6211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  <a:ea typeface="+mj-ea"/>
                <a:cs typeface="+mj-cs"/>
              </a:rPr>
              <a:t>Introduction to 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5422865"/>
            <a:ext cx="625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https://www.youtube.com/watch?v=JY2n-2xSWik</a:t>
            </a:r>
          </a:p>
        </p:txBody>
      </p:sp>
    </p:spTree>
    <p:extLst>
      <p:ext uri="{BB962C8B-B14F-4D97-AF65-F5344CB8AC3E}">
        <p14:creationId xmlns:p14="http://schemas.microsoft.com/office/powerpoint/2010/main" val="31244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97768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Personality Types and Enterprising Behaviour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129463" cy="4824413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Myers-Briggs </a:t>
            </a:r>
            <a:r>
              <a:rPr lang="en-GB" dirty="0"/>
              <a:t>preferences: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extraversion v introversion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sensing v intuition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thinking v feeling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judging v perceiving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Myers-Briggs personality types and characteristics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Own skills levels: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communication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research</a:t>
            </a:r>
          </a:p>
          <a:p>
            <a:pPr lvl="2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dirty="0"/>
              <a:t>team-working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How Myers-Briggs personality type and own skills affect the ways in which individuals engage in enterprising behaviour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5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884" y="188640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Preferences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308850" cy="50133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 smtClean="0"/>
              <a:t>Myers-Briggs Preferences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 smtClean="0"/>
              <a:t>A theory developed by a mother and daughter team based around the work’s of an earlier psychologist Jung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 smtClean="0"/>
              <a:t>Identifies 16 personality types categorising the way individuals see the world and make decisions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 smtClean="0"/>
              <a:t>Underpinned by 4 principal functions: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 smtClean="0"/>
              <a:t>Sensation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 smtClean="0"/>
              <a:t>Intuition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 smtClean="0"/>
              <a:t>Feeling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 smtClean="0"/>
              <a:t>Thinking</a:t>
            </a:r>
          </a:p>
          <a:p>
            <a:pPr lvl="1"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3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88640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Preferences</a:t>
            </a:r>
            <a:br>
              <a:rPr lang="en-GB" sz="2400" b="1" dirty="0"/>
            </a:br>
            <a:r>
              <a:rPr lang="en-GB" sz="2400" b="1" dirty="0"/>
              <a:t>Sensation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619250" y="1331640"/>
            <a:ext cx="7308850" cy="50133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Sensation – where does your energy come from? How do you channel your energy?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Extraversion vs introversion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b="1" dirty="0" smtClean="0"/>
              <a:t>Extravert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Likes dealing in the outside world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Enjoys having lots of variety in tasks and lots of people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Motivated by others and motivates others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Shares ideas and discusses issues to solve problems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b="1" dirty="0" smtClean="0"/>
              <a:t>Introvert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Thinks things through in their head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Comfortable working on own or with a small group of people known to them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Reflects on ideas</a:t>
            </a:r>
          </a:p>
          <a:p>
            <a:pPr lvl="1" eaLnBrk="1" hangingPunct="1"/>
            <a:endParaRPr lang="en-GB" altLang="en-US" dirty="0" smtClean="0"/>
          </a:p>
        </p:txBody>
      </p:sp>
      <p:sp>
        <p:nvSpPr>
          <p:cNvPr id="4" name="Action Button: Document 3">
            <a:hlinkClick r:id="rId3" highlightClick="1"/>
          </p:cNvPr>
          <p:cNvSpPr/>
          <p:nvPr/>
        </p:nvSpPr>
        <p:spPr>
          <a:xfrm>
            <a:off x="611188" y="2420938"/>
            <a:ext cx="576262" cy="10080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3860800"/>
            <a:ext cx="1439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+mn-cs"/>
              </a:rPr>
              <a:t>Read more.</a:t>
            </a:r>
          </a:p>
        </p:txBody>
      </p:sp>
    </p:spTree>
    <p:extLst>
      <p:ext uri="{BB962C8B-B14F-4D97-AF65-F5344CB8AC3E}">
        <p14:creationId xmlns:p14="http://schemas.microsoft.com/office/powerpoint/2010/main" val="16201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328" y="188640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Preferences</a:t>
            </a:r>
            <a:br>
              <a:rPr lang="en-GB" sz="2400" b="1" dirty="0"/>
            </a:br>
            <a:r>
              <a:rPr lang="en-GB" sz="2400" b="1" dirty="0"/>
              <a:t>Intuition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403648" y="1331640"/>
            <a:ext cx="7308850" cy="50133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Intuition – are you focused more on facts and what you experience from your senses or a feeling of patterns and what might happen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Sensing vs intuition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Sensing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Focused on the now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Remember facts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Learn best through experience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Like to see the practical application of concepts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Intuition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Focused on patterns and impressions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Remember emotions and impressions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Learn by thinking through concepts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Happy with abstract concepts</a:t>
            </a:r>
          </a:p>
          <a:p>
            <a:pPr lvl="1" eaLnBrk="1" hangingPunct="1"/>
            <a:endParaRPr lang="en-GB" altLang="en-US" dirty="0" smtClean="0"/>
          </a:p>
        </p:txBody>
      </p:sp>
      <p:sp>
        <p:nvSpPr>
          <p:cNvPr id="4" name="Action Button: Document 3">
            <a:hlinkClick r:id="rId3" highlightClick="1"/>
          </p:cNvPr>
          <p:cNvSpPr/>
          <p:nvPr/>
        </p:nvSpPr>
        <p:spPr>
          <a:xfrm>
            <a:off x="611188" y="2420938"/>
            <a:ext cx="576262" cy="10080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3860800"/>
            <a:ext cx="1439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+mn-cs"/>
              </a:rPr>
              <a:t>Read more.</a:t>
            </a:r>
          </a:p>
        </p:txBody>
      </p:sp>
    </p:spTree>
    <p:extLst>
      <p:ext uri="{BB962C8B-B14F-4D97-AF65-F5344CB8AC3E}">
        <p14:creationId xmlns:p14="http://schemas.microsoft.com/office/powerpoint/2010/main" val="26712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Preferences</a:t>
            </a:r>
            <a:br>
              <a:rPr lang="en-GB" sz="2400" b="1" dirty="0"/>
            </a:br>
            <a:r>
              <a:rPr lang="en-GB" sz="2400" b="1" dirty="0"/>
              <a:t>Feeling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93503" y="1354137"/>
            <a:ext cx="7308850" cy="50133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Feeling – do you base decisions on logic or personal involvement? Do you make decisions objectively or subjectively?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Thinking vs feeling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Thinking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Approaches a decision logically e.g. weigh up arguments for and against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Deal with logic not personal opinions or emotions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Feeling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Weigh up the perceived opinions of others involved by the decision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Concerned for how people feel and like to maintain peace</a:t>
            </a:r>
          </a:p>
          <a:p>
            <a:pPr lvl="1" eaLnBrk="1" hangingPunct="1"/>
            <a:endParaRPr lang="en-GB" altLang="en-US" dirty="0" smtClean="0"/>
          </a:p>
        </p:txBody>
      </p:sp>
      <p:sp>
        <p:nvSpPr>
          <p:cNvPr id="4" name="Action Button: Document 3">
            <a:hlinkClick r:id="rId3" highlightClick="1"/>
          </p:cNvPr>
          <p:cNvSpPr/>
          <p:nvPr/>
        </p:nvSpPr>
        <p:spPr>
          <a:xfrm>
            <a:off x="611188" y="2420938"/>
            <a:ext cx="576262" cy="10080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3860800"/>
            <a:ext cx="1439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+mn-cs"/>
              </a:rPr>
              <a:t>Read more.</a:t>
            </a:r>
          </a:p>
        </p:txBody>
      </p:sp>
    </p:spTree>
    <p:extLst>
      <p:ext uri="{BB962C8B-B14F-4D97-AF65-F5344CB8AC3E}">
        <p14:creationId xmlns:p14="http://schemas.microsoft.com/office/powerpoint/2010/main" val="34631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415" y="0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Preferences</a:t>
            </a:r>
            <a:br>
              <a:rPr lang="en-GB" sz="2400" b="1" dirty="0"/>
            </a:br>
            <a:r>
              <a:rPr lang="en-GB" sz="2400" b="1" dirty="0"/>
              <a:t>Thinking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619250" y="1354137"/>
            <a:ext cx="7308850" cy="50133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Thinking– how do you act when with others? How do others perceive you?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Judging vs perceiving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Judging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Decision making preference affects the way an individual is viewed by others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Like things to be in order and under control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endParaRPr lang="en-GB" altLang="en-US" sz="1800" dirty="0" smtClean="0"/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Perceiving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Perceiving function preference  i.e. sensing vs intuition informs the way you act when with others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More willing to adapt to changes around you</a:t>
            </a:r>
          </a:p>
          <a:p>
            <a:pPr lvl="1" eaLnBrk="1" hangingPunct="1"/>
            <a:endParaRPr lang="en-GB" altLang="en-US" dirty="0" smtClean="0"/>
          </a:p>
        </p:txBody>
      </p:sp>
      <p:sp>
        <p:nvSpPr>
          <p:cNvPr id="4" name="Action Button: Document 3">
            <a:hlinkClick r:id="rId3" highlightClick="1"/>
          </p:cNvPr>
          <p:cNvSpPr/>
          <p:nvPr/>
        </p:nvSpPr>
        <p:spPr>
          <a:xfrm>
            <a:off x="611188" y="2420938"/>
            <a:ext cx="576262" cy="10080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3860800"/>
            <a:ext cx="1439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  <a:cs typeface="+mn-cs"/>
              </a:rPr>
              <a:t>Read more.</a:t>
            </a:r>
          </a:p>
        </p:txBody>
      </p:sp>
    </p:spTree>
    <p:extLst>
      <p:ext uri="{BB962C8B-B14F-4D97-AF65-F5344CB8AC3E}">
        <p14:creationId xmlns:p14="http://schemas.microsoft.com/office/powerpoint/2010/main" val="2456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82563"/>
            <a:ext cx="6248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/>
              <a:t>Myers-Briggs Preferences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835150" y="1587500"/>
            <a:ext cx="7308850" cy="50133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 smtClean="0"/>
              <a:t>For each preference identify your own personality type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endParaRPr lang="en-GB" alt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979613" y="2636838"/>
            <a:ext cx="23050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Extraversion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79613" y="3552825"/>
            <a:ext cx="23050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Sensing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79613" y="4508500"/>
            <a:ext cx="23050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Thinking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24525" y="3517900"/>
            <a:ext cx="23034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Intuition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038" y="4530725"/>
            <a:ext cx="23034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Feeling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86438" y="5499100"/>
            <a:ext cx="23050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Perceiving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79613" y="5499100"/>
            <a:ext cx="230505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Judging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24525" y="2593975"/>
            <a:ext cx="23034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Introversion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060575"/>
            <a:ext cx="18351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+mn-cs"/>
              </a:rPr>
              <a:t>Identify where you think the person you are sat with will  have placed themselves.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rgbClr val="00000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Calibri"/>
                <a:cs typeface="+mn-cs"/>
              </a:rPr>
              <a:t>Do you agree with each other?</a:t>
            </a:r>
          </a:p>
        </p:txBody>
      </p:sp>
    </p:spTree>
    <p:extLst>
      <p:ext uri="{BB962C8B-B14F-4D97-AF65-F5344CB8AC3E}">
        <p14:creationId xmlns:p14="http://schemas.microsoft.com/office/powerpoint/2010/main" val="42664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00062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Myer-Gibbs Personality test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GB" altLang="en-US" dirty="0" smtClean="0">
              <a:hlinkClick r:id="rId2"/>
            </a:endParaRPr>
          </a:p>
          <a:p>
            <a:pPr marL="0" indent="0" eaLnBrk="1" hangingPunct="1">
              <a:buNone/>
            </a:pPr>
            <a:endParaRPr lang="en-GB" altLang="en-US" dirty="0">
              <a:hlinkClick r:id="rId2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hlinkClick r:id="rId2"/>
              </a:rPr>
              <a:t>https://www.16personalities.com/free-personality-test</a:t>
            </a: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6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05366" y="404664"/>
            <a:ext cx="7937500" cy="400110"/>
          </a:xfrm>
        </p:spPr>
        <p:txBody>
          <a:bodyPr>
            <a:noAutofit/>
          </a:bodyPr>
          <a:lstStyle/>
          <a:p>
            <a:r>
              <a:rPr lang="en-GB" sz="2800" b="1" dirty="0"/>
              <a:t>From pass to distinction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309" y="2422295"/>
            <a:ext cx="2426011" cy="1694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412878"/>
                </a:solidFill>
              </a:rPr>
              <a:t>Demonstrating</a:t>
            </a:r>
            <a:r>
              <a:rPr lang="en-GB" b="1" dirty="0">
                <a:solidFill>
                  <a:srgbClr val="412878"/>
                </a:solidFill>
              </a:rPr>
              <a:t> understanding</a:t>
            </a:r>
            <a:r>
              <a:rPr lang="en-GB" dirty="0">
                <a:solidFill>
                  <a:srgbClr val="412878"/>
                </a:solidFill>
              </a:rPr>
              <a:t> by using knowledge in </a:t>
            </a:r>
            <a:r>
              <a:rPr lang="en-GB" b="1" dirty="0">
                <a:solidFill>
                  <a:srgbClr val="412878"/>
                </a:solidFill>
              </a:rPr>
              <a:t>context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8578" y="2422295"/>
            <a:ext cx="2426011" cy="1708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412878"/>
                </a:solidFill>
              </a:rPr>
              <a:t>Breaking problems/issues into parts</a:t>
            </a:r>
            <a:r>
              <a:rPr lang="en-GB" b="1" dirty="0">
                <a:solidFill>
                  <a:srgbClr val="412878"/>
                </a:solidFill>
              </a:rPr>
              <a:t> </a:t>
            </a:r>
            <a:r>
              <a:rPr lang="en-GB" dirty="0">
                <a:solidFill>
                  <a:srgbClr val="412878"/>
                </a:solidFill>
              </a:rPr>
              <a:t>by using </a:t>
            </a:r>
            <a:r>
              <a:rPr lang="en-GB" b="1" dirty="0">
                <a:solidFill>
                  <a:srgbClr val="412878"/>
                </a:solidFill>
              </a:rPr>
              <a:t>logical chains of argument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7868" y="2422295"/>
            <a:ext cx="2426011" cy="17245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rgbClr val="412878"/>
                </a:solidFill>
              </a:rPr>
              <a:t>Making supported</a:t>
            </a:r>
            <a:r>
              <a:rPr lang="en-GB" b="1" dirty="0">
                <a:solidFill>
                  <a:srgbClr val="412878"/>
                </a:solidFill>
              </a:rPr>
              <a:t> judgements </a:t>
            </a:r>
            <a:r>
              <a:rPr lang="en-GB" dirty="0">
                <a:solidFill>
                  <a:srgbClr val="412878"/>
                </a:solidFill>
              </a:rPr>
              <a:t>and evaluating their </a:t>
            </a:r>
            <a:r>
              <a:rPr lang="en-GB" b="1" dirty="0">
                <a:solidFill>
                  <a:srgbClr val="412878"/>
                </a:solidFill>
              </a:rPr>
              <a:t>relative </a:t>
            </a:r>
            <a:r>
              <a:rPr lang="en-GB" dirty="0">
                <a:solidFill>
                  <a:srgbClr val="412878"/>
                </a:solidFill>
              </a:rPr>
              <a:t>importance</a:t>
            </a:r>
            <a:endParaRPr lang="en-GB" b="1" dirty="0">
              <a:solidFill>
                <a:srgbClr val="41287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352" y="4332335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srgbClr val="412878"/>
                </a:solidFill>
              </a:rPr>
              <a:t>PASS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0177" y="43323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srgbClr val="412878"/>
                </a:solidFill>
              </a:rPr>
              <a:t>MERIT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1158" y="43323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srgbClr val="412878"/>
                </a:solidFill>
              </a:rPr>
              <a:t>DISTINCTION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1743" y="2790021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4000" b="1" dirty="0">
                <a:solidFill>
                  <a:srgbClr val="412878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7281" y="2790021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4000" b="1" dirty="0">
                <a:solidFill>
                  <a:srgbClr val="412878"/>
                </a:solidFill>
              </a:rPr>
              <a:t>+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6309" y="4941936"/>
            <a:ext cx="82775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8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886700" cy="1325563"/>
          </a:xfrm>
        </p:spPr>
        <p:txBody>
          <a:bodyPr/>
          <a:lstStyle/>
          <a:p>
            <a:r>
              <a:rPr lang="en-GB" dirty="0" smtClean="0"/>
              <a:t>Motivational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250" y="3645024"/>
            <a:ext cx="7886700" cy="3756075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www.youtube.com/watch?v=Mvrg5m-SfPs</a:t>
            </a:r>
            <a:endParaRPr lang="en-GB" sz="2400" dirty="0" smtClean="0"/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www.youtube.com/watch?v=NK8-LhqF4N0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77850" y="1340768"/>
            <a:ext cx="7937500" cy="3308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When you study the unit relating to Managing and Leading people, you will encounter motivational theories,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Maslow's hierarchy of needs. Abraham Maslow postulated that a person will be </a:t>
            </a:r>
            <a:r>
              <a:rPr lang="en-GB" b="1" dirty="0"/>
              <a:t>motivated</a:t>
            </a:r>
            <a:r>
              <a:rPr lang="en-GB" dirty="0"/>
              <a:t> when his needs are fulfilled. 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Hertzberg's two factor </a:t>
            </a:r>
            <a:r>
              <a:rPr lang="en-GB" b="1" dirty="0"/>
              <a:t>theory</a:t>
            </a:r>
            <a:r>
              <a:rPr lang="en-GB" dirty="0"/>
              <a:t>. 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McClelland's </a:t>
            </a:r>
            <a:r>
              <a:rPr lang="en-GB" b="1" dirty="0"/>
              <a:t>theory</a:t>
            </a:r>
            <a:r>
              <a:rPr lang="en-GB" dirty="0"/>
              <a:t> of needs. 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Vroom's </a:t>
            </a:r>
            <a:r>
              <a:rPr lang="en-GB" b="1" dirty="0"/>
              <a:t>theory</a:t>
            </a:r>
            <a:r>
              <a:rPr lang="en-GB" dirty="0"/>
              <a:t> of expectancy. 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McGregor's </a:t>
            </a:r>
            <a:r>
              <a:rPr lang="en-GB" b="1" dirty="0"/>
              <a:t>theory</a:t>
            </a:r>
            <a:r>
              <a:rPr lang="en-GB" dirty="0"/>
              <a:t> X and </a:t>
            </a:r>
            <a:r>
              <a:rPr lang="en-GB" b="1" dirty="0"/>
              <a:t>theory</a:t>
            </a:r>
            <a:r>
              <a:rPr lang="en-GB" dirty="0"/>
              <a:t> Y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400" i="1" dirty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Try </a:t>
            </a:r>
            <a:r>
              <a:rPr lang="en-GB" sz="2400" i="1" dirty="0" smtClean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to find out about these theories and watch the videos </a:t>
            </a:r>
            <a:r>
              <a:rPr lang="en-GB" sz="2400" i="1" dirty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on McGregor's X &amp; Y Theory</a:t>
            </a:r>
            <a:endParaRPr lang="en-GB" sz="2400" i="1" dirty="0">
              <a:solidFill>
                <a:srgbClr val="0070C0"/>
              </a:solidFill>
              <a:latin typeface="Chaparral Pro Light" panose="0206040303050509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3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Level 3 Qualifications within a broad study of a vocational area (unlike Tech-levels)</a:t>
            </a:r>
          </a:p>
          <a:p>
            <a:r>
              <a:rPr lang="en-US" dirty="0"/>
              <a:t>Can be part of a study programme</a:t>
            </a:r>
          </a:p>
          <a:p>
            <a:r>
              <a:rPr lang="en-US" dirty="0"/>
              <a:t>Support progression to higher education</a:t>
            </a:r>
          </a:p>
          <a:p>
            <a:r>
              <a:rPr lang="en-US" dirty="0"/>
              <a:t>Will attract UCAS tariff </a:t>
            </a:r>
          </a:p>
          <a:p>
            <a:r>
              <a:rPr lang="en-US" dirty="0"/>
              <a:t>Will attract </a:t>
            </a:r>
            <a:r>
              <a:rPr lang="en-US" dirty="0" err="1"/>
              <a:t>DfE</a:t>
            </a:r>
            <a:r>
              <a:rPr lang="en-US" dirty="0"/>
              <a:t> Performance Table points</a:t>
            </a:r>
          </a:p>
          <a:p>
            <a:r>
              <a:rPr lang="en-US" dirty="0"/>
              <a:t>Have the support of Higher Education </a:t>
            </a:r>
          </a:p>
          <a:p>
            <a:r>
              <a:rPr lang="en-US" dirty="0"/>
              <a:t>Built to </a:t>
            </a:r>
            <a:r>
              <a:rPr lang="en-US" dirty="0" err="1"/>
              <a:t>DfE</a:t>
            </a:r>
            <a:r>
              <a:rPr lang="en-US" dirty="0"/>
              <a:t> spec – increased </a:t>
            </a:r>
            <a:r>
              <a:rPr lang="en-US" dirty="0" err="1"/>
              <a:t>rigour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712" y="260648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Applied Generals: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What </a:t>
            </a:r>
            <a:r>
              <a:rPr lang="en-US" sz="3600" dirty="0">
                <a:latin typeface="+mj-lt"/>
                <a:ea typeface="+mj-ea"/>
                <a:cs typeface="+mj-cs"/>
              </a:rPr>
              <a:t>are they?</a:t>
            </a:r>
          </a:p>
        </p:txBody>
      </p:sp>
    </p:spTree>
    <p:extLst>
      <p:ext uri="{BB962C8B-B14F-4D97-AF65-F5344CB8AC3E}">
        <p14:creationId xmlns:p14="http://schemas.microsoft.com/office/powerpoint/2010/main" val="22423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350"/>
            <a:ext cx="8856984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The Apprentice - Comics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0967"/>
            <a:ext cx="7886700" cy="3035995"/>
          </a:xfrm>
        </p:spPr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www.bbc.co.uk/iplayer/episode/b086yl47/the-apprentice-series-12-14-the-final</a:t>
            </a:r>
            <a:endParaRPr lang="en-GB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155679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Everything can have a light side to it the TV series, ‘The Apprentice’ presents one of these.</a:t>
            </a:r>
          </a:p>
          <a:p>
            <a:endParaRPr lang="en-GB" dirty="0"/>
          </a:p>
          <a:p>
            <a:r>
              <a:rPr lang="en-GB" dirty="0" smtClean="0"/>
              <a:t>There may even be some truths or reality in such dramatized versions of what happens in the world of work and business.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Watch this episode and see if you can identify any aspects which might be true to reality.</a:t>
            </a:r>
          </a:p>
          <a:p>
            <a:endParaRPr lang="en-GB" i="1" dirty="0">
              <a:solidFill>
                <a:srgbClr val="0070C0"/>
              </a:solidFill>
              <a:latin typeface="Chaparral Pro Light" panose="02060403030505090203" pitchFamily="18" charset="0"/>
              <a:cs typeface="Arial"/>
            </a:endParaRPr>
          </a:p>
          <a:p>
            <a:r>
              <a:rPr lang="en-GB" i="1" dirty="0" smtClean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Which aspects, do you think, are purely dramatic just for the entertainment value?</a:t>
            </a:r>
            <a:endParaRPr lang="en-GB" i="1" dirty="0">
              <a:solidFill>
                <a:srgbClr val="0070C0"/>
              </a:solidFill>
              <a:latin typeface="Chaparral Pro Light" panose="020604030305050902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332656"/>
            <a:ext cx="7937500" cy="936104"/>
          </a:xfrm>
        </p:spPr>
        <p:txBody>
          <a:bodyPr>
            <a:noAutofit/>
          </a:bodyPr>
          <a:lstStyle/>
          <a:p>
            <a:r>
              <a:rPr lang="en-GB" sz="4000" b="1" dirty="0"/>
              <a:t>Business Game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2492896"/>
            <a:ext cx="8118673" cy="2942704"/>
          </a:xfrm>
        </p:spPr>
        <p:txBody>
          <a:bodyPr/>
          <a:lstStyle/>
          <a:p>
            <a:pPr marL="0" indent="0">
              <a:buNone/>
            </a:pPr>
            <a:endParaRPr lang="en-GB" sz="3200" dirty="0" smtClean="0">
              <a:hlinkClick r:id="rId3"/>
            </a:endParaRPr>
          </a:p>
          <a:p>
            <a:pPr marL="0" indent="0">
              <a:buNone/>
            </a:pPr>
            <a:endParaRPr lang="en-GB" sz="3200" dirty="0">
              <a:hlinkClick r:id="rId3"/>
            </a:endParaRPr>
          </a:p>
          <a:p>
            <a:pPr marL="0" indent="0">
              <a:buNone/>
            </a:pPr>
            <a:endParaRPr lang="en-GB" sz="3200" dirty="0" smtClean="0">
              <a:hlinkClick r:id="rId3"/>
            </a:endParaRPr>
          </a:p>
          <a:p>
            <a:pPr marL="0" indent="0">
              <a:buNone/>
            </a:pPr>
            <a:r>
              <a:rPr lang="en-GB" sz="3200" dirty="0" smtClean="0">
                <a:hlinkClick r:id="rId3"/>
              </a:rPr>
              <a:t>http</a:t>
            </a:r>
            <a:r>
              <a:rPr lang="en-GB" sz="3200" dirty="0">
                <a:hlinkClick r:id="rId3"/>
              </a:rPr>
              <a:t>://www.thesmallbusinessgame.co.uk</a:t>
            </a:r>
            <a:endParaRPr lang="en-GB" sz="32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87624" y="2492896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i="1" dirty="0" smtClean="0">
                <a:solidFill>
                  <a:srgbClr val="0070C0"/>
                </a:solidFill>
                <a:latin typeface="Chaparral Pro Light" panose="02060403030505090203" pitchFamily="18" charset="0"/>
                <a:cs typeface="Arial"/>
              </a:rPr>
              <a:t>Try  it out for yourself!</a:t>
            </a:r>
            <a:endParaRPr lang="en-GB" sz="4800" b="1" i="1" dirty="0">
              <a:solidFill>
                <a:srgbClr val="0070C0"/>
              </a:solidFill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2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2127250"/>
            <a:ext cx="7937500" cy="389255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+mn-lt"/>
              </a:rPr>
              <a:t>AQA Level 3 Extended Certificate in Applied Business:</a:t>
            </a:r>
          </a:p>
          <a:p>
            <a:pPr marL="0" indent="0">
              <a:buNone/>
            </a:pPr>
            <a:r>
              <a:rPr lang="en-GB" sz="1600" dirty="0">
                <a:latin typeface="+mn-lt"/>
                <a:ea typeface="Calibri"/>
                <a:cs typeface="Times New Roman"/>
              </a:rPr>
              <a:t>Pass 16</a:t>
            </a:r>
          </a:p>
          <a:p>
            <a:pPr marL="0" indent="0">
              <a:buNone/>
            </a:pPr>
            <a:r>
              <a:rPr lang="en-GB" sz="1600" dirty="0">
                <a:latin typeface="+mn-lt"/>
                <a:ea typeface="Calibri"/>
                <a:cs typeface="Times New Roman"/>
              </a:rPr>
              <a:t>Merit 32</a:t>
            </a:r>
          </a:p>
          <a:p>
            <a:pPr marL="0" indent="0">
              <a:buNone/>
            </a:pPr>
            <a:r>
              <a:rPr lang="en-GB" sz="1600" dirty="0">
                <a:latin typeface="+mn-lt"/>
                <a:ea typeface="Calibri"/>
                <a:cs typeface="Times New Roman"/>
              </a:rPr>
              <a:t>Distinction 48</a:t>
            </a:r>
          </a:p>
          <a:p>
            <a:pPr marL="0" indent="0">
              <a:buNone/>
            </a:pPr>
            <a:r>
              <a:rPr lang="en-GB" sz="1600" dirty="0">
                <a:latin typeface="+mn-lt"/>
                <a:ea typeface="Calibri"/>
                <a:cs typeface="Times New Roman"/>
              </a:rPr>
              <a:t>Distinction* 56</a:t>
            </a:r>
          </a:p>
          <a:p>
            <a:pPr marL="458550" lvl="1" indent="0">
              <a:spcAft>
                <a:spcPts val="0"/>
              </a:spcAft>
              <a:buNone/>
            </a:pPr>
            <a:endParaRPr lang="en-GB" sz="1600" dirty="0">
              <a:latin typeface="+mj-lt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600" dirty="0">
                <a:latin typeface="+mn-lt"/>
                <a:ea typeface="Calibri"/>
                <a:cs typeface="Times New Roman"/>
              </a:rPr>
              <a:t>For the Certificate, you need to halve these figures. 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400" i="1" dirty="0">
                <a:latin typeface="+mn-lt"/>
                <a:ea typeface="Calibri"/>
                <a:cs typeface="Times New Roman"/>
              </a:rPr>
              <a:t>It should also be said that the 180 will draw down more UCAS points than the new model AS level as this is no longer regarded as a Level 3 qualification.</a:t>
            </a:r>
          </a:p>
          <a:p>
            <a:pPr marL="0" indent="0">
              <a:buNone/>
            </a:pPr>
            <a:endParaRPr lang="en-GB" sz="14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87824" y="269741"/>
            <a:ext cx="4233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  <a:ea typeface="+mj-ea"/>
                <a:cs typeface="+mj-cs"/>
              </a:rPr>
              <a:t>UCAS points</a:t>
            </a:r>
          </a:p>
        </p:txBody>
      </p:sp>
    </p:spTree>
    <p:extLst>
      <p:ext uri="{BB962C8B-B14F-4D97-AF65-F5344CB8AC3E}">
        <p14:creationId xmlns:p14="http://schemas.microsoft.com/office/powerpoint/2010/main" val="193848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1720" y="34330"/>
            <a:ext cx="7937500" cy="1083239"/>
          </a:xfrm>
        </p:spPr>
        <p:txBody>
          <a:bodyPr>
            <a:noAutofit/>
          </a:bodyPr>
          <a:lstStyle/>
          <a:p>
            <a:pPr defTabSz="914400"/>
            <a:r>
              <a:rPr lang="en-US" sz="3600" dirty="0">
                <a:latin typeface="+mj-lt"/>
                <a:ea typeface="+mj-ea"/>
                <a:cs typeface="+mj-cs"/>
              </a:rPr>
              <a:t>Certificates in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Business</a:t>
            </a:r>
          </a:p>
          <a:p>
            <a:pPr defTabSz="914400"/>
            <a:r>
              <a:rPr lang="en-US" sz="3600" dirty="0" smtClean="0">
                <a:latin typeface="+mj-lt"/>
                <a:ea typeface="+mj-ea"/>
                <a:cs typeface="+mj-cs"/>
              </a:rPr>
              <a:t>	qualification </a:t>
            </a:r>
            <a:r>
              <a:rPr lang="en-US" sz="3600" dirty="0">
                <a:latin typeface="+mj-lt"/>
                <a:ea typeface="+mj-ea"/>
                <a:cs typeface="+mj-cs"/>
              </a:rPr>
              <a:t>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484784"/>
            <a:ext cx="7937500" cy="3950816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1"/>
                </a:solidFill>
              </a:rPr>
              <a:t>AQA Level 3 Certificate in Applied Business</a:t>
            </a:r>
          </a:p>
          <a:p>
            <a:pPr marL="0" lvl="0" indent="0">
              <a:buNone/>
            </a:pPr>
            <a:r>
              <a:rPr lang="en-GB" sz="1400" dirty="0">
                <a:solidFill>
                  <a:schemeClr val="accent1"/>
                </a:solidFill>
              </a:rPr>
              <a:t>Learners must achieve </a:t>
            </a:r>
            <a:r>
              <a:rPr lang="en-GB" sz="1400" u="sng" dirty="0">
                <a:solidFill>
                  <a:schemeClr val="accent1"/>
                </a:solidFill>
              </a:rPr>
              <a:t>all</a:t>
            </a:r>
            <a:r>
              <a:rPr lang="en-GB" sz="1400" dirty="0">
                <a:solidFill>
                  <a:schemeClr val="accent1"/>
                </a:solidFill>
              </a:rPr>
              <a:t> units</a:t>
            </a:r>
          </a:p>
          <a:p>
            <a:pPr marL="0" lv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79673"/>
              </p:ext>
            </p:extLst>
          </p:nvPr>
        </p:nvGraphicFramePr>
        <p:xfrm>
          <a:off x="720725" y="2348879"/>
          <a:ext cx="7937501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2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UNIT TITLE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ASSESSMENT TYPE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OFQUAL UNIT REFERENCE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Financial planning and analysis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External examination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R/507/6695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Business dynamics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Internally centre assessed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Y/507/6696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Entrepreneurial opportunities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External assignment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D/507/6697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6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Certificate – ‘developing awareness of enterprise’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4235650"/>
              </p:ext>
            </p:extLst>
          </p:nvPr>
        </p:nvGraphicFramePr>
        <p:xfrm>
          <a:off x="1405128" y="20005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 rot="18873973">
            <a:off x="3470986" y="4474627"/>
            <a:ext cx="859912" cy="419240"/>
            <a:chOff x="2204971" y="1110219"/>
            <a:chExt cx="621904" cy="303202"/>
          </a:xfrm>
        </p:grpSpPr>
        <p:sp>
          <p:nvSpPr>
            <p:cNvPr id="6" name="Right Arrow 5"/>
            <p:cNvSpPr/>
            <p:nvPr/>
          </p:nvSpPr>
          <p:spPr>
            <a:xfrm rot="1335901">
              <a:off x="2204971" y="1110219"/>
              <a:ext cx="621904" cy="30320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 txBox="1"/>
            <p:nvPr/>
          </p:nvSpPr>
          <p:spPr>
            <a:xfrm rot="1335901">
              <a:off x="2208362" y="1153627"/>
              <a:ext cx="530943" cy="181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6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548680"/>
            <a:ext cx="7937500" cy="400110"/>
          </a:xfrm>
        </p:spPr>
        <p:txBody>
          <a:bodyPr/>
          <a:lstStyle/>
          <a:p>
            <a:r>
              <a:rPr lang="en-GB" b="1" dirty="0"/>
              <a:t>Unit 1: Financial planning and analysis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628800"/>
            <a:ext cx="7937500" cy="3806800"/>
          </a:xfrm>
        </p:spPr>
        <p:txBody>
          <a:bodyPr/>
          <a:lstStyle/>
          <a:p>
            <a:r>
              <a:rPr lang="en-GB" sz="2400" dirty="0"/>
              <a:t>An examined unit (representing 33.33% of the Certificate grade) </a:t>
            </a:r>
            <a:endParaRPr lang="en-GB" sz="2400" dirty="0" smtClean="0"/>
          </a:p>
          <a:p>
            <a:r>
              <a:rPr lang="en-GB" sz="2400" dirty="0" smtClean="0"/>
              <a:t>Financial </a:t>
            </a:r>
            <a:r>
              <a:rPr lang="en-GB" sz="2400" dirty="0"/>
              <a:t>issues enterprises need to consider. </a:t>
            </a:r>
            <a:endParaRPr lang="en-GB" sz="2400" dirty="0" smtClean="0"/>
          </a:p>
          <a:p>
            <a:r>
              <a:rPr lang="en-GB" sz="2400" dirty="0" smtClean="0"/>
              <a:t>Explore ways </a:t>
            </a:r>
            <a:r>
              <a:rPr lang="en-GB" sz="2400" dirty="0"/>
              <a:t>enterprises can be owned and financed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Understand </a:t>
            </a:r>
            <a:r>
              <a:rPr lang="en-GB" sz="2400" dirty="0"/>
              <a:t>the issues that enterprises face concerning cash-flow and be able to calculate profit, break-even and cash-flow. </a:t>
            </a:r>
            <a:endParaRPr lang="en-GB" sz="2400" dirty="0" smtClean="0"/>
          </a:p>
          <a:p>
            <a:r>
              <a:rPr lang="en-GB" sz="2400" dirty="0" smtClean="0"/>
              <a:t>Use </a:t>
            </a:r>
            <a:r>
              <a:rPr lang="en-GB" sz="2400" dirty="0"/>
              <a:t>this information along with final accounts and market information to make business decisions. </a:t>
            </a:r>
          </a:p>
        </p:txBody>
      </p:sp>
    </p:spTree>
    <p:extLst>
      <p:ext uri="{BB962C8B-B14F-4D97-AF65-F5344CB8AC3E}">
        <p14:creationId xmlns:p14="http://schemas.microsoft.com/office/powerpoint/2010/main" val="35665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67744" y="548680"/>
            <a:ext cx="7937500" cy="400110"/>
          </a:xfrm>
        </p:spPr>
        <p:txBody>
          <a:bodyPr/>
          <a:lstStyle/>
          <a:p>
            <a:r>
              <a:rPr lang="en-GB" b="1" dirty="0"/>
              <a:t>Unit 2: Business dynamics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772816"/>
            <a:ext cx="7937500" cy="3662784"/>
          </a:xfrm>
        </p:spPr>
        <p:txBody>
          <a:bodyPr/>
          <a:lstStyle/>
          <a:p>
            <a:r>
              <a:rPr lang="en-GB" sz="2400" dirty="0"/>
              <a:t>A portfolio unit (representing 33.33% of the Certificate grade) Human, physical and financial resources are essential for the success of business organisations. </a:t>
            </a:r>
            <a:endParaRPr lang="en-GB" sz="2400" dirty="0" smtClean="0"/>
          </a:p>
          <a:p>
            <a:r>
              <a:rPr lang="en-GB" sz="2400" dirty="0" smtClean="0"/>
              <a:t>Investigate </a:t>
            </a:r>
            <a:r>
              <a:rPr lang="en-GB" sz="2400" dirty="0"/>
              <a:t>factors contributing to the success of businesses, focussing on the role of managers, supervisors and employees. </a:t>
            </a:r>
            <a:endParaRPr lang="en-GB" sz="2400" dirty="0" smtClean="0"/>
          </a:p>
          <a:p>
            <a:r>
              <a:rPr lang="en-GB" sz="2400" dirty="0" smtClean="0"/>
              <a:t>Consider </a:t>
            </a:r>
            <a:r>
              <a:rPr lang="en-GB" sz="2400" dirty="0"/>
              <a:t>how businesses organise themselves and will develop the ability to analyse and evaluate the effectiveness of organisational structures.</a:t>
            </a:r>
          </a:p>
        </p:txBody>
      </p:sp>
    </p:spTree>
    <p:extLst>
      <p:ext uri="{BB962C8B-B14F-4D97-AF65-F5344CB8AC3E}">
        <p14:creationId xmlns:p14="http://schemas.microsoft.com/office/powerpoint/2010/main" val="40787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548680"/>
            <a:ext cx="7937500" cy="400110"/>
          </a:xfrm>
        </p:spPr>
        <p:txBody>
          <a:bodyPr/>
          <a:lstStyle/>
          <a:p>
            <a:r>
              <a:rPr lang="en-GB" b="1" dirty="0"/>
              <a:t>Unit 3: Entrepreneurial opportunities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1628800"/>
            <a:ext cx="7937500" cy="3806800"/>
          </a:xfrm>
        </p:spPr>
        <p:txBody>
          <a:bodyPr/>
          <a:lstStyle/>
          <a:p>
            <a:r>
              <a:rPr lang="en-GB" sz="2400" dirty="0"/>
              <a:t>A Controlled Assessment Portfolio which is externally marked (representing 33.33% of the Certificate grade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Develop </a:t>
            </a:r>
            <a:r>
              <a:rPr lang="en-GB" sz="2400" dirty="0"/>
              <a:t>an understanding of entrepreneurial opportunities and investigate how individuals can exploit these through personal enterprise, </a:t>
            </a:r>
            <a:r>
              <a:rPr lang="en-GB" sz="2400" dirty="0" smtClean="0"/>
              <a:t>e.g. </a:t>
            </a:r>
            <a:r>
              <a:rPr lang="en-GB" sz="2400" dirty="0"/>
              <a:t>offering a service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Consider </a:t>
            </a:r>
            <a:r>
              <a:rPr lang="en-GB" sz="2400" dirty="0"/>
              <a:t>opportunities for their own personal enterprise, a given context and propose marketing and operations activities to take advantage of the entrepreneurial opportunity.</a:t>
            </a:r>
          </a:p>
        </p:txBody>
      </p:sp>
    </p:spTree>
    <p:extLst>
      <p:ext uri="{BB962C8B-B14F-4D97-AF65-F5344CB8AC3E}">
        <p14:creationId xmlns:p14="http://schemas.microsoft.com/office/powerpoint/2010/main" val="21694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content background">
  <a:themeElements>
    <a:clrScheme name="AQA Colour Them">
      <a:dk1>
        <a:srgbClr val="412878"/>
      </a:dk1>
      <a:lt1>
        <a:srgbClr val="FFFFFF"/>
      </a:lt1>
      <a:dk2>
        <a:srgbClr val="9784BE"/>
      </a:dk2>
      <a:lt2>
        <a:srgbClr val="FFFFFE"/>
      </a:lt2>
      <a:accent1>
        <a:srgbClr val="412878"/>
      </a:accent1>
      <a:accent2>
        <a:srgbClr val="6D51A1"/>
      </a:accent2>
      <a:accent3>
        <a:srgbClr val="9784BE"/>
      </a:accent3>
      <a:accent4>
        <a:srgbClr val="D2C8E1"/>
      </a:accent4>
      <a:accent5>
        <a:srgbClr val="2F71AC"/>
      </a:accent5>
      <a:accent6>
        <a:srgbClr val="88888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QA Colour Them">
    <a:dk1>
      <a:srgbClr val="412878"/>
    </a:dk1>
    <a:lt1>
      <a:srgbClr val="FFFFFF"/>
    </a:lt1>
    <a:dk2>
      <a:srgbClr val="9784BE"/>
    </a:dk2>
    <a:lt2>
      <a:srgbClr val="FFFFFE"/>
    </a:lt2>
    <a:accent1>
      <a:srgbClr val="412878"/>
    </a:accent1>
    <a:accent2>
      <a:srgbClr val="6D51A1"/>
    </a:accent2>
    <a:accent3>
      <a:srgbClr val="9784BE"/>
    </a:accent3>
    <a:accent4>
      <a:srgbClr val="D2C8E1"/>
    </a:accent4>
    <a:accent5>
      <a:srgbClr val="2F71AC"/>
    </a:accent5>
    <a:accent6>
      <a:srgbClr val="888888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QA Colour Them">
    <a:dk1>
      <a:srgbClr val="412878"/>
    </a:dk1>
    <a:lt1>
      <a:srgbClr val="FFFFFF"/>
    </a:lt1>
    <a:dk2>
      <a:srgbClr val="9784BE"/>
    </a:dk2>
    <a:lt2>
      <a:srgbClr val="FFFFFE"/>
    </a:lt2>
    <a:accent1>
      <a:srgbClr val="412878"/>
    </a:accent1>
    <a:accent2>
      <a:srgbClr val="6D51A1"/>
    </a:accent2>
    <a:accent3>
      <a:srgbClr val="9784BE"/>
    </a:accent3>
    <a:accent4>
      <a:srgbClr val="D2C8E1"/>
    </a:accent4>
    <a:accent5>
      <a:srgbClr val="2F71AC"/>
    </a:accent5>
    <a:accent6>
      <a:srgbClr val="888888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QA Colour Them">
    <a:dk1>
      <a:srgbClr val="412878"/>
    </a:dk1>
    <a:lt1>
      <a:srgbClr val="FFFFFF"/>
    </a:lt1>
    <a:dk2>
      <a:srgbClr val="9784BE"/>
    </a:dk2>
    <a:lt2>
      <a:srgbClr val="FFFFFE"/>
    </a:lt2>
    <a:accent1>
      <a:srgbClr val="412878"/>
    </a:accent1>
    <a:accent2>
      <a:srgbClr val="6D51A1"/>
    </a:accent2>
    <a:accent3>
      <a:srgbClr val="9784BE"/>
    </a:accent3>
    <a:accent4>
      <a:srgbClr val="D2C8E1"/>
    </a:accent4>
    <a:accent5>
      <a:srgbClr val="2F71AC"/>
    </a:accent5>
    <a:accent6>
      <a:srgbClr val="888888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QA Colour Them">
    <a:dk1>
      <a:srgbClr val="412878"/>
    </a:dk1>
    <a:lt1>
      <a:srgbClr val="FFFFFF"/>
    </a:lt1>
    <a:dk2>
      <a:srgbClr val="9784BE"/>
    </a:dk2>
    <a:lt2>
      <a:srgbClr val="FFFFFE"/>
    </a:lt2>
    <a:accent1>
      <a:srgbClr val="412878"/>
    </a:accent1>
    <a:accent2>
      <a:srgbClr val="6D51A1"/>
    </a:accent2>
    <a:accent3>
      <a:srgbClr val="9784BE"/>
    </a:accent3>
    <a:accent4>
      <a:srgbClr val="D2C8E1"/>
    </a:accent4>
    <a:accent5>
      <a:srgbClr val="2F71AC"/>
    </a:accent5>
    <a:accent6>
      <a:srgbClr val="888888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QA Colour Them">
    <a:dk1>
      <a:srgbClr val="412878"/>
    </a:dk1>
    <a:lt1>
      <a:srgbClr val="FFFFFF"/>
    </a:lt1>
    <a:dk2>
      <a:srgbClr val="9784BE"/>
    </a:dk2>
    <a:lt2>
      <a:srgbClr val="FFFFFE"/>
    </a:lt2>
    <a:accent1>
      <a:srgbClr val="412878"/>
    </a:accent1>
    <a:accent2>
      <a:srgbClr val="6D51A1"/>
    </a:accent2>
    <a:accent3>
      <a:srgbClr val="9784BE"/>
    </a:accent3>
    <a:accent4>
      <a:srgbClr val="D2C8E1"/>
    </a:accent4>
    <a:accent5>
      <a:srgbClr val="2F71AC"/>
    </a:accent5>
    <a:accent6>
      <a:srgbClr val="888888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QA Colour Them">
    <a:dk1>
      <a:srgbClr val="412878"/>
    </a:dk1>
    <a:lt1>
      <a:srgbClr val="FFFFFF"/>
    </a:lt1>
    <a:dk2>
      <a:srgbClr val="9784BE"/>
    </a:dk2>
    <a:lt2>
      <a:srgbClr val="FFFFFE"/>
    </a:lt2>
    <a:accent1>
      <a:srgbClr val="412878"/>
    </a:accent1>
    <a:accent2>
      <a:srgbClr val="6D51A1"/>
    </a:accent2>
    <a:accent3>
      <a:srgbClr val="9784BE"/>
    </a:accent3>
    <a:accent4>
      <a:srgbClr val="D2C8E1"/>
    </a:accent4>
    <a:accent5>
      <a:srgbClr val="2F71AC"/>
    </a:accent5>
    <a:accent6>
      <a:srgbClr val="88888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2BFBBAA10974E97EE3E4FF23D5CE4" ma:contentTypeVersion="0" ma:contentTypeDescription="Create a new document." ma:contentTypeScope="" ma:versionID="814f622067872482ed524cbda9bf1a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2CB2A-9346-4188-BC7F-F5BCC53D0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94B76-261D-488D-A58F-FA8CB34787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11A7F2-19B0-4698-A23B-32A9C54AB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1723</Words>
  <Application>Microsoft Office PowerPoint</Application>
  <PresentationFormat>On-screen Show (4:3)</PresentationFormat>
  <Paragraphs>308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Chaparral Pro Light</vt:lpstr>
      <vt:lpstr>Chevin-Light</vt:lpstr>
      <vt:lpstr>Times New Roman</vt:lpstr>
      <vt:lpstr>Wingdings</vt:lpstr>
      <vt:lpstr>Main content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fully integrated approach</vt:lpstr>
      <vt:lpstr>Important Readings</vt:lpstr>
      <vt:lpstr>PowerPoint Presentation</vt:lpstr>
      <vt:lpstr>Myers-Briggs Personality Types and Enterprising Behaviour</vt:lpstr>
      <vt:lpstr>Myers-Briggs Personality Types and Enterprising Behaviour </vt:lpstr>
      <vt:lpstr>Myers-Briggs Preferences </vt:lpstr>
      <vt:lpstr>Myers-Briggs Preferences Sensation </vt:lpstr>
      <vt:lpstr>Myers-Briggs Preferences Intuition </vt:lpstr>
      <vt:lpstr>Myers-Briggs Preferences Feeling</vt:lpstr>
      <vt:lpstr>Myers-Briggs Preferences Thinking</vt:lpstr>
      <vt:lpstr>Myers-Briggs Preferences </vt:lpstr>
      <vt:lpstr>Myer-Gibbs Personality test</vt:lpstr>
      <vt:lpstr>PowerPoint Presentation</vt:lpstr>
      <vt:lpstr>Motivational Theories</vt:lpstr>
      <vt:lpstr>PowerPoint Presentation</vt:lpstr>
      <vt:lpstr>    The Apprentice - Comics</vt:lpstr>
      <vt:lpstr>PowerPoint Presentation</vt:lpstr>
    </vt:vector>
  </TitlesOfParts>
  <Company>St Benedicts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3 Certificates in Applied Business</dc:title>
  <dc:creator>Richard Taylor</dc:creator>
  <cp:lastModifiedBy>Denise Taylor</cp:lastModifiedBy>
  <cp:revision>29</cp:revision>
  <dcterms:created xsi:type="dcterms:W3CDTF">2016-09-06T11:52:24Z</dcterms:created>
  <dcterms:modified xsi:type="dcterms:W3CDTF">2021-07-08T14:29:22Z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0x0101007782BFBBAA10974E97EE3E4FF23D5CE4</vt:lpwstr>
  </property>
</Properties>
</file>