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Masters/slideMaster1.xml" ContentType="application/vnd.openxmlformats-officedocument.presentationml.slideMaster+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1.xml" ContentType="application/vnd.openxmlformats-officedocument.theme+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78" r:id="rId2"/>
    <p:sldId id="279" r:id="rId3"/>
    <p:sldId id="281" r:id="rId4"/>
    <p:sldId id="283" r:id="rId5"/>
    <p:sldId id="284" r:id="rId6"/>
    <p:sldId id="282" r:id="rId7"/>
    <p:sldId id="285" r:id="rId8"/>
    <p:sldId id="286" r:id="rId9"/>
    <p:sldId id="287" r:id="rId1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699"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0B23A2E-67B8-4739-821E-219B7C45995C}" v="8" dt="2025-06-20T10:58:48.350"/>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1071" autoAdjust="0"/>
    <p:restoredTop sz="94660"/>
  </p:normalViewPr>
  <p:slideViewPr>
    <p:cSldViewPr>
      <p:cViewPr>
        <p:scale>
          <a:sx n="60" d="100"/>
          <a:sy n="60" d="100"/>
        </p:scale>
        <p:origin x="1632" y="48"/>
      </p:cViewPr>
      <p:guideLst>
        <p:guide orient="horz" pos="2160"/>
        <p:guide pos="2699"/>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18" Type="http://schemas.openxmlformats.org/officeDocument/2006/relationships/customXml" Target="../customXml/item3.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17" Type="http://schemas.openxmlformats.org/officeDocument/2006/relationships/customXml" Target="../customXml/item2.xml"/><Relationship Id="rId2" Type="http://schemas.openxmlformats.org/officeDocument/2006/relationships/slide" Target="slides/slide1.xml"/><Relationship Id="rId16" Type="http://schemas.openxmlformats.org/officeDocument/2006/relationships/customXml" Target="../customXml/item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5" Type="http://schemas.microsoft.com/office/2015/10/relationships/revisionInfo" Target="revisionInfo.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F862FF80-1031-4A97-8E4D-E632777E9E98}" type="datetimeFigureOut">
              <a:rPr lang="en-GB" smtClean="0"/>
              <a:t>10/06/2026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1BDA54C-13E0-41AE-94AA-C54BE19FDE84}" type="slidenum">
              <a:rPr lang="en-GB" smtClean="0"/>
              <a:t>‹#›</a:t>
            </a:fld>
            <a:endParaRPr lang="en-GB"/>
          </a:p>
        </p:txBody>
      </p:sp>
    </p:spTree>
    <p:extLst>
      <p:ext uri="{BB962C8B-B14F-4D97-AF65-F5344CB8AC3E}">
        <p14:creationId xmlns:p14="http://schemas.microsoft.com/office/powerpoint/2010/main" val="204641460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F862FF80-1031-4A97-8E4D-E632777E9E98}" type="datetimeFigureOut">
              <a:rPr lang="en-GB" smtClean="0"/>
              <a:t>10/06/2026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1BDA54C-13E0-41AE-94AA-C54BE19FDE84}" type="slidenum">
              <a:rPr lang="en-GB" smtClean="0"/>
              <a:t>‹#›</a:t>
            </a:fld>
            <a:endParaRPr lang="en-GB"/>
          </a:p>
        </p:txBody>
      </p:sp>
    </p:spTree>
    <p:extLst>
      <p:ext uri="{BB962C8B-B14F-4D97-AF65-F5344CB8AC3E}">
        <p14:creationId xmlns:p14="http://schemas.microsoft.com/office/powerpoint/2010/main" val="282915732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F862FF80-1031-4A97-8E4D-E632777E9E98}" type="datetimeFigureOut">
              <a:rPr lang="en-GB" smtClean="0"/>
              <a:t>10/06/2026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1BDA54C-13E0-41AE-94AA-C54BE19FDE84}" type="slidenum">
              <a:rPr lang="en-GB" smtClean="0"/>
              <a:t>‹#›</a:t>
            </a:fld>
            <a:endParaRPr lang="en-GB"/>
          </a:p>
        </p:txBody>
      </p:sp>
    </p:spTree>
    <p:extLst>
      <p:ext uri="{BB962C8B-B14F-4D97-AF65-F5344CB8AC3E}">
        <p14:creationId xmlns:p14="http://schemas.microsoft.com/office/powerpoint/2010/main" val="20146739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F862FF80-1031-4A97-8E4D-E632777E9E98}" type="datetimeFigureOut">
              <a:rPr lang="en-GB" smtClean="0"/>
              <a:t>10/06/2026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1BDA54C-13E0-41AE-94AA-C54BE19FDE84}" type="slidenum">
              <a:rPr lang="en-GB" smtClean="0"/>
              <a:t>‹#›</a:t>
            </a:fld>
            <a:endParaRPr lang="en-GB"/>
          </a:p>
        </p:txBody>
      </p:sp>
    </p:spTree>
    <p:extLst>
      <p:ext uri="{BB962C8B-B14F-4D97-AF65-F5344CB8AC3E}">
        <p14:creationId xmlns:p14="http://schemas.microsoft.com/office/powerpoint/2010/main" val="42508751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862FF80-1031-4A97-8E4D-E632777E9E98}" type="datetimeFigureOut">
              <a:rPr lang="en-GB" smtClean="0"/>
              <a:t>10/06/2026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1BDA54C-13E0-41AE-94AA-C54BE19FDE84}" type="slidenum">
              <a:rPr lang="en-GB" smtClean="0"/>
              <a:t>‹#›</a:t>
            </a:fld>
            <a:endParaRPr lang="en-GB"/>
          </a:p>
        </p:txBody>
      </p:sp>
    </p:spTree>
    <p:extLst>
      <p:ext uri="{BB962C8B-B14F-4D97-AF65-F5344CB8AC3E}">
        <p14:creationId xmlns:p14="http://schemas.microsoft.com/office/powerpoint/2010/main" val="10592008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F862FF80-1031-4A97-8E4D-E632777E9E98}" type="datetimeFigureOut">
              <a:rPr lang="en-GB" smtClean="0"/>
              <a:t>10/06/2026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1BDA54C-13E0-41AE-94AA-C54BE19FDE84}" type="slidenum">
              <a:rPr lang="en-GB" smtClean="0"/>
              <a:t>‹#›</a:t>
            </a:fld>
            <a:endParaRPr lang="en-GB"/>
          </a:p>
        </p:txBody>
      </p:sp>
    </p:spTree>
    <p:extLst>
      <p:ext uri="{BB962C8B-B14F-4D97-AF65-F5344CB8AC3E}">
        <p14:creationId xmlns:p14="http://schemas.microsoft.com/office/powerpoint/2010/main" val="124559926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F862FF80-1031-4A97-8E4D-E632777E9E98}" type="datetimeFigureOut">
              <a:rPr lang="en-GB" smtClean="0"/>
              <a:t>10/06/2026</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61BDA54C-13E0-41AE-94AA-C54BE19FDE84}" type="slidenum">
              <a:rPr lang="en-GB" smtClean="0"/>
              <a:t>‹#›</a:t>
            </a:fld>
            <a:endParaRPr lang="en-GB"/>
          </a:p>
        </p:txBody>
      </p:sp>
    </p:spTree>
    <p:extLst>
      <p:ext uri="{BB962C8B-B14F-4D97-AF65-F5344CB8AC3E}">
        <p14:creationId xmlns:p14="http://schemas.microsoft.com/office/powerpoint/2010/main" val="42191786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F862FF80-1031-4A97-8E4D-E632777E9E98}" type="datetimeFigureOut">
              <a:rPr lang="en-GB" smtClean="0"/>
              <a:t>10/06/2026</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61BDA54C-13E0-41AE-94AA-C54BE19FDE84}" type="slidenum">
              <a:rPr lang="en-GB" smtClean="0"/>
              <a:t>‹#›</a:t>
            </a:fld>
            <a:endParaRPr lang="en-GB"/>
          </a:p>
        </p:txBody>
      </p:sp>
    </p:spTree>
    <p:extLst>
      <p:ext uri="{BB962C8B-B14F-4D97-AF65-F5344CB8AC3E}">
        <p14:creationId xmlns:p14="http://schemas.microsoft.com/office/powerpoint/2010/main" val="377335628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862FF80-1031-4A97-8E4D-E632777E9E98}" type="datetimeFigureOut">
              <a:rPr lang="en-GB" smtClean="0"/>
              <a:t>10/06/2026</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61BDA54C-13E0-41AE-94AA-C54BE19FDE84}" type="slidenum">
              <a:rPr lang="en-GB" smtClean="0"/>
              <a:t>‹#›</a:t>
            </a:fld>
            <a:endParaRPr lang="en-GB"/>
          </a:p>
        </p:txBody>
      </p:sp>
    </p:spTree>
    <p:extLst>
      <p:ext uri="{BB962C8B-B14F-4D97-AF65-F5344CB8AC3E}">
        <p14:creationId xmlns:p14="http://schemas.microsoft.com/office/powerpoint/2010/main" val="178408126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862FF80-1031-4A97-8E4D-E632777E9E98}" type="datetimeFigureOut">
              <a:rPr lang="en-GB" smtClean="0"/>
              <a:t>10/06/2026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1BDA54C-13E0-41AE-94AA-C54BE19FDE84}" type="slidenum">
              <a:rPr lang="en-GB" smtClean="0"/>
              <a:t>‹#›</a:t>
            </a:fld>
            <a:endParaRPr lang="en-GB"/>
          </a:p>
        </p:txBody>
      </p:sp>
    </p:spTree>
    <p:extLst>
      <p:ext uri="{BB962C8B-B14F-4D97-AF65-F5344CB8AC3E}">
        <p14:creationId xmlns:p14="http://schemas.microsoft.com/office/powerpoint/2010/main" val="55510589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862FF80-1031-4A97-8E4D-E632777E9E98}" type="datetimeFigureOut">
              <a:rPr lang="en-GB" smtClean="0"/>
              <a:t>10/06/2026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1BDA54C-13E0-41AE-94AA-C54BE19FDE84}" type="slidenum">
              <a:rPr lang="en-GB" smtClean="0"/>
              <a:t>‹#›</a:t>
            </a:fld>
            <a:endParaRPr lang="en-GB"/>
          </a:p>
        </p:txBody>
      </p:sp>
    </p:spTree>
    <p:extLst>
      <p:ext uri="{BB962C8B-B14F-4D97-AF65-F5344CB8AC3E}">
        <p14:creationId xmlns:p14="http://schemas.microsoft.com/office/powerpoint/2010/main" val="29598149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862FF80-1031-4A97-8E4D-E632777E9E98}" type="datetimeFigureOut">
              <a:rPr lang="en-GB" smtClean="0"/>
              <a:t>10/06/2026</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1BDA54C-13E0-41AE-94AA-C54BE19FDE84}" type="slidenum">
              <a:rPr lang="en-GB" smtClean="0"/>
              <a:t>‹#›</a:t>
            </a:fld>
            <a:endParaRPr lang="en-GB"/>
          </a:p>
        </p:txBody>
      </p:sp>
    </p:spTree>
    <p:extLst>
      <p:ext uri="{BB962C8B-B14F-4D97-AF65-F5344CB8AC3E}">
        <p14:creationId xmlns:p14="http://schemas.microsoft.com/office/powerpoint/2010/main" val="349125855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png"/><Relationship Id="rId11" Type="http://schemas.openxmlformats.org/officeDocument/2006/relationships/image" Target="../media/image10.png"/><Relationship Id="rId5" Type="http://schemas.openxmlformats.org/officeDocument/2006/relationships/image" Target="../media/image4.pn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png"/></Relationships>
</file>

<file path=ppt/slides/_rels/slide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12.png"/></Relationships>
</file>

<file path=ppt/slides/_rels/slide3.xml.rels><?xml version="1.0" encoding="UTF-8" standalone="yes"?>
<Relationships xmlns="http://schemas.openxmlformats.org/package/2006/relationships"><Relationship Id="rId8" Type="http://schemas.openxmlformats.org/officeDocument/2006/relationships/hyperlink" Target="https://francaisfacile.rfi.fr/" TargetMode="External"/><Relationship Id="rId13" Type="http://schemas.openxmlformats.org/officeDocument/2006/relationships/hyperlink" Target="https://quizlet.com/en-gb" TargetMode="External"/><Relationship Id="rId3" Type="http://schemas.openxmlformats.org/officeDocument/2006/relationships/hyperlink" Target="http://www.tv5monde.com/" TargetMode="External"/><Relationship Id="rId7" Type="http://schemas.openxmlformats.org/officeDocument/2006/relationships/hyperlink" Target="https://www.lefigaro.fr/" TargetMode="External"/><Relationship Id="rId12" Type="http://schemas.openxmlformats.org/officeDocument/2006/relationships/hyperlink" Target="https://www.youtube.com/watch?v=4AiXfFTkMNQ&amp;t=39s" TargetMode="External"/><Relationship Id="rId2" Type="http://schemas.openxmlformats.org/officeDocument/2006/relationships/image" Target="../media/image1.png"/><Relationship Id="rId16" Type="http://schemas.openxmlformats.org/officeDocument/2006/relationships/hyperlink" Target="http://fr.yahoo.com/" TargetMode="External"/><Relationship Id="rId1" Type="http://schemas.openxmlformats.org/officeDocument/2006/relationships/slideLayout" Target="../slideLayouts/slideLayout7.xml"/><Relationship Id="rId6" Type="http://schemas.openxmlformats.org/officeDocument/2006/relationships/hyperlink" Target="http://www.liberation.fr/" TargetMode="External"/><Relationship Id="rId11" Type="http://schemas.openxmlformats.org/officeDocument/2006/relationships/hyperlink" Target="http://www.lesinrocks.com/" TargetMode="External"/><Relationship Id="rId5" Type="http://schemas.openxmlformats.org/officeDocument/2006/relationships/hyperlink" Target="http://fr.euronews.com/" TargetMode="External"/><Relationship Id="rId15" Type="http://schemas.openxmlformats.org/officeDocument/2006/relationships/hyperlink" Target="http://www.google.fr/" TargetMode="External"/><Relationship Id="rId10" Type="http://schemas.openxmlformats.org/officeDocument/2006/relationships/hyperlink" Target="https://www.tf1.fr/programmes-tv/info" TargetMode="External"/><Relationship Id="rId4" Type="http://schemas.openxmlformats.org/officeDocument/2006/relationships/hyperlink" Target="http://www.euronews.net/" TargetMode="External"/><Relationship Id="rId9" Type="http://schemas.openxmlformats.org/officeDocument/2006/relationships/hyperlink" Target="http://www.radiofrance.fr/" TargetMode="External"/><Relationship Id="rId14" Type="http://schemas.openxmlformats.org/officeDocument/2006/relationships/hyperlink" Target="https://www.memrise.com/" TargetMode="External"/></Relationships>
</file>

<file path=ppt/slides/_rels/slide4.xml.rels><?xml version="1.0" encoding="UTF-8" standalone="yes"?>
<Relationships xmlns="http://schemas.openxmlformats.org/package/2006/relationships"><Relationship Id="rId3" Type="http://schemas.openxmlformats.org/officeDocument/2006/relationships/hyperlink" Target="http://www.languagesonline.org.uk/" TargetMode="External"/><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hyperlink" Target="http://www.wordreference.com/" TargetMode="External"/><Relationship Id="rId5" Type="http://schemas.openxmlformats.org/officeDocument/2006/relationships/hyperlink" Target="http://www.linguee.fr/" TargetMode="External"/><Relationship Id="rId4" Type="http://schemas.openxmlformats.org/officeDocument/2006/relationships/hyperlink" Target="http://conjuguemos.com/" TargetMode="External"/></Relationships>
</file>

<file path=ppt/slides/_rels/slide5.xml.rels><?xml version="1.0" encoding="UTF-8" standalone="yes"?>
<Relationships xmlns="http://schemas.openxmlformats.org/package/2006/relationships"><Relationship Id="rId3" Type="http://schemas.openxmlformats.org/officeDocument/2006/relationships/hyperlink" Target="http://www.gouvernement.fr/" TargetMode="External"/><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13.png"/><Relationship Id="rId5" Type="http://schemas.openxmlformats.org/officeDocument/2006/relationships/hyperlink" Target="http://www.fr.wikipedia/" TargetMode="External"/><Relationship Id="rId4" Type="http://schemas.openxmlformats.org/officeDocument/2006/relationships/hyperlink" Target="http://www.institut-francais.org.uk/"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863" y="257175"/>
            <a:ext cx="9058275" cy="6343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971600" y="260648"/>
            <a:ext cx="8172400" cy="6340197"/>
          </a:xfrm>
          <a:prstGeom prst="rect">
            <a:avLst/>
          </a:prstGeom>
          <a:solidFill>
            <a:schemeClr val="bg1"/>
          </a:solidFill>
        </p:spPr>
        <p:txBody>
          <a:bodyPr wrap="square" rtlCol="0">
            <a:spAutoFit/>
          </a:bodyPr>
          <a:lstStyle/>
          <a:p>
            <a:pPr algn="ctr"/>
            <a:r>
              <a:rPr lang="fr-FR" sz="2800" b="1" dirty="0">
                <a:solidFill>
                  <a:schemeClr val="accent1"/>
                </a:solidFill>
                <a:latin typeface="Bradley Hand ITC" panose="03070402050302030203" pitchFamily="66" charset="0"/>
              </a:rPr>
              <a:t>Bienvenue au </a:t>
            </a:r>
            <a:r>
              <a:rPr lang="fr-FR" sz="2800" b="1" dirty="0">
                <a:latin typeface="Bradley Hand ITC" panose="03070402050302030203" pitchFamily="66" charset="0"/>
              </a:rPr>
              <a:t>département de </a:t>
            </a:r>
            <a:r>
              <a:rPr lang="fr-FR" sz="2800" b="1" dirty="0">
                <a:solidFill>
                  <a:srgbClr val="FF0000"/>
                </a:solidFill>
                <a:latin typeface="Bradley Hand ITC" panose="03070402050302030203" pitchFamily="66" charset="0"/>
              </a:rPr>
              <a:t>français pour A level</a:t>
            </a:r>
          </a:p>
          <a:p>
            <a:endParaRPr lang="fr-FR" dirty="0"/>
          </a:p>
          <a:p>
            <a:endParaRPr lang="fr-FR" dirty="0"/>
          </a:p>
          <a:p>
            <a:endParaRPr lang="fr-FR" dirty="0"/>
          </a:p>
          <a:p>
            <a:endParaRPr lang="fr-FR" dirty="0"/>
          </a:p>
          <a:p>
            <a:endParaRPr lang="fr-FR" dirty="0"/>
          </a:p>
          <a:p>
            <a:endParaRPr lang="fr-FR" dirty="0"/>
          </a:p>
          <a:p>
            <a:endParaRPr lang="fr-FR" dirty="0"/>
          </a:p>
          <a:p>
            <a:endParaRPr lang="fr-FR" dirty="0"/>
          </a:p>
          <a:p>
            <a:endParaRPr lang="fr-FR" dirty="0"/>
          </a:p>
          <a:p>
            <a:endParaRPr lang="fr-FR" dirty="0"/>
          </a:p>
          <a:p>
            <a:endParaRPr lang="fr-FR" dirty="0"/>
          </a:p>
          <a:p>
            <a:endParaRPr lang="fr-FR" dirty="0"/>
          </a:p>
          <a:p>
            <a:endParaRPr lang="fr-FR" dirty="0"/>
          </a:p>
          <a:p>
            <a:endParaRPr lang="fr-FR" dirty="0"/>
          </a:p>
          <a:p>
            <a:endParaRPr lang="fr-FR" dirty="0"/>
          </a:p>
          <a:p>
            <a:endParaRPr lang="fr-FR" dirty="0"/>
          </a:p>
          <a:p>
            <a:endParaRPr lang="fr-FR" dirty="0"/>
          </a:p>
          <a:p>
            <a:endParaRPr lang="fr-FR" dirty="0"/>
          </a:p>
          <a:p>
            <a:endParaRPr lang="fr-FR" dirty="0"/>
          </a:p>
          <a:p>
            <a:endParaRPr lang="fr-FR" dirty="0"/>
          </a:p>
          <a:p>
            <a:endParaRPr lang="fr-FR" dirty="0"/>
          </a:p>
        </p:txBody>
      </p:sp>
      <p:pic>
        <p:nvPicPr>
          <p:cNvPr id="3" name="Picture 2"/>
          <p:cNvPicPr>
            <a:picLocks noChangeAspect="1"/>
          </p:cNvPicPr>
          <p:nvPr/>
        </p:nvPicPr>
        <p:blipFill>
          <a:blip r:embed="rId3"/>
          <a:stretch>
            <a:fillRect/>
          </a:stretch>
        </p:blipFill>
        <p:spPr>
          <a:xfrm>
            <a:off x="2627784" y="1772816"/>
            <a:ext cx="3956455" cy="4069038"/>
          </a:xfrm>
          <a:prstGeom prst="rect">
            <a:avLst/>
          </a:prstGeom>
        </p:spPr>
      </p:pic>
      <p:pic>
        <p:nvPicPr>
          <p:cNvPr id="4" name="Picture 3"/>
          <p:cNvPicPr>
            <a:picLocks noChangeAspect="1"/>
          </p:cNvPicPr>
          <p:nvPr/>
        </p:nvPicPr>
        <p:blipFill>
          <a:blip r:embed="rId4"/>
          <a:stretch>
            <a:fillRect/>
          </a:stretch>
        </p:blipFill>
        <p:spPr>
          <a:xfrm>
            <a:off x="6321344" y="1013845"/>
            <a:ext cx="2383264" cy="1414245"/>
          </a:xfrm>
          <a:prstGeom prst="rect">
            <a:avLst/>
          </a:prstGeom>
        </p:spPr>
      </p:pic>
      <p:pic>
        <p:nvPicPr>
          <p:cNvPr id="6" name="Picture 5"/>
          <p:cNvPicPr>
            <a:picLocks noChangeAspect="1"/>
          </p:cNvPicPr>
          <p:nvPr/>
        </p:nvPicPr>
        <p:blipFill>
          <a:blip r:embed="rId5"/>
          <a:stretch>
            <a:fillRect/>
          </a:stretch>
        </p:blipFill>
        <p:spPr>
          <a:xfrm>
            <a:off x="6622902" y="4177923"/>
            <a:ext cx="2304256" cy="1284973"/>
          </a:xfrm>
          <a:prstGeom prst="rect">
            <a:avLst/>
          </a:prstGeom>
        </p:spPr>
      </p:pic>
      <p:pic>
        <p:nvPicPr>
          <p:cNvPr id="9" name="Picture 8"/>
          <p:cNvPicPr>
            <a:picLocks noChangeAspect="1"/>
          </p:cNvPicPr>
          <p:nvPr/>
        </p:nvPicPr>
        <p:blipFill>
          <a:blip r:embed="rId6"/>
          <a:stretch>
            <a:fillRect/>
          </a:stretch>
        </p:blipFill>
        <p:spPr>
          <a:xfrm>
            <a:off x="6255132" y="5841853"/>
            <a:ext cx="2736304" cy="788209"/>
          </a:xfrm>
          <a:prstGeom prst="rect">
            <a:avLst/>
          </a:prstGeom>
        </p:spPr>
      </p:pic>
      <p:pic>
        <p:nvPicPr>
          <p:cNvPr id="10" name="Picture 9"/>
          <p:cNvPicPr>
            <a:picLocks noChangeAspect="1"/>
          </p:cNvPicPr>
          <p:nvPr/>
        </p:nvPicPr>
        <p:blipFill>
          <a:blip r:embed="rId7"/>
          <a:stretch>
            <a:fillRect/>
          </a:stretch>
        </p:blipFill>
        <p:spPr>
          <a:xfrm>
            <a:off x="7121640" y="2658288"/>
            <a:ext cx="1805518" cy="1253029"/>
          </a:xfrm>
          <a:prstGeom prst="rect">
            <a:avLst/>
          </a:prstGeom>
        </p:spPr>
      </p:pic>
      <p:pic>
        <p:nvPicPr>
          <p:cNvPr id="11" name="Picture 10"/>
          <p:cNvPicPr>
            <a:picLocks noChangeAspect="1"/>
          </p:cNvPicPr>
          <p:nvPr/>
        </p:nvPicPr>
        <p:blipFill>
          <a:blip r:embed="rId8"/>
          <a:stretch>
            <a:fillRect/>
          </a:stretch>
        </p:blipFill>
        <p:spPr>
          <a:xfrm>
            <a:off x="971600" y="3792783"/>
            <a:ext cx="1588852" cy="2794577"/>
          </a:xfrm>
          <a:prstGeom prst="rect">
            <a:avLst/>
          </a:prstGeom>
        </p:spPr>
      </p:pic>
      <p:pic>
        <p:nvPicPr>
          <p:cNvPr id="12" name="Picture 11"/>
          <p:cNvPicPr>
            <a:picLocks noChangeAspect="1"/>
          </p:cNvPicPr>
          <p:nvPr/>
        </p:nvPicPr>
        <p:blipFill>
          <a:blip r:embed="rId9"/>
          <a:stretch>
            <a:fillRect/>
          </a:stretch>
        </p:blipFill>
        <p:spPr>
          <a:xfrm>
            <a:off x="2727327" y="5807394"/>
            <a:ext cx="2990404" cy="827892"/>
          </a:xfrm>
          <a:prstGeom prst="rect">
            <a:avLst/>
          </a:prstGeom>
        </p:spPr>
      </p:pic>
      <p:pic>
        <p:nvPicPr>
          <p:cNvPr id="13" name="Picture 12"/>
          <p:cNvPicPr>
            <a:picLocks noChangeAspect="1"/>
          </p:cNvPicPr>
          <p:nvPr/>
        </p:nvPicPr>
        <p:blipFill>
          <a:blip r:embed="rId10"/>
          <a:stretch>
            <a:fillRect/>
          </a:stretch>
        </p:blipFill>
        <p:spPr>
          <a:xfrm>
            <a:off x="804725" y="819674"/>
            <a:ext cx="2963015" cy="918701"/>
          </a:xfrm>
          <a:prstGeom prst="rect">
            <a:avLst/>
          </a:prstGeom>
        </p:spPr>
      </p:pic>
      <p:pic>
        <p:nvPicPr>
          <p:cNvPr id="14" name="Picture 13"/>
          <p:cNvPicPr>
            <a:picLocks noChangeAspect="1"/>
          </p:cNvPicPr>
          <p:nvPr/>
        </p:nvPicPr>
        <p:blipFill>
          <a:blip r:embed="rId11"/>
          <a:stretch>
            <a:fillRect/>
          </a:stretch>
        </p:blipFill>
        <p:spPr>
          <a:xfrm>
            <a:off x="829195" y="2076608"/>
            <a:ext cx="1755727" cy="1208194"/>
          </a:xfrm>
          <a:prstGeom prst="rect">
            <a:avLst/>
          </a:prstGeom>
        </p:spPr>
      </p:pic>
    </p:spTree>
    <p:extLst>
      <p:ext uri="{BB962C8B-B14F-4D97-AF65-F5344CB8AC3E}">
        <p14:creationId xmlns:p14="http://schemas.microsoft.com/office/powerpoint/2010/main" val="69001407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863" y="257175"/>
            <a:ext cx="9058275" cy="6343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971600" y="260648"/>
            <a:ext cx="8172400" cy="6340197"/>
          </a:xfrm>
          <a:prstGeom prst="rect">
            <a:avLst/>
          </a:prstGeom>
          <a:solidFill>
            <a:schemeClr val="bg1"/>
          </a:solidFill>
        </p:spPr>
        <p:txBody>
          <a:bodyPr wrap="square" rtlCol="0">
            <a:spAutoFit/>
          </a:bodyPr>
          <a:lstStyle/>
          <a:p>
            <a:pPr algn="ctr"/>
            <a:r>
              <a:rPr lang="fr-FR" sz="2800" b="1" dirty="0">
                <a:solidFill>
                  <a:schemeClr val="accent1"/>
                </a:solidFill>
                <a:latin typeface="Bradley Hand ITC" panose="03070402050302030203" pitchFamily="66" charset="0"/>
              </a:rPr>
              <a:t>Bienvenue au </a:t>
            </a:r>
            <a:r>
              <a:rPr lang="fr-FR" sz="2800" b="1" dirty="0">
                <a:latin typeface="Bradley Hand ITC" panose="03070402050302030203" pitchFamily="66" charset="0"/>
              </a:rPr>
              <a:t>département de </a:t>
            </a:r>
            <a:r>
              <a:rPr lang="fr-FR" sz="2800" b="1" dirty="0">
                <a:solidFill>
                  <a:srgbClr val="FF0000"/>
                </a:solidFill>
                <a:latin typeface="Bradley Hand ITC" panose="03070402050302030203" pitchFamily="66" charset="0"/>
              </a:rPr>
              <a:t>français pour A level</a:t>
            </a:r>
          </a:p>
          <a:p>
            <a:endParaRPr lang="fr-FR" dirty="0"/>
          </a:p>
          <a:p>
            <a:r>
              <a:rPr lang="en-GB" dirty="0">
                <a:latin typeface="Bradley Hand ITC" panose="03070402050302030203" pitchFamily="66" charset="0"/>
              </a:rPr>
              <a:t>Welcome to the A level French department at St Benedict’s Sixth From.</a:t>
            </a:r>
          </a:p>
          <a:p>
            <a:endParaRPr lang="en-GB" dirty="0">
              <a:latin typeface="Bradley Hand ITC" panose="03070402050302030203" pitchFamily="66" charset="0"/>
            </a:endParaRPr>
          </a:p>
          <a:p>
            <a:r>
              <a:rPr lang="en-GB" dirty="0">
                <a:latin typeface="Bradley Hand ITC" panose="03070402050302030203" pitchFamily="66" charset="0"/>
              </a:rPr>
              <a:t>As you are aware, a foreign language needs</a:t>
            </a:r>
          </a:p>
          <a:p>
            <a:r>
              <a:rPr lang="en-GB" dirty="0">
                <a:latin typeface="Bradley Hand ITC" panose="03070402050302030203" pitchFamily="66" charset="0"/>
              </a:rPr>
              <a:t>to be maintained on a regular basis otherwise </a:t>
            </a:r>
          </a:p>
          <a:p>
            <a:r>
              <a:rPr lang="en-GB" dirty="0">
                <a:latin typeface="Bradley Hand ITC" panose="03070402050302030203" pitchFamily="66" charset="0"/>
              </a:rPr>
              <a:t>recall for vocabulary and grammar becomes </a:t>
            </a:r>
          </a:p>
          <a:p>
            <a:r>
              <a:rPr lang="en-GB" dirty="0">
                <a:latin typeface="Bradley Hand ITC" panose="03070402050302030203" pitchFamily="66" charset="0"/>
              </a:rPr>
              <a:t>a little tricky. </a:t>
            </a:r>
          </a:p>
          <a:p>
            <a:endParaRPr lang="en-GB" dirty="0">
              <a:latin typeface="Bradley Hand ITC" panose="03070402050302030203" pitchFamily="66" charset="0"/>
            </a:endParaRPr>
          </a:p>
          <a:p>
            <a:endParaRPr lang="en-GB" dirty="0">
              <a:latin typeface="Bradley Hand ITC" panose="03070402050302030203" pitchFamily="66" charset="0"/>
            </a:endParaRPr>
          </a:p>
          <a:p>
            <a:r>
              <a:rPr lang="en-GB" dirty="0">
                <a:latin typeface="Bradley Hand ITC" panose="03070402050302030203" pitchFamily="66" charset="0"/>
              </a:rPr>
              <a:t>Therefore, we recommend that you take some </a:t>
            </a:r>
          </a:p>
          <a:p>
            <a:r>
              <a:rPr lang="en-GB" dirty="0">
                <a:latin typeface="Bradley Hand ITC" panose="03070402050302030203" pitchFamily="66" charset="0"/>
              </a:rPr>
              <a:t>time before starting the course in September </a:t>
            </a:r>
          </a:p>
          <a:p>
            <a:r>
              <a:rPr lang="en-GB" dirty="0">
                <a:latin typeface="Bradley Hand ITC" panose="03070402050302030203" pitchFamily="66" charset="0"/>
              </a:rPr>
              <a:t>in completing the work, you can find on these </a:t>
            </a:r>
          </a:p>
          <a:p>
            <a:r>
              <a:rPr lang="en-GB" dirty="0">
                <a:latin typeface="Bradley Hand ITC" panose="03070402050302030203" pitchFamily="66" charset="0"/>
              </a:rPr>
              <a:t>pages and explore some of the links we have </a:t>
            </a:r>
          </a:p>
          <a:p>
            <a:r>
              <a:rPr lang="en-GB" dirty="0">
                <a:latin typeface="Bradley Hand ITC" panose="03070402050302030203" pitchFamily="66" charset="0"/>
              </a:rPr>
              <a:t>selected for you. </a:t>
            </a:r>
          </a:p>
          <a:p>
            <a:endParaRPr lang="fr-FR" dirty="0"/>
          </a:p>
          <a:p>
            <a:endParaRPr lang="fr-FR" dirty="0"/>
          </a:p>
          <a:p>
            <a:endParaRPr lang="fr-FR" dirty="0"/>
          </a:p>
          <a:p>
            <a:endParaRPr lang="fr-FR" dirty="0"/>
          </a:p>
          <a:p>
            <a:endParaRPr lang="fr-FR" dirty="0"/>
          </a:p>
          <a:p>
            <a:endParaRPr lang="fr-FR" dirty="0"/>
          </a:p>
          <a:p>
            <a:endParaRPr lang="fr-FR" dirty="0"/>
          </a:p>
        </p:txBody>
      </p:sp>
      <p:pic>
        <p:nvPicPr>
          <p:cNvPr id="4" name="Picture 3"/>
          <p:cNvPicPr>
            <a:picLocks noChangeAspect="1"/>
          </p:cNvPicPr>
          <p:nvPr/>
        </p:nvPicPr>
        <p:blipFill>
          <a:blip r:embed="rId3"/>
          <a:stretch>
            <a:fillRect/>
          </a:stretch>
        </p:blipFill>
        <p:spPr>
          <a:xfrm>
            <a:off x="5652607" y="1484784"/>
            <a:ext cx="3448531" cy="4877481"/>
          </a:xfrm>
          <a:prstGeom prst="rect">
            <a:avLst/>
          </a:prstGeom>
        </p:spPr>
      </p:pic>
      <p:pic>
        <p:nvPicPr>
          <p:cNvPr id="5" name="Picture 4"/>
          <p:cNvPicPr>
            <a:picLocks noChangeAspect="1"/>
          </p:cNvPicPr>
          <p:nvPr/>
        </p:nvPicPr>
        <p:blipFill>
          <a:blip r:embed="rId4"/>
          <a:stretch>
            <a:fillRect/>
          </a:stretch>
        </p:blipFill>
        <p:spPr>
          <a:xfrm>
            <a:off x="1278425" y="4797152"/>
            <a:ext cx="3713464" cy="1803683"/>
          </a:xfrm>
          <a:prstGeom prst="rect">
            <a:avLst/>
          </a:prstGeom>
        </p:spPr>
      </p:pic>
    </p:spTree>
    <p:extLst>
      <p:ext uri="{BB962C8B-B14F-4D97-AF65-F5344CB8AC3E}">
        <p14:creationId xmlns:p14="http://schemas.microsoft.com/office/powerpoint/2010/main" val="245498587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257175"/>
            <a:ext cx="9101138" cy="6343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755576" y="-99392"/>
            <a:ext cx="8345561" cy="6986528"/>
          </a:xfrm>
          <a:prstGeom prst="rect">
            <a:avLst/>
          </a:prstGeom>
          <a:solidFill>
            <a:schemeClr val="bg1"/>
          </a:solidFill>
        </p:spPr>
        <p:txBody>
          <a:bodyPr wrap="square" rtlCol="0">
            <a:spAutoFit/>
          </a:bodyPr>
          <a:lstStyle/>
          <a:p>
            <a:pPr algn="ctr"/>
            <a:r>
              <a:rPr lang="fr-FR" sz="2800" b="1" dirty="0">
                <a:solidFill>
                  <a:schemeClr val="accent1"/>
                </a:solidFill>
                <a:latin typeface="Bradley Hand ITC" panose="03070402050302030203" pitchFamily="66" charset="0"/>
              </a:rPr>
              <a:t>Bienvenue au </a:t>
            </a:r>
            <a:r>
              <a:rPr lang="fr-FR" sz="2800" b="1" dirty="0">
                <a:latin typeface="Bradley Hand ITC" panose="03070402050302030203" pitchFamily="66" charset="0"/>
              </a:rPr>
              <a:t>département de </a:t>
            </a:r>
            <a:r>
              <a:rPr lang="fr-FR" sz="2800" b="1" dirty="0">
                <a:solidFill>
                  <a:srgbClr val="FF0000"/>
                </a:solidFill>
                <a:latin typeface="Bradley Hand ITC" panose="03070402050302030203" pitchFamily="66" charset="0"/>
              </a:rPr>
              <a:t>français pour A </a:t>
            </a:r>
            <a:r>
              <a:rPr lang="fr-FR" sz="2800" b="1" dirty="0" err="1">
                <a:solidFill>
                  <a:srgbClr val="FF0000"/>
                </a:solidFill>
                <a:latin typeface="Bradley Hand ITC" panose="03070402050302030203" pitchFamily="66" charset="0"/>
              </a:rPr>
              <a:t>level</a:t>
            </a:r>
            <a:endParaRPr lang="fr-FR" dirty="0"/>
          </a:p>
          <a:p>
            <a:r>
              <a:rPr lang="en-GB" sz="1500" dirty="0">
                <a:latin typeface="Bradley Hand ITC" panose="03070402050302030203" pitchFamily="66" charset="0"/>
              </a:rPr>
              <a:t>Fortunately, you have some time in which to prepare for your French A level. The leap from GCSE to A level is significant but is entirely achievable. The following links, most of which are available online and for free, will hold you in good stead for starting off and continuing on the right path. Lisez! Écoutez! Regardez! Régalez-vous!</a:t>
            </a:r>
          </a:p>
          <a:p>
            <a:endParaRPr lang="en-GB" sz="1500" dirty="0">
              <a:latin typeface="Bradley Hand ITC" panose="03070402050302030203" pitchFamily="66" charset="0"/>
              <a:hlinkClick r:id="rId3"/>
            </a:endParaRPr>
          </a:p>
          <a:p>
            <a:r>
              <a:rPr lang="en-GB" sz="1500" dirty="0">
                <a:latin typeface="Bradley Hand ITC" panose="03070402050302030203" pitchFamily="66" charset="0"/>
                <a:hlinkClick r:id="rId3"/>
              </a:rPr>
              <a:t>www.tv5monde.com</a:t>
            </a:r>
            <a:r>
              <a:rPr lang="en-GB" sz="1500" dirty="0">
                <a:latin typeface="Bradley Hand ITC" panose="03070402050302030203" pitchFamily="66" charset="0"/>
              </a:rPr>
              <a:t> Online television network broadcasting French-language programming from all sectors.</a:t>
            </a:r>
          </a:p>
          <a:p>
            <a:r>
              <a:rPr lang="en-GB" sz="1500" dirty="0">
                <a:latin typeface="Bradley Hand ITC" panose="03070402050302030203" pitchFamily="66" charset="0"/>
                <a:hlinkClick r:id="rId4"/>
              </a:rPr>
              <a:t>www.euronews.net</a:t>
            </a:r>
            <a:r>
              <a:rPr lang="en-GB" sz="1500" dirty="0">
                <a:latin typeface="Bradley Hand ITC" panose="03070402050302030203" pitchFamily="66" charset="0"/>
              </a:rPr>
              <a:t> Online news site where you select French from the languages they have on offer. You can watch the news clips with the transcript below. You can also go directly to </a:t>
            </a:r>
            <a:r>
              <a:rPr lang="en-GB" sz="1500" dirty="0">
                <a:latin typeface="Bradley Hand ITC" panose="03070402050302030203" pitchFamily="66" charset="0"/>
                <a:hlinkClick r:id="rId5"/>
              </a:rPr>
              <a:t>http://fr.euronews.com/</a:t>
            </a:r>
            <a:r>
              <a:rPr lang="en-GB" sz="1500" dirty="0">
                <a:latin typeface="Bradley Hand ITC" panose="03070402050302030203" pitchFamily="66" charset="0"/>
              </a:rPr>
              <a:t> and watch news clips in French and then watch it in English to see how much you have understood.  </a:t>
            </a:r>
          </a:p>
          <a:p>
            <a:r>
              <a:rPr lang="en-GB" sz="1500" dirty="0">
                <a:latin typeface="Bradley Hand ITC" panose="03070402050302030203" pitchFamily="66" charset="0"/>
                <a:hlinkClick r:id="rId6"/>
              </a:rPr>
              <a:t>www.liberation.fr</a:t>
            </a:r>
            <a:r>
              <a:rPr lang="en-GB" sz="1500" dirty="0">
                <a:latin typeface="Bradley Hand ITC" panose="03070402050302030203" pitchFamily="66" charset="0"/>
              </a:rPr>
              <a:t> </a:t>
            </a:r>
            <a:r>
              <a:rPr lang="en-GB" sz="1500" dirty="0">
                <a:latin typeface="Bradley Hand ITC" panose="03070402050302030203" pitchFamily="66" charset="0"/>
                <a:hlinkClick r:id="rId7"/>
              </a:rPr>
              <a:t>https://www.lefigaro.fr/</a:t>
            </a:r>
            <a:r>
              <a:rPr lang="en-GB" sz="1500" dirty="0">
                <a:latin typeface="Bradley Hand ITC" panose="03070402050302030203" pitchFamily="66" charset="0"/>
              </a:rPr>
              <a:t>Online version of 2 very readable national French newspapers.</a:t>
            </a:r>
          </a:p>
          <a:p>
            <a:r>
              <a:rPr lang="en-GB" sz="1500" dirty="0">
                <a:latin typeface="Bradley Hand ITC" panose="03070402050302030203" pitchFamily="66" charset="0"/>
                <a:hlinkClick r:id="rId8"/>
              </a:rPr>
              <a:t>https://francaisfacile.rfi.fr</a:t>
            </a:r>
            <a:r>
              <a:rPr lang="en-GB" sz="1500" dirty="0">
                <a:latin typeface="Bradley Hand ITC" panose="03070402050302030203" pitchFamily="66" charset="0"/>
              </a:rPr>
              <a:t> is a website full of podcasts and activities to learn French from current affairs stories. REALLY VERY GOOD!</a:t>
            </a:r>
          </a:p>
          <a:p>
            <a:r>
              <a:rPr lang="en-GB" sz="1500" dirty="0">
                <a:latin typeface="Bradley Hand ITC" panose="03070402050302030203" pitchFamily="66" charset="0"/>
                <a:hlinkClick r:id="rId9"/>
              </a:rPr>
              <a:t>www.radiofrance.fr</a:t>
            </a:r>
            <a:r>
              <a:rPr lang="en-GB" sz="1500" dirty="0">
                <a:latin typeface="Bradley Hand ITC" panose="03070402050302030203" pitchFamily="66" charset="0"/>
              </a:rPr>
              <a:t> offers different networks focusing on different programming, a little like how BBC radio works.</a:t>
            </a:r>
          </a:p>
          <a:p>
            <a:r>
              <a:rPr lang="en-GB" sz="1500" dirty="0">
                <a:latin typeface="Bradley Hand ITC" panose="03070402050302030203" pitchFamily="66" charset="0"/>
                <a:hlinkClick r:id="rId10"/>
              </a:rPr>
              <a:t>https://www.tf1.fr/programmes-tv/info</a:t>
            </a:r>
            <a:r>
              <a:rPr lang="en-GB" sz="1500" dirty="0">
                <a:latin typeface="Bradley Hand ITC" panose="03070402050302030203" pitchFamily="66" charset="0"/>
              </a:rPr>
              <a:t> TV news updated twice daily – pick a news story you are already familiar with and watch just those two or three minutes several times with or without the French subtitles.</a:t>
            </a:r>
          </a:p>
          <a:p>
            <a:r>
              <a:rPr lang="en-GB" sz="1500" dirty="0">
                <a:latin typeface="Bradley Hand ITC" panose="03070402050302030203" pitchFamily="66" charset="0"/>
                <a:hlinkClick r:id="rId11"/>
              </a:rPr>
              <a:t>www.lesinrocks.com</a:t>
            </a:r>
            <a:r>
              <a:rPr lang="en-GB" sz="1500" dirty="0">
                <a:latin typeface="Bradley Hand ITC" panose="03070402050302030203" pitchFamily="66" charset="0"/>
              </a:rPr>
              <a:t> online version of the cultural magazine focusing primarily on music, film, television, art and theatre. </a:t>
            </a:r>
          </a:p>
          <a:p>
            <a:r>
              <a:rPr lang="en-GB" sz="1500" dirty="0">
                <a:latin typeface="Bradley Hand ITC" panose="03070402050302030203" pitchFamily="66" charset="0"/>
                <a:hlinkClick r:id="rId12"/>
              </a:rPr>
              <a:t>https://www.youtube.com/watch?v=4AiXfFTkMNQ&amp;t=39s</a:t>
            </a:r>
            <a:r>
              <a:rPr lang="en-GB" sz="1500" dirty="0">
                <a:latin typeface="Bradley Hand ITC" panose="03070402050302030203" pitchFamily="66" charset="0"/>
              </a:rPr>
              <a:t> How to take notes effectively – Cornell Notes</a:t>
            </a:r>
          </a:p>
          <a:p>
            <a:r>
              <a:rPr lang="en-GB" sz="1500" dirty="0">
                <a:latin typeface="Bradley Hand ITC" panose="03070402050302030203" pitchFamily="66" charset="0"/>
                <a:hlinkClick r:id="rId13"/>
              </a:rPr>
              <a:t>https://quizlet.com/en-gb</a:t>
            </a:r>
            <a:r>
              <a:rPr lang="en-GB" sz="1500" dirty="0">
                <a:latin typeface="Bradley Hand ITC" panose="03070402050302030203" pitchFamily="66" charset="0"/>
              </a:rPr>
              <a:t> and </a:t>
            </a:r>
            <a:r>
              <a:rPr lang="en-GB" sz="1500" dirty="0">
                <a:latin typeface="Bradley Hand ITC" panose="03070402050302030203" pitchFamily="66" charset="0"/>
                <a:hlinkClick r:id="rId14"/>
              </a:rPr>
              <a:t>https://www.memrise.com/</a:t>
            </a:r>
            <a:r>
              <a:rPr lang="en-GB" sz="1500" dirty="0">
                <a:latin typeface="Bradley Hand ITC" panose="03070402050302030203" pitchFamily="66" charset="0"/>
              </a:rPr>
              <a:t> for vocabulary learning </a:t>
            </a:r>
          </a:p>
          <a:p>
            <a:r>
              <a:rPr lang="en-GB" sz="1500" dirty="0">
                <a:latin typeface="Bradley Hand ITC" panose="03070402050302030203" pitchFamily="66" charset="0"/>
              </a:rPr>
              <a:t>You could also switch to French browsers such as </a:t>
            </a:r>
            <a:r>
              <a:rPr lang="en-GB" sz="1500" dirty="0">
                <a:latin typeface="Bradley Hand ITC" panose="03070402050302030203" pitchFamily="66" charset="0"/>
                <a:hlinkClick r:id="rId15"/>
              </a:rPr>
              <a:t>www.google.fr</a:t>
            </a:r>
            <a:r>
              <a:rPr lang="en-GB" sz="1500" dirty="0">
                <a:latin typeface="Bradley Hand ITC" panose="03070402050302030203" pitchFamily="66" charset="0"/>
              </a:rPr>
              <a:t> or </a:t>
            </a:r>
            <a:r>
              <a:rPr lang="en-GB" sz="1500" dirty="0">
                <a:latin typeface="Bradley Hand ITC" panose="03070402050302030203" pitchFamily="66" charset="0"/>
                <a:hlinkClick r:id="rId16"/>
              </a:rPr>
              <a:t>http://fr.yahoo.com/</a:t>
            </a:r>
            <a:r>
              <a:rPr lang="en-GB" sz="1500" dirty="0">
                <a:latin typeface="Bradley Hand ITC" panose="03070402050302030203" pitchFamily="66" charset="0"/>
              </a:rPr>
              <a:t> requiring you to read French every time you log on therefore becoming part of your everyday activity. Don’t forget that </a:t>
            </a:r>
            <a:r>
              <a:rPr lang="en-GB" sz="1500" b="1" dirty="0">
                <a:latin typeface="Bradley Hand ITC" panose="03070402050302030203" pitchFamily="66" charset="0"/>
              </a:rPr>
              <a:t>streaming services </a:t>
            </a:r>
            <a:r>
              <a:rPr lang="en-GB" sz="1500" dirty="0">
                <a:latin typeface="Bradley Hand ITC" panose="03070402050302030203" pitchFamily="66" charset="0"/>
              </a:rPr>
              <a:t>have many French TV shows and films.</a:t>
            </a:r>
            <a:endParaRPr lang="fr-FR" sz="1500" dirty="0"/>
          </a:p>
        </p:txBody>
      </p:sp>
    </p:spTree>
    <p:extLst>
      <p:ext uri="{BB962C8B-B14F-4D97-AF65-F5344CB8AC3E}">
        <p14:creationId xmlns:p14="http://schemas.microsoft.com/office/powerpoint/2010/main" val="372254412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863" y="257175"/>
            <a:ext cx="9058275" cy="6343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971600" y="260648"/>
            <a:ext cx="8172400" cy="6740307"/>
          </a:xfrm>
          <a:prstGeom prst="rect">
            <a:avLst/>
          </a:prstGeom>
          <a:solidFill>
            <a:schemeClr val="bg1"/>
          </a:solidFill>
        </p:spPr>
        <p:txBody>
          <a:bodyPr wrap="square" rtlCol="0">
            <a:spAutoFit/>
          </a:bodyPr>
          <a:lstStyle/>
          <a:p>
            <a:pPr algn="ctr"/>
            <a:r>
              <a:rPr lang="fr-FR" sz="2800" b="1" dirty="0">
                <a:solidFill>
                  <a:schemeClr val="accent1"/>
                </a:solidFill>
                <a:latin typeface="Bradley Hand ITC" panose="03070402050302030203" pitchFamily="66" charset="0"/>
              </a:rPr>
              <a:t>Bienvenue au </a:t>
            </a:r>
            <a:r>
              <a:rPr lang="fr-FR" sz="2800" b="1" dirty="0">
                <a:latin typeface="Bradley Hand ITC" panose="03070402050302030203" pitchFamily="66" charset="0"/>
              </a:rPr>
              <a:t>département de </a:t>
            </a:r>
            <a:r>
              <a:rPr lang="fr-FR" sz="2800" b="1" dirty="0">
                <a:solidFill>
                  <a:srgbClr val="FF0000"/>
                </a:solidFill>
                <a:latin typeface="Bradley Hand ITC" panose="03070402050302030203" pitchFamily="66" charset="0"/>
              </a:rPr>
              <a:t>français pour A level</a:t>
            </a:r>
          </a:p>
          <a:p>
            <a:endParaRPr lang="fr-FR" dirty="0"/>
          </a:p>
          <a:p>
            <a:r>
              <a:rPr lang="en-GB" dirty="0">
                <a:latin typeface="Bradley Hand ITC" panose="03070402050302030203" pitchFamily="66" charset="0"/>
              </a:rPr>
              <a:t>There is plenty of grammar practice exercises you can find online.</a:t>
            </a:r>
          </a:p>
          <a:p>
            <a:endParaRPr lang="en-GB" dirty="0">
              <a:latin typeface="Bradley Hand ITC" panose="03070402050302030203" pitchFamily="66" charset="0"/>
            </a:endParaRPr>
          </a:p>
          <a:p>
            <a:r>
              <a:rPr lang="en-GB" sz="1700" dirty="0">
                <a:latin typeface="Bradley Hand ITC" panose="03070402050302030203" pitchFamily="66" charset="0"/>
                <a:hlinkClick r:id="rId3"/>
              </a:rPr>
              <a:t>www.languagesonline.org.uk</a:t>
            </a:r>
            <a:r>
              <a:rPr lang="en-GB" sz="1700" dirty="0">
                <a:latin typeface="Bradley Hand ITC" panose="03070402050302030203" pitchFamily="66" charset="0"/>
              </a:rPr>
              <a:t> allows you to select what grammar you want to revise. You can practise as often as possible. A good tactic is to translate the examples and exercises into English to ensure you understand the meaning of each tense.</a:t>
            </a:r>
          </a:p>
          <a:p>
            <a:r>
              <a:rPr lang="en-GB" sz="1700" dirty="0">
                <a:latin typeface="Bradley Hand ITC" panose="03070402050302030203" pitchFamily="66" charset="0"/>
                <a:hlinkClick r:id="rId4"/>
              </a:rPr>
              <a:t>http://conjuguemos.com/</a:t>
            </a:r>
            <a:r>
              <a:rPr lang="en-GB" sz="1700" dirty="0">
                <a:latin typeface="Bradley Hand ITC" panose="03070402050302030203" pitchFamily="66" charset="0"/>
              </a:rPr>
              <a:t> is very good for practising your verb conjugations!</a:t>
            </a:r>
          </a:p>
          <a:p>
            <a:endParaRPr lang="en-GB" dirty="0">
              <a:latin typeface="Bradley Hand ITC" panose="03070402050302030203" pitchFamily="66" charset="0"/>
            </a:endParaRPr>
          </a:p>
          <a:p>
            <a:endParaRPr lang="en-GB" dirty="0">
              <a:latin typeface="Bradley Hand ITC" panose="03070402050302030203" pitchFamily="66" charset="0"/>
            </a:endParaRPr>
          </a:p>
          <a:p>
            <a:endParaRPr lang="en-GB" dirty="0">
              <a:latin typeface="Bradley Hand ITC" panose="03070402050302030203" pitchFamily="66" charset="0"/>
            </a:endParaRPr>
          </a:p>
          <a:p>
            <a:r>
              <a:rPr lang="en-GB" dirty="0">
                <a:latin typeface="Bradley Hand ITC" panose="03070402050302030203" pitchFamily="66" charset="0"/>
              </a:rPr>
              <a:t>Reference books are useful to have too. We suggest the following – </a:t>
            </a:r>
          </a:p>
          <a:p>
            <a:endParaRPr lang="en-GB" dirty="0">
              <a:latin typeface="Bradley Hand ITC" panose="03070402050302030203" pitchFamily="66" charset="0"/>
            </a:endParaRPr>
          </a:p>
          <a:p>
            <a:pPr marL="285750" indent="-285750">
              <a:buFont typeface="Arial" panose="020B0604020202020204" pitchFamily="34" charset="0"/>
              <a:buChar char="•"/>
            </a:pPr>
            <a:r>
              <a:rPr lang="en-GB" sz="1700" dirty="0">
                <a:latin typeface="Bradley Hand ITC" panose="03070402050302030203" pitchFamily="66" charset="0"/>
              </a:rPr>
              <a:t>Action </a:t>
            </a:r>
            <a:r>
              <a:rPr lang="en-GB" sz="1700" dirty="0" err="1">
                <a:latin typeface="Bradley Hand ITC" panose="03070402050302030203" pitchFamily="66" charset="0"/>
              </a:rPr>
              <a:t>Grammaire</a:t>
            </a:r>
            <a:r>
              <a:rPr lang="en-GB" sz="1700" dirty="0">
                <a:latin typeface="Bradley Hand ITC" panose="03070402050302030203" pitchFamily="66" charset="0"/>
              </a:rPr>
              <a:t> is very good, but a little expensive. You can get a second-hand copy online or you can use the copies we have in the school library</a:t>
            </a:r>
          </a:p>
          <a:p>
            <a:pPr marL="285750" indent="-285750">
              <a:buFont typeface="Arial" panose="020B0604020202020204" pitchFamily="34" charset="0"/>
              <a:buChar char="•"/>
            </a:pPr>
            <a:r>
              <a:rPr lang="en-GB" sz="1700" dirty="0">
                <a:latin typeface="Bradley Hand ITC" panose="03070402050302030203" pitchFamily="66" charset="0"/>
              </a:rPr>
              <a:t>‘</a:t>
            </a:r>
            <a:r>
              <a:rPr lang="fr-FR" sz="1700" dirty="0">
                <a:latin typeface="Bradley Hand ITC" panose="03070402050302030203" pitchFamily="66" charset="0"/>
              </a:rPr>
              <a:t>Mot à Mot’ by Paul Humberstone. </a:t>
            </a:r>
            <a:r>
              <a:rPr lang="en-GB" sz="1700" dirty="0">
                <a:latin typeface="Bradley Hand ITC" panose="03070402050302030203" pitchFamily="66" charset="0"/>
              </a:rPr>
              <a:t>The vocab is divided up into topic areas.</a:t>
            </a:r>
          </a:p>
          <a:p>
            <a:pPr marL="285750" indent="-285750">
              <a:buFont typeface="Arial" panose="020B0604020202020204" pitchFamily="34" charset="0"/>
              <a:buChar char="•"/>
            </a:pPr>
            <a:r>
              <a:rPr lang="en-GB" sz="1700" dirty="0">
                <a:latin typeface="Bradley Hand ITC" panose="03070402050302030203" pitchFamily="66" charset="0"/>
              </a:rPr>
              <a:t>‘</a:t>
            </a:r>
            <a:r>
              <a:rPr lang="en-GB" sz="1700" dirty="0" err="1">
                <a:latin typeface="Bradley Hand ITC" panose="03070402050302030203" pitchFamily="66" charset="0"/>
              </a:rPr>
              <a:t>Bescherelle</a:t>
            </a:r>
            <a:r>
              <a:rPr lang="en-GB" sz="1700" dirty="0">
                <a:latin typeface="Bradley Hand ITC" panose="03070402050302030203" pitchFamily="66" charset="0"/>
              </a:rPr>
              <a:t> Complete Guide to Conjugating 12,000 French verbs (English version) is very useful when writing essays.</a:t>
            </a:r>
          </a:p>
          <a:p>
            <a:pPr marL="285750" indent="-285750">
              <a:buFont typeface="Arial" panose="020B0604020202020204" pitchFamily="34" charset="0"/>
              <a:buChar char="•"/>
            </a:pPr>
            <a:r>
              <a:rPr lang="en-GB" sz="1700" dirty="0">
                <a:latin typeface="Bradley Hand ITC" panose="03070402050302030203" pitchFamily="66" charset="0"/>
              </a:rPr>
              <a:t>Elan Grammar Workbook by Gill Maynard and Marian Jones</a:t>
            </a:r>
          </a:p>
          <a:p>
            <a:endParaRPr lang="en-GB" dirty="0">
              <a:latin typeface="Bradley Hand ITC" panose="03070402050302030203" pitchFamily="66" charset="0"/>
            </a:endParaRPr>
          </a:p>
          <a:p>
            <a:r>
              <a:rPr lang="en-GB" dirty="0">
                <a:latin typeface="Bradley Hand ITC" panose="03070402050302030203" pitchFamily="66" charset="0"/>
              </a:rPr>
              <a:t>It is important to have access to a proper dictionary such as Collins, however if you are to use to your phone </a:t>
            </a:r>
            <a:r>
              <a:rPr lang="en-GB" dirty="0">
                <a:latin typeface="Bradley Hand ITC" panose="03070402050302030203" pitchFamily="66" charset="0"/>
                <a:hlinkClick r:id="rId5"/>
              </a:rPr>
              <a:t>www.linguee.fr</a:t>
            </a:r>
            <a:r>
              <a:rPr lang="en-GB" dirty="0">
                <a:latin typeface="Bradley Hand ITC" panose="03070402050302030203" pitchFamily="66" charset="0"/>
              </a:rPr>
              <a:t> and </a:t>
            </a:r>
            <a:r>
              <a:rPr lang="en-GB" dirty="0">
                <a:latin typeface="Bradley Hand ITC" panose="03070402050302030203" pitchFamily="66" charset="0"/>
                <a:hlinkClick r:id="rId6"/>
              </a:rPr>
              <a:t>www.wordreference.com</a:t>
            </a:r>
            <a:r>
              <a:rPr lang="en-GB" dirty="0">
                <a:latin typeface="Bradley Hand ITC" panose="03070402050302030203" pitchFamily="66" charset="0"/>
              </a:rPr>
              <a:t> are great as a dictionary but also give you words in different contexts.</a:t>
            </a:r>
          </a:p>
          <a:p>
            <a:endParaRPr lang="fr-FR" dirty="0"/>
          </a:p>
        </p:txBody>
      </p:sp>
    </p:spTree>
    <p:extLst>
      <p:ext uri="{BB962C8B-B14F-4D97-AF65-F5344CB8AC3E}">
        <p14:creationId xmlns:p14="http://schemas.microsoft.com/office/powerpoint/2010/main" val="91977264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863" y="257175"/>
            <a:ext cx="9058275" cy="6343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971600" y="260648"/>
            <a:ext cx="8172400" cy="6340197"/>
          </a:xfrm>
          <a:prstGeom prst="rect">
            <a:avLst/>
          </a:prstGeom>
          <a:solidFill>
            <a:schemeClr val="bg1"/>
          </a:solidFill>
        </p:spPr>
        <p:txBody>
          <a:bodyPr wrap="square" rtlCol="0">
            <a:spAutoFit/>
          </a:bodyPr>
          <a:lstStyle/>
          <a:p>
            <a:pPr algn="ctr"/>
            <a:r>
              <a:rPr lang="fr-FR" sz="2800" b="1" dirty="0">
                <a:solidFill>
                  <a:schemeClr val="accent1"/>
                </a:solidFill>
                <a:latin typeface="Bradley Hand ITC" panose="03070402050302030203" pitchFamily="66" charset="0"/>
              </a:rPr>
              <a:t>Bienvenue au </a:t>
            </a:r>
            <a:r>
              <a:rPr lang="fr-FR" sz="2800" b="1" dirty="0">
                <a:latin typeface="Bradley Hand ITC" panose="03070402050302030203" pitchFamily="66" charset="0"/>
              </a:rPr>
              <a:t>département de </a:t>
            </a:r>
            <a:r>
              <a:rPr lang="fr-FR" sz="2800" b="1" dirty="0">
                <a:solidFill>
                  <a:srgbClr val="FF0000"/>
                </a:solidFill>
                <a:latin typeface="Bradley Hand ITC" panose="03070402050302030203" pitchFamily="66" charset="0"/>
              </a:rPr>
              <a:t>français pour A level</a:t>
            </a:r>
          </a:p>
          <a:p>
            <a:endParaRPr lang="fr-FR" dirty="0"/>
          </a:p>
          <a:p>
            <a:r>
              <a:rPr lang="en-GB" dirty="0">
                <a:latin typeface="Bradley Hand ITC" panose="03070402050302030203" pitchFamily="66" charset="0"/>
              </a:rPr>
              <a:t>You will notice early on in your French A level that you are almost completing a Sociology course in French. You will be learning all about the history and culture of French societies from across the globe. Please think to look at the following websites when starting your research on any topic – </a:t>
            </a:r>
          </a:p>
          <a:p>
            <a:endParaRPr lang="en-GB" dirty="0">
              <a:latin typeface="Bradley Hand ITC" panose="03070402050302030203" pitchFamily="66" charset="0"/>
            </a:endParaRPr>
          </a:p>
          <a:p>
            <a:endParaRPr lang="en-GB" dirty="0">
              <a:latin typeface="Bradley Hand ITC" panose="03070402050302030203" pitchFamily="66" charset="0"/>
            </a:endParaRPr>
          </a:p>
          <a:p>
            <a:endParaRPr lang="en-GB" dirty="0">
              <a:latin typeface="Bradley Hand ITC" panose="03070402050302030203" pitchFamily="66" charset="0"/>
            </a:endParaRPr>
          </a:p>
          <a:p>
            <a:r>
              <a:rPr lang="en-GB" dirty="0">
                <a:latin typeface="Bradley Hand ITC" panose="03070402050302030203" pitchFamily="66" charset="0"/>
                <a:hlinkClick r:id="rId3"/>
              </a:rPr>
              <a:t>www.gouvernement.fr</a:t>
            </a:r>
            <a:r>
              <a:rPr lang="en-GB" dirty="0">
                <a:latin typeface="Bradley Hand ITC" panose="03070402050302030203" pitchFamily="66" charset="0"/>
              </a:rPr>
              <a:t> a French government run website.</a:t>
            </a:r>
          </a:p>
          <a:p>
            <a:endParaRPr lang="en-GB" dirty="0">
              <a:latin typeface="Bradley Hand ITC" panose="03070402050302030203" pitchFamily="66" charset="0"/>
            </a:endParaRPr>
          </a:p>
          <a:p>
            <a:endParaRPr lang="en-GB" dirty="0">
              <a:latin typeface="Bradley Hand ITC" panose="03070402050302030203" pitchFamily="66" charset="0"/>
            </a:endParaRPr>
          </a:p>
          <a:p>
            <a:r>
              <a:rPr lang="en-GB" dirty="0">
                <a:latin typeface="Bradley Hand ITC" panose="03070402050302030203" pitchFamily="66" charset="0"/>
                <a:hlinkClick r:id="rId4"/>
              </a:rPr>
              <a:t>www.institut-francais.org.uk</a:t>
            </a:r>
            <a:r>
              <a:rPr lang="en-GB" dirty="0">
                <a:latin typeface="Bradley Hand ITC" panose="03070402050302030203" pitchFamily="66" charset="0"/>
              </a:rPr>
              <a:t> promotes French culture in the UK and cross-cultural exchange. Language courses, film screenings, talks, concerts are sometimes offered.</a:t>
            </a:r>
          </a:p>
          <a:p>
            <a:endParaRPr lang="en-GB" dirty="0">
              <a:latin typeface="Bradley Hand ITC" panose="03070402050302030203" pitchFamily="66" charset="0"/>
            </a:endParaRPr>
          </a:p>
          <a:p>
            <a:endParaRPr lang="en-GB" dirty="0">
              <a:latin typeface="Bradley Hand ITC" panose="03070402050302030203" pitchFamily="66" charset="0"/>
            </a:endParaRPr>
          </a:p>
          <a:p>
            <a:endParaRPr lang="en-GB" dirty="0">
              <a:latin typeface="Bradley Hand ITC" panose="03070402050302030203" pitchFamily="66" charset="0"/>
            </a:endParaRPr>
          </a:p>
          <a:p>
            <a:endParaRPr lang="en-GB" dirty="0">
              <a:latin typeface="Bradley Hand ITC" panose="03070402050302030203" pitchFamily="66" charset="0"/>
            </a:endParaRPr>
          </a:p>
          <a:p>
            <a:r>
              <a:rPr lang="en-GB" dirty="0">
                <a:latin typeface="Bradley Hand ITC" panose="03070402050302030203" pitchFamily="66" charset="0"/>
                <a:hlinkClick r:id="rId5"/>
              </a:rPr>
              <a:t>www.fr.wikipedia</a:t>
            </a:r>
            <a:r>
              <a:rPr lang="en-GB" dirty="0">
                <a:latin typeface="Bradley Hand ITC" panose="03070402050302030203" pitchFamily="66" charset="0"/>
              </a:rPr>
              <a:t> (but remember to validate your research as anyone can write information. Please do note quote from Wikipedia). </a:t>
            </a:r>
          </a:p>
          <a:p>
            <a:endParaRPr lang="en-GB" dirty="0">
              <a:latin typeface="Bradley Hand ITC" panose="03070402050302030203" pitchFamily="66" charset="0"/>
            </a:endParaRPr>
          </a:p>
        </p:txBody>
      </p:sp>
      <p:pic>
        <p:nvPicPr>
          <p:cNvPr id="3" name="Picture 2"/>
          <p:cNvPicPr>
            <a:picLocks noChangeAspect="1"/>
          </p:cNvPicPr>
          <p:nvPr/>
        </p:nvPicPr>
        <p:blipFill>
          <a:blip r:embed="rId6"/>
          <a:stretch>
            <a:fillRect/>
          </a:stretch>
        </p:blipFill>
        <p:spPr>
          <a:xfrm>
            <a:off x="6660232" y="1916832"/>
            <a:ext cx="2200582" cy="1333686"/>
          </a:xfrm>
          <a:prstGeom prst="rect">
            <a:avLst/>
          </a:prstGeom>
        </p:spPr>
      </p:pic>
    </p:spTree>
    <p:extLst>
      <p:ext uri="{BB962C8B-B14F-4D97-AF65-F5344CB8AC3E}">
        <p14:creationId xmlns:p14="http://schemas.microsoft.com/office/powerpoint/2010/main" val="162199539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863" y="257175"/>
            <a:ext cx="9058275" cy="6343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971600" y="260648"/>
            <a:ext cx="8172400" cy="6340197"/>
          </a:xfrm>
          <a:prstGeom prst="rect">
            <a:avLst/>
          </a:prstGeom>
          <a:solidFill>
            <a:schemeClr val="bg1"/>
          </a:solidFill>
        </p:spPr>
        <p:txBody>
          <a:bodyPr wrap="square" rtlCol="0">
            <a:spAutoFit/>
          </a:bodyPr>
          <a:lstStyle/>
          <a:p>
            <a:pPr algn="ctr"/>
            <a:r>
              <a:rPr lang="fr-FR" sz="2800" b="1" dirty="0">
                <a:solidFill>
                  <a:schemeClr val="accent1"/>
                </a:solidFill>
                <a:latin typeface="Bradley Hand ITC" panose="03070402050302030203" pitchFamily="66" charset="0"/>
              </a:rPr>
              <a:t>Bienvenue au </a:t>
            </a:r>
            <a:r>
              <a:rPr lang="fr-FR" sz="2800" b="1" dirty="0">
                <a:latin typeface="Bradley Hand ITC" panose="03070402050302030203" pitchFamily="66" charset="0"/>
              </a:rPr>
              <a:t>département de </a:t>
            </a:r>
            <a:r>
              <a:rPr lang="fr-FR" sz="2800" b="1" dirty="0">
                <a:solidFill>
                  <a:srgbClr val="FF0000"/>
                </a:solidFill>
                <a:latin typeface="Bradley Hand ITC" panose="03070402050302030203" pitchFamily="66" charset="0"/>
              </a:rPr>
              <a:t>français pour A level</a:t>
            </a:r>
          </a:p>
          <a:p>
            <a:endParaRPr lang="fr-FR" dirty="0"/>
          </a:p>
          <a:p>
            <a:r>
              <a:rPr lang="en-GB" dirty="0">
                <a:latin typeface="Bradley Hand ITC" panose="03070402050302030203" pitchFamily="66" charset="0"/>
              </a:rPr>
              <a:t>What should I know by now? A common question asked by students embarking on their A level. Check that you are familiar and confident with the following – </a:t>
            </a:r>
          </a:p>
          <a:p>
            <a:endParaRPr lang="en-GB" dirty="0">
              <a:latin typeface="Bradley Hand ITC" panose="03070402050302030203" pitchFamily="66" charset="0"/>
            </a:endParaRPr>
          </a:p>
          <a:p>
            <a:endParaRPr lang="en-GB" dirty="0">
              <a:latin typeface="Bradley Hand ITC" panose="03070402050302030203" pitchFamily="66" charset="0"/>
            </a:endParaRPr>
          </a:p>
          <a:p>
            <a:endParaRPr lang="en-GB" dirty="0">
              <a:latin typeface="Bradley Hand ITC" panose="03070402050302030203" pitchFamily="66" charset="0"/>
            </a:endParaRPr>
          </a:p>
          <a:p>
            <a:endParaRPr lang="en-GB" dirty="0">
              <a:latin typeface="Bradley Hand ITC" panose="03070402050302030203" pitchFamily="66" charset="0"/>
            </a:endParaRPr>
          </a:p>
          <a:p>
            <a:endParaRPr lang="en-GB" dirty="0">
              <a:latin typeface="Bradley Hand ITC" panose="03070402050302030203" pitchFamily="66" charset="0"/>
            </a:endParaRPr>
          </a:p>
          <a:p>
            <a:endParaRPr lang="en-GB" dirty="0">
              <a:latin typeface="Bradley Hand ITC" panose="03070402050302030203" pitchFamily="66" charset="0"/>
            </a:endParaRPr>
          </a:p>
          <a:p>
            <a:endParaRPr lang="en-GB" dirty="0">
              <a:latin typeface="Bradley Hand ITC" panose="03070402050302030203" pitchFamily="66" charset="0"/>
            </a:endParaRPr>
          </a:p>
          <a:p>
            <a:endParaRPr lang="en-GB" dirty="0">
              <a:latin typeface="Bradley Hand ITC" panose="03070402050302030203" pitchFamily="66" charset="0"/>
            </a:endParaRPr>
          </a:p>
          <a:p>
            <a:endParaRPr lang="en-GB" dirty="0">
              <a:latin typeface="Bradley Hand ITC" panose="03070402050302030203" pitchFamily="66" charset="0"/>
            </a:endParaRPr>
          </a:p>
          <a:p>
            <a:endParaRPr lang="en-GB" dirty="0">
              <a:latin typeface="Bradley Hand ITC" panose="03070402050302030203" pitchFamily="66" charset="0"/>
            </a:endParaRPr>
          </a:p>
          <a:p>
            <a:endParaRPr lang="fr-FR" dirty="0"/>
          </a:p>
          <a:p>
            <a:endParaRPr lang="fr-FR" dirty="0"/>
          </a:p>
          <a:p>
            <a:endParaRPr lang="fr-FR" dirty="0"/>
          </a:p>
          <a:p>
            <a:endParaRPr lang="fr-FR" dirty="0"/>
          </a:p>
          <a:p>
            <a:endParaRPr lang="fr-FR" dirty="0"/>
          </a:p>
          <a:p>
            <a:endParaRPr lang="fr-FR" dirty="0"/>
          </a:p>
          <a:p>
            <a:endParaRPr lang="fr-FR" dirty="0"/>
          </a:p>
          <a:p>
            <a:endParaRPr lang="fr-FR" dirty="0"/>
          </a:p>
        </p:txBody>
      </p:sp>
      <p:pic>
        <p:nvPicPr>
          <p:cNvPr id="3" name="Picture 2"/>
          <p:cNvPicPr>
            <a:picLocks noChangeAspect="1"/>
          </p:cNvPicPr>
          <p:nvPr/>
        </p:nvPicPr>
        <p:blipFill>
          <a:blip r:embed="rId3"/>
          <a:stretch>
            <a:fillRect/>
          </a:stretch>
        </p:blipFill>
        <p:spPr>
          <a:xfrm>
            <a:off x="2150476" y="1628800"/>
            <a:ext cx="5814648" cy="5060447"/>
          </a:xfrm>
          <a:prstGeom prst="rect">
            <a:avLst/>
          </a:prstGeom>
        </p:spPr>
      </p:pic>
    </p:spTree>
    <p:extLst>
      <p:ext uri="{BB962C8B-B14F-4D97-AF65-F5344CB8AC3E}">
        <p14:creationId xmlns:p14="http://schemas.microsoft.com/office/powerpoint/2010/main" val="399471709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863" y="257175"/>
            <a:ext cx="9058275" cy="6343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971600" y="260648"/>
            <a:ext cx="8172400" cy="6432530"/>
          </a:xfrm>
          <a:prstGeom prst="rect">
            <a:avLst/>
          </a:prstGeom>
          <a:solidFill>
            <a:schemeClr val="bg1"/>
          </a:solidFill>
        </p:spPr>
        <p:txBody>
          <a:bodyPr wrap="square" rtlCol="0">
            <a:spAutoFit/>
          </a:bodyPr>
          <a:lstStyle/>
          <a:p>
            <a:pPr algn="ctr"/>
            <a:r>
              <a:rPr lang="fr-FR" sz="2800" b="1" dirty="0">
                <a:solidFill>
                  <a:schemeClr val="accent1"/>
                </a:solidFill>
                <a:latin typeface="Bradley Hand ITC" panose="03070402050302030203" pitchFamily="66" charset="0"/>
              </a:rPr>
              <a:t>Bienvenue au </a:t>
            </a:r>
            <a:r>
              <a:rPr lang="fr-FR" sz="2800" b="1" dirty="0">
                <a:latin typeface="Bradley Hand ITC" panose="03070402050302030203" pitchFamily="66" charset="0"/>
              </a:rPr>
              <a:t>département de </a:t>
            </a:r>
            <a:r>
              <a:rPr lang="fr-FR" sz="2800" b="1" dirty="0">
                <a:solidFill>
                  <a:srgbClr val="FF0000"/>
                </a:solidFill>
                <a:latin typeface="Bradley Hand ITC" panose="03070402050302030203" pitchFamily="66" charset="0"/>
              </a:rPr>
              <a:t>français pour A level</a:t>
            </a:r>
          </a:p>
          <a:p>
            <a:endParaRPr lang="fr-FR" dirty="0"/>
          </a:p>
          <a:p>
            <a:r>
              <a:rPr lang="en-GB" sz="2400" dirty="0">
                <a:latin typeface="Bradley Hand ITC" panose="03070402050302030203" pitchFamily="66" charset="0"/>
              </a:rPr>
              <a:t>Work to complete over the summer – </a:t>
            </a:r>
          </a:p>
          <a:p>
            <a:endParaRPr lang="en-GB" dirty="0">
              <a:latin typeface="Bradley Hand ITC" panose="03070402050302030203" pitchFamily="66" charset="0"/>
            </a:endParaRPr>
          </a:p>
          <a:p>
            <a:r>
              <a:rPr lang="en-GB" dirty="0">
                <a:latin typeface="Bradley Hand ITC" panose="03070402050302030203" pitchFamily="66" charset="0"/>
              </a:rPr>
              <a:t>Choose one of the following to bring in with you in September:</a:t>
            </a:r>
          </a:p>
          <a:p>
            <a:endParaRPr lang="en-GB" dirty="0">
              <a:latin typeface="Bradley Hand ITC" panose="03070402050302030203" pitchFamily="66" charset="0"/>
            </a:endParaRPr>
          </a:p>
          <a:p>
            <a:pPr marL="285750" indent="-285750">
              <a:buFont typeface="Arial" panose="020B0604020202020204" pitchFamily="34" charset="0"/>
              <a:buChar char="•"/>
            </a:pPr>
            <a:r>
              <a:rPr lang="en-GB" dirty="0">
                <a:latin typeface="Bradley Hand ITC" panose="03070402050302030203" pitchFamily="66" charset="0"/>
              </a:rPr>
              <a:t>A piece of French writing (200 words) that uses as many of the tenses found on the previous page explaining all about you, where you have been, what you have done, what you are up now and what you would like to do in the future. You can include photos and present it as a visual display.</a:t>
            </a:r>
          </a:p>
          <a:p>
            <a:endParaRPr lang="en-GB" dirty="0">
              <a:latin typeface="Bradley Hand ITC" panose="03070402050302030203" pitchFamily="66" charset="0"/>
            </a:endParaRPr>
          </a:p>
          <a:p>
            <a:pPr marL="285750" indent="-285750">
              <a:buFont typeface="Arial" panose="020B0604020202020204" pitchFamily="34" charset="0"/>
              <a:buChar char="•"/>
            </a:pPr>
            <a:r>
              <a:rPr lang="en-GB" dirty="0">
                <a:latin typeface="Bradley Hand ITC" panose="03070402050302030203" pitchFamily="66" charset="0"/>
              </a:rPr>
              <a:t>A piece of original storytelling in French (200 words). This could be in the shape of a short story, graphic novel (for any of you who enjoy art too!), prose, poem, etc. </a:t>
            </a:r>
          </a:p>
          <a:p>
            <a:endParaRPr lang="en-GB" dirty="0">
              <a:latin typeface="Bradley Hand ITC" panose="03070402050302030203" pitchFamily="66" charset="0"/>
            </a:endParaRPr>
          </a:p>
          <a:p>
            <a:pPr marL="285750" indent="-285750">
              <a:buFont typeface="Arial" panose="020B0604020202020204" pitchFamily="34" charset="0"/>
              <a:buChar char="•"/>
            </a:pPr>
            <a:r>
              <a:rPr lang="en-GB" dirty="0">
                <a:latin typeface="Bradley Hand ITC" panose="03070402050302030203" pitchFamily="66" charset="0"/>
              </a:rPr>
              <a:t>Watch a French film and prepare a 3-5min oral presentation in French with accompanying PowerPoint explaining the premise of the movie, your opinions &amp; reasons and background information about the writer/director and main actors.</a:t>
            </a:r>
          </a:p>
          <a:p>
            <a:endParaRPr lang="en-GB" dirty="0">
              <a:latin typeface="Bradley Hand ITC" panose="03070402050302030203" pitchFamily="66" charset="0"/>
            </a:endParaRPr>
          </a:p>
          <a:p>
            <a:pPr marL="285750" indent="-285750">
              <a:buFont typeface="Arial" panose="020B0604020202020204" pitchFamily="34" charset="0"/>
              <a:buChar char="•"/>
            </a:pPr>
            <a:r>
              <a:rPr lang="en-GB" dirty="0">
                <a:latin typeface="Bradley Hand ITC" panose="03070402050302030203" pitchFamily="66" charset="0"/>
              </a:rPr>
              <a:t>Read a short work of French fiction and do the same as for the French film.</a:t>
            </a:r>
          </a:p>
          <a:p>
            <a:endParaRPr lang="en-GB" dirty="0">
              <a:latin typeface="Bradley Hand ITC" panose="03070402050302030203" pitchFamily="66" charset="0"/>
            </a:endParaRPr>
          </a:p>
          <a:p>
            <a:endParaRPr lang="en-GB" dirty="0">
              <a:latin typeface="Bradley Hand ITC" panose="03070402050302030203" pitchFamily="66" charset="0"/>
            </a:endParaRPr>
          </a:p>
        </p:txBody>
      </p:sp>
    </p:spTree>
    <p:extLst>
      <p:ext uri="{BB962C8B-B14F-4D97-AF65-F5344CB8AC3E}">
        <p14:creationId xmlns:p14="http://schemas.microsoft.com/office/powerpoint/2010/main" val="250398079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863" y="257175"/>
            <a:ext cx="9058275" cy="6343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971600" y="260648"/>
            <a:ext cx="8172400" cy="6432530"/>
          </a:xfrm>
          <a:prstGeom prst="rect">
            <a:avLst/>
          </a:prstGeom>
          <a:solidFill>
            <a:schemeClr val="bg1"/>
          </a:solidFill>
        </p:spPr>
        <p:txBody>
          <a:bodyPr wrap="square" rtlCol="0">
            <a:spAutoFit/>
          </a:bodyPr>
          <a:lstStyle/>
          <a:p>
            <a:pPr algn="ctr"/>
            <a:r>
              <a:rPr lang="fr-FR" sz="2800" b="1" dirty="0">
                <a:solidFill>
                  <a:schemeClr val="accent1"/>
                </a:solidFill>
                <a:latin typeface="Bradley Hand ITC" panose="03070402050302030203" pitchFamily="66" charset="0"/>
              </a:rPr>
              <a:t>Bienvenue au </a:t>
            </a:r>
            <a:r>
              <a:rPr lang="fr-FR" sz="2800" b="1" dirty="0">
                <a:latin typeface="Bradley Hand ITC" panose="03070402050302030203" pitchFamily="66" charset="0"/>
              </a:rPr>
              <a:t>département de </a:t>
            </a:r>
            <a:r>
              <a:rPr lang="fr-FR" sz="2800" b="1" dirty="0">
                <a:solidFill>
                  <a:srgbClr val="FF0000"/>
                </a:solidFill>
                <a:latin typeface="Bradley Hand ITC" panose="03070402050302030203" pitchFamily="66" charset="0"/>
              </a:rPr>
              <a:t>français pour A level</a:t>
            </a:r>
          </a:p>
          <a:p>
            <a:endParaRPr lang="fr-FR" dirty="0"/>
          </a:p>
          <a:p>
            <a:r>
              <a:rPr lang="en-GB" sz="2400" dirty="0">
                <a:latin typeface="Bradley Hand ITC" panose="03070402050302030203" pitchFamily="66" charset="0"/>
              </a:rPr>
              <a:t>Work to complete over the summer – </a:t>
            </a:r>
          </a:p>
          <a:p>
            <a:endParaRPr lang="en-GB" dirty="0">
              <a:latin typeface="Bradley Hand ITC" panose="03070402050302030203" pitchFamily="66" charset="0"/>
            </a:endParaRPr>
          </a:p>
          <a:p>
            <a:endParaRPr lang="en-GB" dirty="0">
              <a:latin typeface="Bradley Hand ITC" panose="03070402050302030203" pitchFamily="66" charset="0"/>
            </a:endParaRPr>
          </a:p>
          <a:p>
            <a:endParaRPr lang="en-GB" dirty="0">
              <a:latin typeface="Bradley Hand ITC" panose="03070402050302030203" pitchFamily="66" charset="0"/>
            </a:endParaRPr>
          </a:p>
          <a:p>
            <a:endParaRPr lang="en-GB" dirty="0">
              <a:latin typeface="Bradley Hand ITC" panose="03070402050302030203" pitchFamily="66" charset="0"/>
            </a:endParaRPr>
          </a:p>
          <a:p>
            <a:endParaRPr lang="en-GB" dirty="0">
              <a:latin typeface="Bradley Hand ITC" panose="03070402050302030203" pitchFamily="66" charset="0"/>
            </a:endParaRPr>
          </a:p>
          <a:p>
            <a:endParaRPr lang="en-GB" dirty="0">
              <a:latin typeface="Bradley Hand ITC" panose="03070402050302030203" pitchFamily="66" charset="0"/>
            </a:endParaRPr>
          </a:p>
          <a:p>
            <a:endParaRPr lang="en-GB" dirty="0">
              <a:latin typeface="Bradley Hand ITC" panose="03070402050302030203" pitchFamily="66" charset="0"/>
            </a:endParaRPr>
          </a:p>
          <a:p>
            <a:endParaRPr lang="en-GB" dirty="0">
              <a:latin typeface="Bradley Hand ITC" panose="03070402050302030203" pitchFamily="66" charset="0"/>
            </a:endParaRPr>
          </a:p>
          <a:p>
            <a:endParaRPr lang="en-GB" dirty="0">
              <a:latin typeface="Bradley Hand ITC" panose="03070402050302030203" pitchFamily="66" charset="0"/>
            </a:endParaRPr>
          </a:p>
          <a:p>
            <a:endParaRPr lang="en-GB" dirty="0">
              <a:latin typeface="Bradley Hand ITC" panose="03070402050302030203" pitchFamily="66" charset="0"/>
            </a:endParaRPr>
          </a:p>
          <a:p>
            <a:endParaRPr lang="en-GB" dirty="0">
              <a:latin typeface="Bradley Hand ITC" panose="03070402050302030203" pitchFamily="66" charset="0"/>
            </a:endParaRPr>
          </a:p>
          <a:p>
            <a:endParaRPr lang="en-GB" dirty="0">
              <a:latin typeface="Bradley Hand ITC" panose="03070402050302030203" pitchFamily="66" charset="0"/>
            </a:endParaRPr>
          </a:p>
          <a:p>
            <a:endParaRPr lang="en-GB" dirty="0">
              <a:latin typeface="Bradley Hand ITC" panose="03070402050302030203" pitchFamily="66" charset="0"/>
            </a:endParaRPr>
          </a:p>
          <a:p>
            <a:endParaRPr lang="en-GB" dirty="0">
              <a:latin typeface="Bradley Hand ITC" panose="03070402050302030203" pitchFamily="66" charset="0"/>
            </a:endParaRPr>
          </a:p>
          <a:p>
            <a:endParaRPr lang="en-GB" dirty="0">
              <a:latin typeface="Bradley Hand ITC" panose="03070402050302030203" pitchFamily="66" charset="0"/>
            </a:endParaRPr>
          </a:p>
          <a:p>
            <a:endParaRPr lang="en-GB" dirty="0">
              <a:latin typeface="Bradley Hand ITC" panose="03070402050302030203" pitchFamily="66" charset="0"/>
            </a:endParaRPr>
          </a:p>
          <a:p>
            <a:endParaRPr lang="en-GB" dirty="0">
              <a:latin typeface="Bradley Hand ITC" panose="03070402050302030203" pitchFamily="66" charset="0"/>
            </a:endParaRPr>
          </a:p>
          <a:p>
            <a:endParaRPr lang="en-GB" dirty="0">
              <a:latin typeface="Bradley Hand ITC" panose="03070402050302030203" pitchFamily="66" charset="0"/>
            </a:endParaRPr>
          </a:p>
          <a:p>
            <a:endParaRPr lang="en-GB" dirty="0">
              <a:latin typeface="Bradley Hand ITC" panose="03070402050302030203" pitchFamily="66" charset="0"/>
            </a:endParaRPr>
          </a:p>
        </p:txBody>
      </p:sp>
      <p:pic>
        <p:nvPicPr>
          <p:cNvPr id="4" name="Picture 3"/>
          <p:cNvPicPr>
            <a:picLocks noChangeAspect="1"/>
          </p:cNvPicPr>
          <p:nvPr/>
        </p:nvPicPr>
        <p:blipFill>
          <a:blip r:embed="rId3"/>
          <a:stretch>
            <a:fillRect/>
          </a:stretch>
        </p:blipFill>
        <p:spPr>
          <a:xfrm>
            <a:off x="943247" y="2132856"/>
            <a:ext cx="8094831" cy="4176463"/>
          </a:xfrm>
          <a:prstGeom prst="rect">
            <a:avLst/>
          </a:prstGeom>
        </p:spPr>
      </p:pic>
      <p:pic>
        <p:nvPicPr>
          <p:cNvPr id="3" name="Picture 2"/>
          <p:cNvPicPr>
            <a:picLocks noChangeAspect="1"/>
          </p:cNvPicPr>
          <p:nvPr/>
        </p:nvPicPr>
        <p:blipFill>
          <a:blip r:embed="rId4"/>
          <a:stretch>
            <a:fillRect/>
          </a:stretch>
        </p:blipFill>
        <p:spPr>
          <a:xfrm>
            <a:off x="1115616" y="1415968"/>
            <a:ext cx="7774386" cy="624535"/>
          </a:xfrm>
          <a:prstGeom prst="rect">
            <a:avLst/>
          </a:prstGeom>
        </p:spPr>
      </p:pic>
    </p:spTree>
    <p:extLst>
      <p:ext uri="{BB962C8B-B14F-4D97-AF65-F5344CB8AC3E}">
        <p14:creationId xmlns:p14="http://schemas.microsoft.com/office/powerpoint/2010/main" val="13609885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863" y="257175"/>
            <a:ext cx="9058275" cy="6343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971600" y="260648"/>
            <a:ext cx="8172400" cy="6432530"/>
          </a:xfrm>
          <a:prstGeom prst="rect">
            <a:avLst/>
          </a:prstGeom>
          <a:solidFill>
            <a:schemeClr val="bg1"/>
          </a:solidFill>
        </p:spPr>
        <p:txBody>
          <a:bodyPr wrap="square" rtlCol="0">
            <a:spAutoFit/>
          </a:bodyPr>
          <a:lstStyle/>
          <a:p>
            <a:pPr algn="ctr"/>
            <a:r>
              <a:rPr lang="fr-FR" sz="2800" b="1" dirty="0">
                <a:solidFill>
                  <a:schemeClr val="accent1"/>
                </a:solidFill>
                <a:latin typeface="Bradley Hand ITC" panose="03070402050302030203" pitchFamily="66" charset="0"/>
              </a:rPr>
              <a:t>Bienvenue au </a:t>
            </a:r>
            <a:r>
              <a:rPr lang="fr-FR" sz="2800" b="1" dirty="0">
                <a:latin typeface="Bradley Hand ITC" panose="03070402050302030203" pitchFamily="66" charset="0"/>
              </a:rPr>
              <a:t>département de </a:t>
            </a:r>
            <a:r>
              <a:rPr lang="fr-FR" sz="2800" b="1" dirty="0">
                <a:solidFill>
                  <a:srgbClr val="FF0000"/>
                </a:solidFill>
                <a:latin typeface="Bradley Hand ITC" panose="03070402050302030203" pitchFamily="66" charset="0"/>
              </a:rPr>
              <a:t>français pour A level</a:t>
            </a:r>
          </a:p>
          <a:p>
            <a:endParaRPr lang="fr-FR" dirty="0"/>
          </a:p>
          <a:p>
            <a:r>
              <a:rPr lang="en-GB" sz="2400" dirty="0">
                <a:latin typeface="Bradley Hand ITC" panose="03070402050302030203" pitchFamily="66" charset="0"/>
              </a:rPr>
              <a:t>Work to complete over the summer – </a:t>
            </a:r>
          </a:p>
          <a:p>
            <a:endParaRPr lang="en-GB" dirty="0">
              <a:latin typeface="Bradley Hand ITC" panose="03070402050302030203" pitchFamily="66" charset="0"/>
            </a:endParaRPr>
          </a:p>
          <a:p>
            <a:endParaRPr lang="en-GB" dirty="0">
              <a:latin typeface="Bradley Hand ITC" panose="03070402050302030203" pitchFamily="66" charset="0"/>
            </a:endParaRPr>
          </a:p>
          <a:p>
            <a:endParaRPr lang="en-GB" dirty="0">
              <a:latin typeface="Bradley Hand ITC" panose="03070402050302030203" pitchFamily="66" charset="0"/>
            </a:endParaRPr>
          </a:p>
          <a:p>
            <a:endParaRPr lang="en-GB" dirty="0">
              <a:latin typeface="Bradley Hand ITC" panose="03070402050302030203" pitchFamily="66" charset="0"/>
            </a:endParaRPr>
          </a:p>
          <a:p>
            <a:endParaRPr lang="en-GB" dirty="0">
              <a:latin typeface="Bradley Hand ITC" panose="03070402050302030203" pitchFamily="66" charset="0"/>
            </a:endParaRPr>
          </a:p>
          <a:p>
            <a:endParaRPr lang="en-GB" dirty="0">
              <a:latin typeface="Bradley Hand ITC" panose="03070402050302030203" pitchFamily="66" charset="0"/>
            </a:endParaRPr>
          </a:p>
          <a:p>
            <a:endParaRPr lang="en-GB" dirty="0">
              <a:latin typeface="Bradley Hand ITC" panose="03070402050302030203" pitchFamily="66" charset="0"/>
            </a:endParaRPr>
          </a:p>
          <a:p>
            <a:endParaRPr lang="en-GB" dirty="0">
              <a:latin typeface="Bradley Hand ITC" panose="03070402050302030203" pitchFamily="66" charset="0"/>
            </a:endParaRPr>
          </a:p>
          <a:p>
            <a:endParaRPr lang="en-GB" dirty="0">
              <a:latin typeface="Bradley Hand ITC" panose="03070402050302030203" pitchFamily="66" charset="0"/>
            </a:endParaRPr>
          </a:p>
          <a:p>
            <a:endParaRPr lang="en-GB" dirty="0">
              <a:latin typeface="Bradley Hand ITC" panose="03070402050302030203" pitchFamily="66" charset="0"/>
            </a:endParaRPr>
          </a:p>
          <a:p>
            <a:endParaRPr lang="en-GB" dirty="0">
              <a:latin typeface="Bradley Hand ITC" panose="03070402050302030203" pitchFamily="66" charset="0"/>
            </a:endParaRPr>
          </a:p>
          <a:p>
            <a:endParaRPr lang="en-GB" dirty="0">
              <a:latin typeface="Bradley Hand ITC" panose="03070402050302030203" pitchFamily="66" charset="0"/>
            </a:endParaRPr>
          </a:p>
          <a:p>
            <a:endParaRPr lang="en-GB" dirty="0">
              <a:latin typeface="Bradley Hand ITC" panose="03070402050302030203" pitchFamily="66" charset="0"/>
            </a:endParaRPr>
          </a:p>
          <a:p>
            <a:endParaRPr lang="en-GB" dirty="0">
              <a:latin typeface="Bradley Hand ITC" panose="03070402050302030203" pitchFamily="66" charset="0"/>
            </a:endParaRPr>
          </a:p>
          <a:p>
            <a:endParaRPr lang="en-GB" dirty="0">
              <a:latin typeface="Bradley Hand ITC" panose="03070402050302030203" pitchFamily="66" charset="0"/>
            </a:endParaRPr>
          </a:p>
          <a:p>
            <a:endParaRPr lang="en-GB" dirty="0">
              <a:latin typeface="Bradley Hand ITC" panose="03070402050302030203" pitchFamily="66" charset="0"/>
            </a:endParaRPr>
          </a:p>
          <a:p>
            <a:endParaRPr lang="en-GB" dirty="0">
              <a:latin typeface="Bradley Hand ITC" panose="03070402050302030203" pitchFamily="66" charset="0"/>
            </a:endParaRPr>
          </a:p>
          <a:p>
            <a:endParaRPr lang="en-GB" dirty="0">
              <a:latin typeface="Bradley Hand ITC" panose="03070402050302030203" pitchFamily="66" charset="0"/>
            </a:endParaRPr>
          </a:p>
          <a:p>
            <a:endParaRPr lang="en-GB" dirty="0">
              <a:latin typeface="Bradley Hand ITC" panose="03070402050302030203" pitchFamily="66" charset="0"/>
            </a:endParaRPr>
          </a:p>
        </p:txBody>
      </p:sp>
      <p:pic>
        <p:nvPicPr>
          <p:cNvPr id="3" name="Picture 2"/>
          <p:cNvPicPr>
            <a:picLocks noChangeAspect="1"/>
          </p:cNvPicPr>
          <p:nvPr/>
        </p:nvPicPr>
        <p:blipFill>
          <a:blip r:embed="rId3"/>
          <a:stretch>
            <a:fillRect/>
          </a:stretch>
        </p:blipFill>
        <p:spPr>
          <a:xfrm>
            <a:off x="1535303" y="1344107"/>
            <a:ext cx="7044993" cy="5513893"/>
          </a:xfrm>
          <a:prstGeom prst="rect">
            <a:avLst/>
          </a:prstGeom>
        </p:spPr>
      </p:pic>
    </p:spTree>
    <p:extLst>
      <p:ext uri="{BB962C8B-B14F-4D97-AF65-F5344CB8AC3E}">
        <p14:creationId xmlns:p14="http://schemas.microsoft.com/office/powerpoint/2010/main" val="363991707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A5675CFC75884B4B9B051C9D6AF7A386" ma:contentTypeVersion="14" ma:contentTypeDescription="Create a new document." ma:contentTypeScope="" ma:versionID="473ef686f525e6ad94f50f6fba65839c">
  <xsd:schema xmlns:xsd="http://www.w3.org/2001/XMLSchema" xmlns:xs="http://www.w3.org/2001/XMLSchema" xmlns:p="http://schemas.microsoft.com/office/2006/metadata/properties" xmlns:ns2="a85d5226-5221-460c-bdd8-b0d70056dfd9" xmlns:ns3="54000f6a-49ce-4231-8b2a-a65144e9d2b9" targetNamespace="http://schemas.microsoft.com/office/2006/metadata/properties" ma:root="true" ma:fieldsID="ead4009e7ffcb556c30fab3380156975" ns2:_="" ns3:_="">
    <xsd:import namespace="a85d5226-5221-460c-bdd8-b0d70056dfd9"/>
    <xsd:import namespace="54000f6a-49ce-4231-8b2a-a65144e9d2b9"/>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2:lcf76f155ced4ddcb4097134ff3c332f" minOccurs="0"/>
                <xsd:element ref="ns3:TaxCatchAll" minOccurs="0"/>
                <xsd:element ref="ns2:MediaServiceDateTaken" minOccurs="0"/>
                <xsd:element ref="ns2:MediaServiceOCR" minOccurs="0"/>
                <xsd:element ref="ns2:MediaServiceGenerationTime" minOccurs="0"/>
                <xsd:element ref="ns2:MediaServiceEventHashCode" minOccurs="0"/>
                <xsd:element ref="ns2:MediaLengthInSeconds" minOccurs="0"/>
                <xsd:element ref="ns2:MediaServiceLocation"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85d5226-5221-460c-bdd8-b0d70056dfd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bcd169b0-edd0-45ab-80dc-14e774956056" ma:termSetId="09814cd3-568e-fe90-9814-8d621ff8fb84" ma:anchorId="fba54fb3-c3e1-fe81-a776-ca4b69148c4d" ma:open="true" ma:isKeyword="false">
      <xsd:complexType>
        <xsd:sequence>
          <xsd:element ref="pc:Terms" minOccurs="0" maxOccurs="1"/>
        </xsd:sequence>
      </xsd:complexType>
    </xsd:element>
    <xsd:element name="MediaServiceDateTaken" ma:index="15" nillable="true" ma:displayName="MediaServiceDateTaken" ma:hidden="true" ma:indexed="true" ma:internalName="MediaServiceDateTaken"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LengthInSeconds" ma:index="19" nillable="true" ma:displayName="MediaLengthInSeconds" ma:hidden="true" ma:internalName="MediaLengthInSeconds" ma:readOnly="true">
      <xsd:simpleType>
        <xsd:restriction base="dms:Unknown"/>
      </xsd:simpleType>
    </xsd:element>
    <xsd:element name="MediaServiceLocation" ma:index="20" nillable="true" ma:displayName="Location" ma:indexed="true" ma:internalName="MediaServiceLocation" ma:readOnly="true">
      <xsd:simpleType>
        <xsd:restriction base="dms:Text"/>
      </xsd:simpleType>
    </xsd:element>
    <xsd:element name="MediaServiceBillingMetadata" ma:index="21"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54000f6a-49ce-4231-8b2a-a65144e9d2b9" elementFormDefault="qualified">
    <xsd:import namespace="http://schemas.microsoft.com/office/2006/documentManagement/types"/>
    <xsd:import namespace="http://schemas.microsoft.com/office/infopath/2007/PartnerControls"/>
    <xsd:element name="TaxCatchAll" ma:index="14" nillable="true" ma:displayName="Taxonomy Catch All Column" ma:hidden="true" ma:list="{5122e138-2972-40fd-b0d6-d95560f3ff25}" ma:internalName="TaxCatchAll" ma:showField="CatchAllData" ma:web="54000f6a-49ce-4231-8b2a-a65144e9d2b9">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54000f6a-49ce-4231-8b2a-a65144e9d2b9" xsi:nil="true"/>
    <lcf76f155ced4ddcb4097134ff3c332f xmlns="a85d5226-5221-460c-bdd8-b0d70056dfd9">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D4554AE6-73C5-424D-8A4C-A62D764B544D}"/>
</file>

<file path=customXml/itemProps2.xml><?xml version="1.0" encoding="utf-8"?>
<ds:datastoreItem xmlns:ds="http://schemas.openxmlformats.org/officeDocument/2006/customXml" ds:itemID="{050D79BD-7986-4C8B-AC04-9A63E2E4C976}"/>
</file>

<file path=customXml/itemProps3.xml><?xml version="1.0" encoding="utf-8"?>
<ds:datastoreItem xmlns:ds="http://schemas.openxmlformats.org/officeDocument/2006/customXml" ds:itemID="{91ED404A-C589-4E45-A2E6-874E50B1946E}"/>
</file>

<file path=docProps/app.xml><?xml version="1.0" encoding="utf-8"?>
<Properties xmlns="http://schemas.openxmlformats.org/officeDocument/2006/extended-properties" xmlns:vt="http://schemas.openxmlformats.org/officeDocument/2006/docPropsVTypes">
  <TotalTime>3181</TotalTime>
  <Words>1091</Words>
  <Application>Microsoft Office PowerPoint</Application>
  <PresentationFormat>On-screen Show (4:3)</PresentationFormat>
  <Paragraphs>157</Paragraphs>
  <Slides>9</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9</vt:i4>
      </vt:variant>
    </vt:vector>
  </HeadingPairs>
  <TitlesOfParts>
    <vt:vector size="13" baseType="lpstr">
      <vt:lpstr>Arial</vt:lpstr>
      <vt:lpstr>Bradley Hand ITC</vt:lpstr>
      <vt:lpstr>Calibri</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St Benedicts Catholic School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Jonathan Richmond</dc:creator>
  <cp:lastModifiedBy>James Stubbs</cp:lastModifiedBy>
  <cp:revision>64</cp:revision>
  <dcterms:created xsi:type="dcterms:W3CDTF">2020-03-24T12:29:48Z</dcterms:created>
  <dcterms:modified xsi:type="dcterms:W3CDTF">2026-06-10T11:02:54Z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0x010100A5675CFC75884B4B9B051C9D6AF7A386</vt:lpwstr>
  </property>
</Properties>
</file>