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6.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8" r:id="rId3"/>
    <p:sldId id="288" r:id="rId4"/>
    <p:sldId id="287" r:id="rId5"/>
    <p:sldId id="289" r:id="rId6"/>
    <p:sldId id="258" r:id="rId7"/>
    <p:sldId id="25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588"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ustomXml" Target="../customXml/item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862FF80-1031-4A97-8E4D-E632777E9E98}"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2046414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862FF80-1031-4A97-8E4D-E632777E9E98}"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2829157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862FF80-1031-4A97-8E4D-E632777E9E98}"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20146739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8D28462-362E-40C8-95A2-3BB34036A8EC}"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379564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8D28462-362E-40C8-95A2-3BB34036A8EC}"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2097317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D28462-362E-40C8-95A2-3BB34036A8EC}"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800998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8D28462-362E-40C8-95A2-3BB34036A8EC}"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3365342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8D28462-362E-40C8-95A2-3BB34036A8EC}" type="datetimeFigureOut">
              <a:rPr lang="en-GB" smtClean="0"/>
              <a:t>01/06/2026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40451646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8D28462-362E-40C8-95A2-3BB34036A8EC}"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35116445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D28462-362E-40C8-95A2-3BB34036A8EC}"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38500230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D28462-362E-40C8-95A2-3BB34036A8EC}"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1987679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862FF80-1031-4A97-8E4D-E632777E9E98}"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42508751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D28462-362E-40C8-95A2-3BB34036A8EC}"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37957175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8D28462-362E-40C8-95A2-3BB34036A8EC}"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36519732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8D28462-362E-40C8-95A2-3BB34036A8EC}"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7C99D-CFBF-41D7-95C0-0601B1D741B8}" type="slidenum">
              <a:rPr lang="en-GB" smtClean="0"/>
              <a:t>‹#›</a:t>
            </a:fld>
            <a:endParaRPr lang="en-GB"/>
          </a:p>
        </p:txBody>
      </p:sp>
    </p:spTree>
    <p:extLst>
      <p:ext uri="{BB962C8B-B14F-4D97-AF65-F5344CB8AC3E}">
        <p14:creationId xmlns:p14="http://schemas.microsoft.com/office/powerpoint/2010/main" val="318937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62FF80-1031-4A97-8E4D-E632777E9E98}"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1059200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862FF80-1031-4A97-8E4D-E632777E9E98}"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1245599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862FF80-1031-4A97-8E4D-E632777E9E98}" type="datetimeFigureOut">
              <a:rPr lang="en-GB" smtClean="0"/>
              <a:t>01/06/2026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4219178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862FF80-1031-4A97-8E4D-E632777E9E98}"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3773356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62FF80-1031-4A97-8E4D-E632777E9E98}"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1784081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62FF80-1031-4A97-8E4D-E632777E9E98}"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555105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62FF80-1031-4A97-8E4D-E632777E9E98}"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DA54C-13E0-41AE-94AA-C54BE19FDE84}" type="slidenum">
              <a:rPr lang="en-GB" smtClean="0"/>
              <a:t>‹#›</a:t>
            </a:fld>
            <a:endParaRPr lang="en-GB"/>
          </a:p>
        </p:txBody>
      </p:sp>
    </p:spTree>
    <p:extLst>
      <p:ext uri="{BB962C8B-B14F-4D97-AF65-F5344CB8AC3E}">
        <p14:creationId xmlns:p14="http://schemas.microsoft.com/office/powerpoint/2010/main" val="2959814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62FF80-1031-4A97-8E4D-E632777E9E98}" type="datetimeFigureOut">
              <a:rPr lang="en-GB" smtClean="0"/>
              <a:t>01/06/2026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BDA54C-13E0-41AE-94AA-C54BE19FDE84}" type="slidenum">
              <a:rPr lang="en-GB" smtClean="0"/>
              <a:t>‹#›</a:t>
            </a:fld>
            <a:endParaRPr lang="en-GB"/>
          </a:p>
        </p:txBody>
      </p:sp>
    </p:spTree>
    <p:extLst>
      <p:ext uri="{BB962C8B-B14F-4D97-AF65-F5344CB8AC3E}">
        <p14:creationId xmlns:p14="http://schemas.microsoft.com/office/powerpoint/2010/main" val="3491258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D28462-362E-40C8-95A2-3BB34036A8EC}" type="datetimeFigureOut">
              <a:rPr lang="en-GB" smtClean="0"/>
              <a:t>01/06/2026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7C99D-CFBF-41D7-95C0-0601B1D741B8}" type="slidenum">
              <a:rPr lang="en-GB" smtClean="0"/>
              <a:t>‹#›</a:t>
            </a:fld>
            <a:endParaRPr lang="en-GB"/>
          </a:p>
        </p:txBody>
      </p:sp>
    </p:spTree>
    <p:extLst>
      <p:ext uri="{BB962C8B-B14F-4D97-AF65-F5344CB8AC3E}">
        <p14:creationId xmlns:p14="http://schemas.microsoft.com/office/powerpoint/2010/main" val="18486788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20minutos.es/" TargetMode="External"/><Relationship Id="rId2" Type="http://schemas.openxmlformats.org/officeDocument/2006/relationships/hyperlink" Target="https://www.antena3.com/noticias/" TargetMode="External"/><Relationship Id="rId1" Type="http://schemas.openxmlformats.org/officeDocument/2006/relationships/slideLayout" Target="../slideLayouts/slideLayout18.xml"/><Relationship Id="rId4" Type="http://schemas.openxmlformats.org/officeDocument/2006/relationships/hyperlink" Target="https://www.bbc.com/mundo"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tve.es/alacarta/" TargetMode="External"/><Relationship Id="rId1" Type="http://schemas.openxmlformats.org/officeDocument/2006/relationships/slideLayout" Target="../slideLayouts/slideLayout18.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hyperlink" Target="http://www.languagesonline.org.uk/" TargetMode="External"/><Relationship Id="rId2" Type="http://schemas.openxmlformats.org/officeDocument/2006/relationships/hyperlink" Target="https://studyspanish.com/grammar" TargetMode="External"/><Relationship Id="rId1" Type="http://schemas.openxmlformats.org/officeDocument/2006/relationships/slideLayout" Target="../slideLayouts/slideLayout18.xml"/><Relationship Id="rId4" Type="http://schemas.openxmlformats.org/officeDocument/2006/relationships/hyperlink" Target="http://www.bowdoin.edu/~eyepes/newgr/ats/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E1192-1FBA-4D5C-97D0-629486D4F047}"/>
              </a:ext>
            </a:extLst>
          </p:cNvPr>
          <p:cNvSpPr>
            <a:spLocks noGrp="1"/>
          </p:cNvSpPr>
          <p:nvPr>
            <p:ph type="ctrTitle"/>
          </p:nvPr>
        </p:nvSpPr>
        <p:spPr>
          <a:xfrm>
            <a:off x="179512" y="188640"/>
            <a:ext cx="8784976" cy="1512168"/>
          </a:xfrm>
        </p:spPr>
        <p:txBody>
          <a:bodyPr>
            <a:normAutofit fontScale="90000"/>
          </a:bodyPr>
          <a:lstStyle/>
          <a:p>
            <a:pPr algn="l"/>
            <a:r>
              <a:rPr lang="en-GB" dirty="0">
                <a:latin typeface="+mn-lt"/>
              </a:rPr>
              <a:t>Reading </a:t>
            </a:r>
            <a:r>
              <a:rPr lang="en-GB" sz="1600" dirty="0">
                <a:latin typeface="+mn-lt"/>
              </a:rPr>
              <a:t>Revision of grammar is a good idea. Audible (online  app) has a small selection of Spanish novels and short stories.</a:t>
            </a:r>
            <a:br>
              <a:rPr lang="en-GB" sz="1600" dirty="0"/>
            </a:br>
            <a:endParaRPr lang="en-GB" dirty="0"/>
          </a:p>
        </p:txBody>
      </p:sp>
      <p:sp>
        <p:nvSpPr>
          <p:cNvPr id="5" name="Rectangle 4">
            <a:extLst>
              <a:ext uri="{FF2B5EF4-FFF2-40B4-BE49-F238E27FC236}">
                <a16:creationId xmlns:a16="http://schemas.microsoft.com/office/drawing/2014/main" id="{E1B7C268-123B-4F9D-85A2-33148EB7F401}"/>
              </a:ext>
            </a:extLst>
          </p:cNvPr>
          <p:cNvSpPr/>
          <p:nvPr/>
        </p:nvSpPr>
        <p:spPr>
          <a:xfrm>
            <a:off x="179512" y="1196752"/>
            <a:ext cx="8640960" cy="3600986"/>
          </a:xfrm>
          <a:prstGeom prst="rect">
            <a:avLst/>
          </a:prstGeom>
        </p:spPr>
        <p:txBody>
          <a:bodyPr wrap="square">
            <a:spAutoFit/>
          </a:bodyPr>
          <a:lstStyle/>
          <a:p>
            <a:r>
              <a:rPr lang="en-GB" sz="4000" dirty="0"/>
              <a:t>Research</a:t>
            </a:r>
            <a:r>
              <a:rPr lang="en-GB" sz="2800" dirty="0"/>
              <a:t> </a:t>
            </a:r>
            <a:r>
              <a:rPr lang="en-GB" sz="1600" dirty="0"/>
              <a:t>We will be studying the film “Volver“  by Pedro Almodóvar</a:t>
            </a:r>
            <a:br>
              <a:rPr lang="en-GB" sz="1600" dirty="0"/>
            </a:br>
            <a:r>
              <a:rPr lang="en-GB" sz="1600" dirty="0"/>
              <a:t>in Year 12. If you can buy it now, that is a good idea. It would be useful for you to watch it now (although we will also do it in class) .</a:t>
            </a:r>
            <a:br>
              <a:rPr lang="en-GB" sz="1600" dirty="0"/>
            </a:br>
            <a:br>
              <a:rPr lang="en-GB" sz="1600" dirty="0"/>
            </a:br>
            <a:r>
              <a:rPr lang="en-GB" sz="1600" dirty="0"/>
              <a:t>In Year 13 we will be studying the play “La Casa de Bernarda Alba” by Federico García Lorca       </a:t>
            </a:r>
            <a:br>
              <a:rPr lang="en-GB" sz="1600" dirty="0"/>
            </a:br>
            <a:r>
              <a:rPr lang="en-GB" sz="1600" dirty="0"/>
              <a:t>Doing some research into these two cultural topics would be a good idea. </a:t>
            </a:r>
          </a:p>
          <a:p>
            <a:r>
              <a:rPr lang="en-GB" sz="1600" dirty="0"/>
              <a:t>Research into one or more of the topics we will study in year 12 would also be useful. See below for some questions you could begin to answer. </a:t>
            </a:r>
          </a:p>
          <a:p>
            <a:endParaRPr lang="en-GB" sz="1600" dirty="0"/>
          </a:p>
          <a:p>
            <a:r>
              <a:rPr lang="en-GB" sz="1600" dirty="0"/>
              <a:t>Look on the AQA website under A level Spanish. This should give you an idea of the topics you could be researching.</a:t>
            </a:r>
          </a:p>
          <a:p>
            <a:br>
              <a:rPr lang="en-GB" sz="1400" dirty="0"/>
            </a:br>
            <a:endParaRPr lang="en-GB" sz="1400" dirty="0"/>
          </a:p>
        </p:txBody>
      </p:sp>
    </p:spTree>
    <p:extLst>
      <p:ext uri="{BB962C8B-B14F-4D97-AF65-F5344CB8AC3E}">
        <p14:creationId xmlns:p14="http://schemas.microsoft.com/office/powerpoint/2010/main" val="4123194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CCFE2-B791-47DD-A47D-2391361CA4E1}"/>
              </a:ext>
            </a:extLst>
          </p:cNvPr>
          <p:cNvSpPr>
            <a:spLocks noGrp="1"/>
          </p:cNvSpPr>
          <p:nvPr>
            <p:ph type="ctrTitle"/>
          </p:nvPr>
        </p:nvSpPr>
        <p:spPr>
          <a:xfrm>
            <a:off x="2483768" y="692696"/>
            <a:ext cx="6480721" cy="6038656"/>
          </a:xfrm>
        </p:spPr>
        <p:txBody>
          <a:bodyPr>
            <a:noAutofit/>
          </a:bodyPr>
          <a:lstStyle/>
          <a:p>
            <a:pPr lvl="0" algn="l">
              <a:spcBef>
                <a:spcPts val="0"/>
              </a:spcBef>
            </a:pPr>
            <a:r>
              <a:rPr lang="en-GB" sz="1600" dirty="0">
                <a:solidFill>
                  <a:prstClr val="black"/>
                </a:solidFill>
                <a:latin typeface="+mn-lt"/>
                <a:ea typeface="+mn-ea"/>
                <a:cs typeface="+mn-cs"/>
              </a:rPr>
              <a:t>In Year 12 you will also be studying the film “</a:t>
            </a:r>
            <a:r>
              <a:rPr lang="en-GB" sz="1600" b="1" i="1" dirty="0">
                <a:solidFill>
                  <a:prstClr val="black"/>
                </a:solidFill>
                <a:latin typeface="+mn-lt"/>
                <a:ea typeface="+mn-ea"/>
                <a:cs typeface="+mn-cs"/>
              </a:rPr>
              <a:t>Volver</a:t>
            </a:r>
            <a:r>
              <a:rPr lang="en-GB" sz="1600" dirty="0">
                <a:solidFill>
                  <a:prstClr val="black"/>
                </a:solidFill>
                <a:latin typeface="+mn-lt"/>
                <a:ea typeface="+mn-ea"/>
                <a:cs typeface="+mn-cs"/>
              </a:rPr>
              <a:t>” directed by </a:t>
            </a:r>
            <a:r>
              <a:rPr lang="en-GB" sz="1600" b="1" dirty="0">
                <a:solidFill>
                  <a:srgbClr val="FF0000"/>
                </a:solidFill>
                <a:latin typeface="+mn-lt"/>
                <a:ea typeface="+mn-ea"/>
                <a:cs typeface="+mn-cs"/>
              </a:rPr>
              <a:t>Pedro Almodóvar</a:t>
            </a:r>
            <a:br>
              <a:rPr lang="en-GB" sz="1600" dirty="0">
                <a:solidFill>
                  <a:prstClr val="black"/>
                </a:solidFill>
                <a:latin typeface="+mn-lt"/>
                <a:ea typeface="+mn-ea"/>
                <a:cs typeface="+mn-cs"/>
              </a:rPr>
            </a:br>
            <a:br>
              <a:rPr lang="en-GB" sz="1600" dirty="0">
                <a:solidFill>
                  <a:prstClr val="black"/>
                </a:solidFill>
                <a:latin typeface="+mn-lt"/>
                <a:ea typeface="+mn-ea"/>
                <a:cs typeface="+mn-cs"/>
              </a:rPr>
            </a:br>
            <a:r>
              <a:rPr lang="en-GB" sz="1600" dirty="0">
                <a:solidFill>
                  <a:prstClr val="black"/>
                </a:solidFill>
                <a:latin typeface="+mn-lt"/>
                <a:ea typeface="+mn-ea"/>
                <a:cs typeface="+mn-cs"/>
              </a:rPr>
              <a:t>We will be watching this film in class but if you can get hold of a copy, it is useful for you to watch it now.</a:t>
            </a:r>
            <a:br>
              <a:rPr lang="en-GB" sz="1600" dirty="0">
                <a:solidFill>
                  <a:prstClr val="black"/>
                </a:solidFill>
                <a:latin typeface="+mn-lt"/>
                <a:ea typeface="+mn-ea"/>
                <a:cs typeface="+mn-cs"/>
              </a:rPr>
            </a:br>
            <a:br>
              <a:rPr lang="en-GB" sz="1600" dirty="0">
                <a:solidFill>
                  <a:prstClr val="black"/>
                </a:solidFill>
                <a:latin typeface="+mn-lt"/>
                <a:ea typeface="+mn-ea"/>
                <a:cs typeface="+mn-cs"/>
              </a:rPr>
            </a:br>
            <a:r>
              <a:rPr lang="en-GB" sz="1600" b="1" u="sng" dirty="0">
                <a:solidFill>
                  <a:prstClr val="black"/>
                </a:solidFill>
                <a:latin typeface="+mn-lt"/>
                <a:ea typeface="+mn-ea"/>
                <a:cs typeface="+mn-cs"/>
              </a:rPr>
              <a:t>TASK 1</a:t>
            </a:r>
            <a:r>
              <a:rPr lang="en-GB" sz="1600" b="1" dirty="0">
                <a:solidFill>
                  <a:prstClr val="black"/>
                </a:solidFill>
                <a:latin typeface="+mn-lt"/>
                <a:ea typeface="+mn-ea"/>
                <a:cs typeface="+mn-cs"/>
              </a:rPr>
              <a:t>: Research the film director Pedro Almodóvar and write ten sentences in Spanish about him. Make sure that you understand all the information you are writing and avoid any indiscriminate copying and pasting.</a:t>
            </a:r>
            <a:br>
              <a:rPr lang="en-GB" sz="1600" b="1" dirty="0">
                <a:solidFill>
                  <a:prstClr val="black"/>
                </a:solidFill>
                <a:latin typeface="+mn-lt"/>
                <a:ea typeface="+mn-ea"/>
                <a:cs typeface="+mn-cs"/>
              </a:rPr>
            </a:br>
            <a:br>
              <a:rPr lang="en-GB" sz="1600" b="1" dirty="0">
                <a:solidFill>
                  <a:prstClr val="black"/>
                </a:solidFill>
                <a:latin typeface="+mn-lt"/>
                <a:ea typeface="+mn-ea"/>
                <a:cs typeface="+mn-cs"/>
              </a:rPr>
            </a:br>
            <a:r>
              <a:rPr lang="en-GB" sz="1600" b="1" u="sng" dirty="0">
                <a:solidFill>
                  <a:prstClr val="black"/>
                </a:solidFill>
                <a:latin typeface="+mn-lt"/>
                <a:ea typeface="+mn-ea"/>
                <a:cs typeface="+mn-cs"/>
              </a:rPr>
              <a:t>TASK 2</a:t>
            </a:r>
            <a:r>
              <a:rPr lang="en-GB" sz="1600" b="1" dirty="0">
                <a:solidFill>
                  <a:prstClr val="black"/>
                </a:solidFill>
                <a:latin typeface="+mn-lt"/>
                <a:ea typeface="+mn-ea"/>
                <a:cs typeface="+mn-cs"/>
              </a:rPr>
              <a:t>: Access the </a:t>
            </a:r>
            <a:r>
              <a:rPr lang="en-GB" sz="1600" b="1" i="1" dirty="0" err="1">
                <a:solidFill>
                  <a:prstClr val="black"/>
                </a:solidFill>
                <a:latin typeface="+mn-lt"/>
                <a:ea typeface="+mn-ea"/>
                <a:cs typeface="+mn-cs"/>
              </a:rPr>
              <a:t>wikipedia</a:t>
            </a:r>
            <a:r>
              <a:rPr lang="en-GB" sz="1600" b="1" i="1" dirty="0">
                <a:solidFill>
                  <a:prstClr val="black"/>
                </a:solidFill>
                <a:latin typeface="+mn-lt"/>
                <a:ea typeface="+mn-ea"/>
                <a:cs typeface="+mn-cs"/>
              </a:rPr>
              <a:t> </a:t>
            </a:r>
            <a:r>
              <a:rPr lang="en-GB" sz="1600" b="1" dirty="0">
                <a:solidFill>
                  <a:prstClr val="black"/>
                </a:solidFill>
                <a:latin typeface="+mn-lt"/>
                <a:ea typeface="+mn-ea"/>
                <a:cs typeface="+mn-cs"/>
              </a:rPr>
              <a:t>in Spanish about the film “</a:t>
            </a:r>
            <a:r>
              <a:rPr lang="en-GB" sz="1600" b="1" i="1" dirty="0">
                <a:solidFill>
                  <a:prstClr val="black"/>
                </a:solidFill>
                <a:latin typeface="+mn-lt"/>
                <a:ea typeface="+mn-ea"/>
                <a:cs typeface="+mn-cs"/>
              </a:rPr>
              <a:t>Volver</a:t>
            </a:r>
            <a:r>
              <a:rPr lang="en-GB" sz="1600" b="1" dirty="0">
                <a:solidFill>
                  <a:prstClr val="black"/>
                </a:solidFill>
                <a:latin typeface="+mn-lt"/>
                <a:ea typeface="+mn-ea"/>
                <a:cs typeface="+mn-cs"/>
              </a:rPr>
              <a:t>”</a:t>
            </a:r>
            <a:br>
              <a:rPr lang="en-GB" sz="1600" b="1" dirty="0">
                <a:solidFill>
                  <a:prstClr val="black"/>
                </a:solidFill>
                <a:latin typeface="+mn-lt"/>
                <a:ea typeface="+mn-ea"/>
                <a:cs typeface="+mn-cs"/>
              </a:rPr>
            </a:br>
            <a:r>
              <a:rPr lang="en-GB" sz="1600" b="1" dirty="0">
                <a:solidFill>
                  <a:prstClr val="black"/>
                </a:solidFill>
                <a:latin typeface="+mn-lt"/>
                <a:ea typeface="+mn-ea"/>
                <a:cs typeface="+mn-cs"/>
              </a:rPr>
              <a:t>Try to translate the first two paragraphs of the “</a:t>
            </a:r>
            <a:r>
              <a:rPr lang="en-GB" sz="1600" b="1" dirty="0" err="1">
                <a:solidFill>
                  <a:prstClr val="black"/>
                </a:solidFill>
                <a:latin typeface="+mn-lt"/>
                <a:ea typeface="+mn-ea"/>
                <a:cs typeface="+mn-cs"/>
              </a:rPr>
              <a:t>argumento</a:t>
            </a:r>
            <a:r>
              <a:rPr lang="en-GB" sz="1600" b="1" dirty="0">
                <a:solidFill>
                  <a:prstClr val="black"/>
                </a:solidFill>
                <a:latin typeface="+mn-lt"/>
                <a:ea typeface="+mn-ea"/>
                <a:cs typeface="+mn-cs"/>
              </a:rPr>
              <a:t>” (=plot) section.</a:t>
            </a:r>
            <a:r>
              <a:rPr lang="en-GB" sz="1600" dirty="0">
                <a:solidFill>
                  <a:prstClr val="black"/>
                </a:solidFill>
                <a:latin typeface="+mn-lt"/>
                <a:ea typeface="+mn-ea"/>
                <a:cs typeface="+mn-cs"/>
              </a:rPr>
              <a:t> </a:t>
            </a:r>
            <a:br>
              <a:rPr lang="en-GB" sz="1600" dirty="0">
                <a:solidFill>
                  <a:prstClr val="black"/>
                </a:solidFill>
                <a:latin typeface="+mn-lt"/>
                <a:ea typeface="+mn-ea"/>
                <a:cs typeface="+mn-cs"/>
              </a:rPr>
            </a:br>
            <a:br>
              <a:rPr lang="en-GB" sz="1600" dirty="0">
                <a:solidFill>
                  <a:prstClr val="black"/>
                </a:solidFill>
                <a:latin typeface="+mn-lt"/>
                <a:ea typeface="+mn-ea"/>
                <a:cs typeface="+mn-cs"/>
              </a:rPr>
            </a:br>
            <a:r>
              <a:rPr lang="en-GB" sz="1600" dirty="0">
                <a:solidFill>
                  <a:prstClr val="black"/>
                </a:solidFill>
                <a:latin typeface="+mn-lt"/>
                <a:ea typeface="+mn-ea"/>
                <a:cs typeface="+mn-cs"/>
              </a:rPr>
              <a:t>You can, of course, have a go at translating the whole text but it is a good idea to do this in smaller chunks as this is quite a challenging (but also fun!!) language task. </a:t>
            </a:r>
            <a:br>
              <a:rPr lang="en-GB" sz="1600" dirty="0">
                <a:solidFill>
                  <a:prstClr val="black"/>
                </a:solidFill>
                <a:latin typeface="+mn-lt"/>
                <a:ea typeface="+mn-ea"/>
                <a:cs typeface="+mn-cs"/>
              </a:rPr>
            </a:br>
            <a:br>
              <a:rPr lang="en-GB" sz="1600" dirty="0">
                <a:solidFill>
                  <a:prstClr val="black"/>
                </a:solidFill>
                <a:latin typeface="+mn-lt"/>
                <a:ea typeface="+mn-ea"/>
                <a:cs typeface="+mn-cs"/>
              </a:rPr>
            </a:br>
            <a:r>
              <a:rPr lang="en-GB" sz="1600" dirty="0">
                <a:solidFill>
                  <a:prstClr val="black"/>
                </a:solidFill>
                <a:latin typeface="+mn-lt"/>
                <a:ea typeface="+mn-ea"/>
                <a:cs typeface="+mn-cs"/>
              </a:rPr>
              <a:t>Please feel free to ask for help if you get stuck and send us your translations. We would love to see your work.</a:t>
            </a:r>
            <a:br>
              <a:rPr lang="en-GB" sz="1600" dirty="0">
                <a:solidFill>
                  <a:prstClr val="black"/>
                </a:solidFill>
                <a:latin typeface="+mn-lt"/>
                <a:ea typeface="+mn-ea"/>
                <a:cs typeface="+mn-cs"/>
              </a:rPr>
            </a:br>
            <a:r>
              <a:rPr lang="en-GB" sz="1600" b="1" u="sng" dirty="0">
                <a:solidFill>
                  <a:srgbClr val="00B050"/>
                </a:solidFill>
                <a:latin typeface="+mn-lt"/>
                <a:ea typeface="+mn-ea"/>
                <a:cs typeface="+mn-cs"/>
              </a:rPr>
              <a:t>Note down any new vocabulary. Get yourself an exercise book or start your own vocab log on your computer/mobile and keep adding to it as you progress with your research/studies. </a:t>
            </a:r>
            <a:r>
              <a:rPr lang="en-GB" sz="1600" b="1" dirty="0">
                <a:solidFill>
                  <a:srgbClr val="00B050"/>
                </a:solidFill>
                <a:latin typeface="+mn-lt"/>
                <a:ea typeface="+mn-ea"/>
                <a:cs typeface="+mn-cs"/>
              </a:rPr>
              <a:t>Your vocab log is something that should be constantly evolving! Don’t forget to go over your words regularly. You will be surprised what a difference this will soon make to your Spanish.</a:t>
            </a:r>
            <a:br>
              <a:rPr lang="en-GB" sz="1600" b="1" dirty="0">
                <a:solidFill>
                  <a:srgbClr val="00B050"/>
                </a:solidFill>
                <a:latin typeface="+mn-lt"/>
                <a:ea typeface="+mn-ea"/>
                <a:cs typeface="+mn-cs"/>
              </a:rPr>
            </a:br>
            <a:br>
              <a:rPr lang="en-GB" sz="1600" b="1" dirty="0">
                <a:solidFill>
                  <a:prstClr val="black"/>
                </a:solidFill>
                <a:latin typeface="+mn-lt"/>
                <a:ea typeface="+mn-ea"/>
                <a:cs typeface="+mn-cs"/>
              </a:rPr>
            </a:br>
            <a:endParaRPr lang="en-GB" sz="1600" dirty="0">
              <a:latin typeface="+mn-lt"/>
            </a:endParaRPr>
          </a:p>
        </p:txBody>
      </p:sp>
      <p:pic>
        <p:nvPicPr>
          <p:cNvPr id="3" name="Picture 2" descr="Image result for volver">
            <a:extLst>
              <a:ext uri="{FF2B5EF4-FFF2-40B4-BE49-F238E27FC236}">
                <a16:creationId xmlns:a16="http://schemas.microsoft.com/office/drawing/2014/main" id="{DC6C5C1E-DA49-F94D-F846-93C49FB61E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125" r="15875"/>
          <a:stretch/>
        </p:blipFill>
        <p:spPr bwMode="auto">
          <a:xfrm>
            <a:off x="35496" y="149098"/>
            <a:ext cx="2559822" cy="2559822"/>
          </a:xfrm>
          <a:custGeom>
            <a:avLst/>
            <a:gdLst/>
            <a:ahLst/>
            <a:cxnLst/>
            <a:rect l="l" t="t" r="r" b="b"/>
            <a:pathLst>
              <a:path w="3111160" h="3111160">
                <a:moveTo>
                  <a:pt x="1555580" y="0"/>
                </a:moveTo>
                <a:cubicBezTo>
                  <a:pt x="2414703" y="0"/>
                  <a:pt x="3111160" y="696457"/>
                  <a:pt x="3111160" y="1555580"/>
                </a:cubicBezTo>
                <a:cubicBezTo>
                  <a:pt x="3111160" y="2414703"/>
                  <a:pt x="2414703" y="3111160"/>
                  <a:pt x="1555580" y="3111160"/>
                </a:cubicBezTo>
                <a:cubicBezTo>
                  <a:pt x="696457" y="3111160"/>
                  <a:pt x="0" y="2414703"/>
                  <a:pt x="0" y="1555580"/>
                </a:cubicBezTo>
                <a:cubicBezTo>
                  <a:pt x="0" y="696457"/>
                  <a:pt x="696457" y="0"/>
                  <a:pt x="1555580"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8654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29C844B-12EA-45C9-9EBC-9F44BBC1FB60}"/>
              </a:ext>
            </a:extLst>
          </p:cNvPr>
          <p:cNvPicPr>
            <a:picLocks noChangeAspect="1"/>
          </p:cNvPicPr>
          <p:nvPr/>
        </p:nvPicPr>
        <p:blipFill>
          <a:blip r:embed="rId2"/>
          <a:stretch>
            <a:fillRect/>
          </a:stretch>
        </p:blipFill>
        <p:spPr>
          <a:xfrm>
            <a:off x="0" y="476672"/>
            <a:ext cx="9144000" cy="5112568"/>
          </a:xfrm>
          <a:prstGeom prst="rect">
            <a:avLst/>
          </a:prstGeom>
        </p:spPr>
      </p:pic>
    </p:spTree>
    <p:extLst>
      <p:ext uri="{BB962C8B-B14F-4D97-AF65-F5344CB8AC3E}">
        <p14:creationId xmlns:p14="http://schemas.microsoft.com/office/powerpoint/2010/main" val="546002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2791" y="4634552"/>
            <a:ext cx="3581045" cy="147732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hlinkClick r:id="rId2"/>
              </a:rPr>
              <a:t>https://www.antena3.com/noticias/</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Rectangle 4"/>
          <p:cNvSpPr/>
          <p:nvPr/>
        </p:nvSpPr>
        <p:spPr>
          <a:xfrm>
            <a:off x="323528" y="3988221"/>
            <a:ext cx="2801473"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hlinkClick r:id="rId3"/>
              </a:rPr>
              <a:t>https://www.20minutos.es/</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TextBox 5"/>
          <p:cNvSpPr txBox="1"/>
          <p:nvPr/>
        </p:nvSpPr>
        <p:spPr>
          <a:xfrm>
            <a:off x="323528" y="2910136"/>
            <a:ext cx="4392488" cy="369332"/>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Spanish news websites</a:t>
            </a:r>
          </a:p>
        </p:txBody>
      </p:sp>
      <p:sp>
        <p:nvSpPr>
          <p:cNvPr id="7" name="Rectangle 6"/>
          <p:cNvSpPr/>
          <p:nvPr/>
        </p:nvSpPr>
        <p:spPr>
          <a:xfrm>
            <a:off x="292269" y="3460522"/>
            <a:ext cx="3010183"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hlinkClick r:id="rId4"/>
              </a:rPr>
              <a:t>https://www.bbc.com/mundo</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p:cNvSpPr txBox="1"/>
          <p:nvPr/>
        </p:nvSpPr>
        <p:spPr>
          <a:xfrm>
            <a:off x="312791" y="5373216"/>
            <a:ext cx="8424936" cy="1200329"/>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a:ea typeface="+mn-ea"/>
                <a:cs typeface="+mn-cs"/>
              </a:rPr>
              <a:t>TASK 1</a:t>
            </a:r>
            <a:r>
              <a:rPr kumimoji="0" lang="en-GB" sz="1800" b="0" i="0" u="none" strike="noStrike" kern="1200" cap="none" spc="0" normalizeH="0" baseline="0" noProof="0" dirty="0">
                <a:ln>
                  <a:noFill/>
                </a:ln>
                <a:solidFill>
                  <a:prstClr val="black"/>
                </a:solidFill>
                <a:effectLst/>
                <a:uLnTx/>
                <a:uFillTx/>
                <a:latin typeface="Calibri"/>
                <a:ea typeface="+mn-ea"/>
                <a:cs typeface="+mn-cs"/>
              </a:rPr>
              <a:t>: translate 10  news headlines from different websites.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a:ea typeface="+mn-ea"/>
                <a:cs typeface="+mn-cs"/>
              </a:rPr>
              <a:t>TASK 2</a:t>
            </a:r>
            <a:r>
              <a:rPr kumimoji="0" lang="en-GB" sz="1800" b="0" i="0" u="none" strike="noStrike" kern="1200" cap="none" spc="0" normalizeH="0" baseline="0" noProof="0" dirty="0">
                <a:ln>
                  <a:noFill/>
                </a:ln>
                <a:solidFill>
                  <a:prstClr val="black"/>
                </a:solidFill>
                <a:effectLst/>
                <a:uLnTx/>
                <a:uFillTx/>
                <a:latin typeface="Calibri"/>
                <a:ea typeface="+mn-ea"/>
                <a:cs typeface="+mn-cs"/>
              </a:rPr>
              <a:t>: choose one article , look up the words you don’t know and then write a summary of the main ideas.</a:t>
            </a:r>
          </a:p>
        </p:txBody>
      </p:sp>
      <p:sp>
        <p:nvSpPr>
          <p:cNvPr id="9" name="Content Placeholder 2">
            <a:extLst>
              <a:ext uri="{FF2B5EF4-FFF2-40B4-BE49-F238E27FC236}">
                <a16:creationId xmlns:a16="http://schemas.microsoft.com/office/drawing/2014/main" id="{79BF052E-3564-4F3A-B381-EDBB39ADE40A}"/>
              </a:ext>
            </a:extLst>
          </p:cNvPr>
          <p:cNvSpPr txBox="1">
            <a:spLocks/>
          </p:cNvSpPr>
          <p:nvPr/>
        </p:nvSpPr>
        <p:spPr>
          <a:xfrm>
            <a:off x="274604" y="425385"/>
            <a:ext cx="8229600" cy="204482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4000" dirty="0"/>
              <a:t>Reflection</a:t>
            </a:r>
          </a:p>
          <a:p>
            <a:pPr marL="0" indent="0">
              <a:buFont typeface="Arial" pitchFamily="34" charset="0"/>
              <a:buNone/>
            </a:pPr>
            <a:r>
              <a:rPr lang="en-GB" sz="1600" dirty="0"/>
              <a:t>Teach vid is a good website for listening to and practicing language. They have a reasonable selection of free activities. </a:t>
            </a:r>
          </a:p>
          <a:p>
            <a:pPr marL="0" indent="0">
              <a:buFont typeface="Arial" pitchFamily="34" charset="0"/>
              <a:buNone/>
            </a:pPr>
            <a:r>
              <a:rPr lang="en-GB" sz="1600" dirty="0"/>
              <a:t>Listen to Spanish music on </a:t>
            </a:r>
            <a:r>
              <a:rPr lang="en-GB" sz="1600" dirty="0" err="1"/>
              <a:t>Youtube</a:t>
            </a:r>
            <a:r>
              <a:rPr lang="en-GB" sz="1600" dirty="0"/>
              <a:t>. Listen, then try to work out the lyrics/ topic of the song. Keep a record of what you have listened to and write a review. </a:t>
            </a:r>
          </a:p>
          <a:p>
            <a:endParaRPr lang="en-GB"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052736"/>
            <a:ext cx="8496944" cy="1200329"/>
          </a:xfrm>
          <a:prstGeom prst="rect">
            <a:avLst/>
          </a:prstGeom>
          <a:ln>
            <a:solidFill>
              <a:schemeClr val="accent1"/>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hlinkClick r:id="rId2"/>
              </a:rPr>
              <a:t>https://www.rtve.es/alacarta/</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News, programmes, series and online documentaries which are broadcast on Spanish television and radio.</a:t>
            </a:r>
          </a:p>
        </p:txBody>
      </p:sp>
      <p:pic>
        <p:nvPicPr>
          <p:cNvPr id="1026" name="Picture 2"/>
          <p:cNvPicPr>
            <a:picLocks noChangeAspect="1" noChangeArrowheads="1"/>
          </p:cNvPicPr>
          <p:nvPr/>
        </p:nvPicPr>
        <p:blipFill>
          <a:blip r:embed="rId3" cstate="print"/>
          <a:srcRect/>
          <a:stretch>
            <a:fillRect/>
          </a:stretch>
        </p:blipFill>
        <p:spPr bwMode="auto">
          <a:xfrm>
            <a:off x="0" y="2636912"/>
            <a:ext cx="8537795" cy="1368152"/>
          </a:xfrm>
          <a:prstGeom prst="rect">
            <a:avLst/>
          </a:prstGeom>
          <a:noFill/>
          <a:ln w="9525">
            <a:noFill/>
            <a:miter lim="800000"/>
            <a:headEnd/>
            <a:tailEnd/>
          </a:ln>
        </p:spPr>
      </p:pic>
      <p:sp>
        <p:nvSpPr>
          <p:cNvPr id="4" name="TextBox 3"/>
          <p:cNvSpPr txBox="1"/>
          <p:nvPr/>
        </p:nvSpPr>
        <p:spPr>
          <a:xfrm>
            <a:off x="2339752" y="260648"/>
            <a:ext cx="4392488" cy="369332"/>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a:ea typeface="+mn-ea"/>
                <a:cs typeface="+mn-cs"/>
              </a:rPr>
              <a:t>Watching Spanish television</a:t>
            </a:r>
          </a:p>
        </p:txBody>
      </p:sp>
      <p:pic>
        <p:nvPicPr>
          <p:cNvPr id="3" name="Picture 2"/>
          <p:cNvPicPr>
            <a:picLocks noChangeAspect="1"/>
          </p:cNvPicPr>
          <p:nvPr/>
        </p:nvPicPr>
        <p:blipFill>
          <a:blip r:embed="rId4"/>
          <a:stretch>
            <a:fillRect/>
          </a:stretch>
        </p:blipFill>
        <p:spPr>
          <a:xfrm>
            <a:off x="359299" y="4581128"/>
            <a:ext cx="4212701" cy="148145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1268760"/>
            <a:ext cx="8640960" cy="1200329"/>
          </a:xfrm>
          <a:prstGeom prst="rect">
            <a:avLst/>
          </a:prstGeom>
          <a:ln>
            <a:solidFill>
              <a:schemeClr val="accent1"/>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hlinkClick r:id="rId2"/>
              </a:rPr>
              <a:t>https://studyspanish.com/grammar</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Excellent grammar website with detailed explanations on a great variety of grammar topics and quizzes to test your knowledge.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Plenty of verb drills in all relevant tenses.</a:t>
            </a:r>
          </a:p>
        </p:txBody>
      </p:sp>
      <p:sp>
        <p:nvSpPr>
          <p:cNvPr id="5" name="Rectangle 4"/>
          <p:cNvSpPr/>
          <p:nvPr/>
        </p:nvSpPr>
        <p:spPr>
          <a:xfrm>
            <a:off x="251520" y="2708920"/>
            <a:ext cx="4783489" cy="646331"/>
          </a:xfrm>
          <a:prstGeom prst="rect">
            <a:avLst/>
          </a:prstGeom>
          <a:ln>
            <a:solidFill>
              <a:schemeClr val="accent1"/>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hlinkClick r:id="rId3"/>
              </a:rPr>
              <a:t>www.languagesonline.org.uk</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Vocabulary, grammar, AS resources, A2 resources</a:t>
            </a:r>
          </a:p>
        </p:txBody>
      </p:sp>
      <p:sp>
        <p:nvSpPr>
          <p:cNvPr id="6" name="Rectangle 5"/>
          <p:cNvSpPr/>
          <p:nvPr/>
        </p:nvSpPr>
        <p:spPr>
          <a:xfrm>
            <a:off x="251520" y="3645024"/>
            <a:ext cx="6696744" cy="646331"/>
          </a:xfrm>
          <a:prstGeom prst="rect">
            <a:avLst/>
          </a:prstGeom>
          <a:ln>
            <a:solidFill>
              <a:schemeClr val="accent1"/>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hlinkClick r:id="rId4"/>
              </a:rPr>
              <a:t>http://www.bowdoin.edu/~eyepes/newgr/ats/index.html</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Online grammar book with exercises and solutions</a:t>
            </a:r>
          </a:p>
        </p:txBody>
      </p:sp>
      <p:sp>
        <p:nvSpPr>
          <p:cNvPr id="7" name="TextBox 6"/>
          <p:cNvSpPr txBox="1"/>
          <p:nvPr/>
        </p:nvSpPr>
        <p:spPr>
          <a:xfrm>
            <a:off x="251520" y="311461"/>
            <a:ext cx="4896544" cy="584775"/>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a:ea typeface="+mn-ea"/>
                <a:cs typeface="+mn-cs"/>
              </a:rPr>
              <a:t>Spanish grammar websites</a:t>
            </a:r>
          </a:p>
        </p:txBody>
      </p:sp>
      <p:sp>
        <p:nvSpPr>
          <p:cNvPr id="8" name="TextBox 7"/>
          <p:cNvSpPr txBox="1"/>
          <p:nvPr/>
        </p:nvSpPr>
        <p:spPr>
          <a:xfrm>
            <a:off x="251520" y="4869160"/>
            <a:ext cx="8064896" cy="369332"/>
          </a:xfrm>
          <a:prstGeom prst="rect">
            <a:avLst/>
          </a:prstGeom>
          <a:solidFill>
            <a:schemeClr val="accent6">
              <a:lumMod val="60000"/>
              <a:lumOff val="40000"/>
            </a:schemeClr>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You can practise the grammar on these websites.</a:t>
            </a:r>
          </a:p>
        </p:txBody>
      </p:sp>
      <p:sp>
        <p:nvSpPr>
          <p:cNvPr id="9" name="TextBox 8"/>
          <p:cNvSpPr txBox="1"/>
          <p:nvPr/>
        </p:nvSpPr>
        <p:spPr>
          <a:xfrm>
            <a:off x="251520" y="5589240"/>
            <a:ext cx="8064896" cy="923330"/>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It is a good idea to tackle grammar topics one by one, read through the explanations, then do the tasks/quizzes.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Doing grammar little and often really helps embed it in your brain.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675CFC75884B4B9B051C9D6AF7A386" ma:contentTypeVersion="14" ma:contentTypeDescription="Create a new document." ma:contentTypeScope="" ma:versionID="473ef686f525e6ad94f50f6fba65839c">
  <xsd:schema xmlns:xsd="http://www.w3.org/2001/XMLSchema" xmlns:xs="http://www.w3.org/2001/XMLSchema" xmlns:p="http://schemas.microsoft.com/office/2006/metadata/properties" xmlns:ns2="a85d5226-5221-460c-bdd8-b0d70056dfd9" xmlns:ns3="54000f6a-49ce-4231-8b2a-a65144e9d2b9" targetNamespace="http://schemas.microsoft.com/office/2006/metadata/properties" ma:root="true" ma:fieldsID="ead4009e7ffcb556c30fab3380156975" ns2:_="" ns3:_="">
    <xsd:import namespace="a85d5226-5221-460c-bdd8-b0d70056dfd9"/>
    <xsd:import namespace="54000f6a-49ce-4231-8b2a-a65144e9d2b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5d5226-5221-460c-bdd8-b0d70056df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cd169b0-edd0-45ab-80dc-14e77495605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000f6a-49ce-4231-8b2a-a65144e9d2b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122e138-2972-40fd-b0d6-d95560f3ff25}" ma:internalName="TaxCatchAll" ma:showField="CatchAllData" ma:web="54000f6a-49ce-4231-8b2a-a65144e9d2b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4000f6a-49ce-4231-8b2a-a65144e9d2b9" xsi:nil="true"/>
    <lcf76f155ced4ddcb4097134ff3c332f xmlns="a85d5226-5221-460c-bdd8-b0d70056dfd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61EA669-5789-4896-A943-3324040B7B8C}"/>
</file>

<file path=customXml/itemProps2.xml><?xml version="1.0" encoding="utf-8"?>
<ds:datastoreItem xmlns:ds="http://schemas.openxmlformats.org/officeDocument/2006/customXml" ds:itemID="{5249FF49-D09F-435B-9CC7-878053CB8D5B}"/>
</file>

<file path=customXml/itemProps3.xml><?xml version="1.0" encoding="utf-8"?>
<ds:datastoreItem xmlns:ds="http://schemas.openxmlformats.org/officeDocument/2006/customXml" ds:itemID="{77759105-DA66-4567-868D-F23D28577067}"/>
</file>

<file path=docProps/app.xml><?xml version="1.0" encoding="utf-8"?>
<Properties xmlns="http://schemas.openxmlformats.org/officeDocument/2006/extended-properties" xmlns:vt="http://schemas.openxmlformats.org/officeDocument/2006/docPropsVTypes">
  <TotalTime>1579</TotalTime>
  <Words>713</Words>
  <Application>Microsoft Office PowerPoint</Application>
  <PresentationFormat>On-screen Show (4:3)</PresentationFormat>
  <Paragraphs>34</Paragraphs>
  <Slides>6</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Office Theme</vt:lpstr>
      <vt:lpstr>1_Office Theme</vt:lpstr>
      <vt:lpstr>Reading Revision of grammar is a good idea. Audible (online  app) has a small selection of Spanish novels and short stories. </vt:lpstr>
      <vt:lpstr>In Year 12 you will also be studying the film “Volver” directed by Pedro Almodóvar  We will be watching this film in class but if you can get hold of a copy, it is useful for you to watch it now.  TASK 1: Research the film director Pedro Almodóvar and write ten sentences in Spanish about him. Make sure that you understand all the information you are writing and avoid any indiscriminate copying and pasting.  TASK 2: Access the wikipedia in Spanish about the film “Volver” Try to translate the first two paragraphs of the “argumento” (=plot) section.   You can, of course, have a go at translating the whole text but it is a good idea to do this in smaller chunks as this is quite a challenging (but also fun!!) language task.   Please feel free to ask for help if you get stuck and send us your translations. We would love to see your work. Note down any new vocabulary. Get yourself an exercise book or start your own vocab log on your computer/mobile and keep adding to it as you progress with your research/studies. Your vocab log is something that should be constantly evolving! Don’t forget to go over your words regularly. You will be surprised what a difference this will soon make to your Spanish.  </vt:lpstr>
      <vt:lpstr>PowerPoint Presentation</vt:lpstr>
      <vt:lpstr>PowerPoint Presentation</vt:lpstr>
      <vt:lpstr>PowerPoint Presentation</vt:lpstr>
      <vt:lpstr>PowerPoint Presentation</vt:lpstr>
    </vt:vector>
  </TitlesOfParts>
  <Company>St Benedicts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Richmond</dc:creator>
  <cp:lastModifiedBy>James Stubbs</cp:lastModifiedBy>
  <cp:revision>37</cp:revision>
  <dcterms:created xsi:type="dcterms:W3CDTF">2020-03-24T12:29:48Z</dcterms:created>
  <dcterms:modified xsi:type="dcterms:W3CDTF">2026-06-01T16:28:44Z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0x010100A5675CFC75884B4B9B051C9D6AF7A386</vt:lpwstr>
  </property>
</Properties>
</file>