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mp" ContentType="image/png"/>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5"/>
  </p:notesMasterIdLst>
  <p:handoutMasterIdLst>
    <p:handoutMasterId r:id="rId46"/>
  </p:handoutMasterIdLst>
  <p:sldIdLst>
    <p:sldId id="256" r:id="rId5"/>
    <p:sldId id="257" r:id="rId6"/>
    <p:sldId id="260" r:id="rId7"/>
    <p:sldId id="337" r:id="rId8"/>
    <p:sldId id="318" r:id="rId9"/>
    <p:sldId id="267" r:id="rId10"/>
    <p:sldId id="410" r:id="rId11"/>
    <p:sldId id="411" r:id="rId12"/>
    <p:sldId id="421" r:id="rId13"/>
    <p:sldId id="259" r:id="rId14"/>
    <p:sldId id="422" r:id="rId15"/>
    <p:sldId id="418" r:id="rId16"/>
    <p:sldId id="423" r:id="rId17"/>
    <p:sldId id="424" r:id="rId18"/>
    <p:sldId id="280" r:id="rId19"/>
    <p:sldId id="322" r:id="rId20"/>
    <p:sldId id="336" r:id="rId21"/>
    <p:sldId id="409" r:id="rId22"/>
    <p:sldId id="283" r:id="rId23"/>
    <p:sldId id="435" r:id="rId24"/>
    <p:sldId id="434" r:id="rId25"/>
    <p:sldId id="436" r:id="rId26"/>
    <p:sldId id="258" r:id="rId27"/>
    <p:sldId id="437" r:id="rId28"/>
    <p:sldId id="261" r:id="rId29"/>
    <p:sldId id="262" r:id="rId30"/>
    <p:sldId id="270" r:id="rId31"/>
    <p:sldId id="263" r:id="rId32"/>
    <p:sldId id="264" r:id="rId33"/>
    <p:sldId id="265" r:id="rId34"/>
    <p:sldId id="266" r:id="rId35"/>
    <p:sldId id="438" r:id="rId36"/>
    <p:sldId id="268" r:id="rId37"/>
    <p:sldId id="269" r:id="rId38"/>
    <p:sldId id="426" r:id="rId39"/>
    <p:sldId id="407" r:id="rId40"/>
    <p:sldId id="408" r:id="rId41"/>
    <p:sldId id="400" r:id="rId42"/>
    <p:sldId id="428" r:id="rId43"/>
    <p:sldId id="432" r:id="rId4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0214" autoAdjust="0"/>
  </p:normalViewPr>
  <p:slideViewPr>
    <p:cSldViewPr>
      <p:cViewPr varScale="1">
        <p:scale>
          <a:sx n="83" d="100"/>
          <a:sy n="83" d="100"/>
        </p:scale>
        <p:origin x="8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title>
    <c:autoTitleDeleted val="0"/>
    <c:plotArea>
      <c:layout/>
      <c:barChart>
        <c:barDir val="col"/>
        <c:grouping val="stacked"/>
        <c:varyColors val="0"/>
        <c:ser>
          <c:idx val="0"/>
          <c:order val="0"/>
          <c:tx>
            <c:strRef>
              <c:f>Sheet1!$B$1</c:f>
              <c:strCache>
                <c:ptCount val="1"/>
                <c:pt idx="0">
                  <c:v>5+GCSE's</c:v>
                </c:pt>
              </c:strCache>
            </c:strRef>
          </c:tx>
          <c:invertIfNegative val="0"/>
          <c:cat>
            <c:strRef>
              <c:f>Sheet1!$A$2:$A$7</c:f>
              <c:strCache>
                <c:ptCount val="6"/>
                <c:pt idx="0">
                  <c:v>100</c:v>
                </c:pt>
                <c:pt idx="1">
                  <c:v>95-99.9</c:v>
                </c:pt>
                <c:pt idx="2">
                  <c:v>90-94.9 </c:v>
                </c:pt>
                <c:pt idx="3">
                  <c:v>85-89.9 </c:v>
                </c:pt>
                <c:pt idx="4">
                  <c:v>80-84.9 </c:v>
                </c:pt>
                <c:pt idx="5">
                  <c:v>75-79.9 </c:v>
                </c:pt>
              </c:strCache>
            </c:strRef>
          </c:cat>
          <c:val>
            <c:numRef>
              <c:f>Sheet1!$B$2:$B$7</c:f>
              <c:numCache>
                <c:formatCode>General</c:formatCode>
                <c:ptCount val="6"/>
                <c:pt idx="0">
                  <c:v>78.7</c:v>
                </c:pt>
                <c:pt idx="1">
                  <c:v>69.099999999999994</c:v>
                </c:pt>
                <c:pt idx="2">
                  <c:v>52.8</c:v>
                </c:pt>
                <c:pt idx="3">
                  <c:v>35.6</c:v>
                </c:pt>
                <c:pt idx="4">
                  <c:v>25.2</c:v>
                </c:pt>
                <c:pt idx="5">
                  <c:v>18.8</c:v>
                </c:pt>
              </c:numCache>
            </c:numRef>
          </c:val>
          <c:extLst>
            <c:ext xmlns:c16="http://schemas.microsoft.com/office/drawing/2014/chart" uri="{C3380CC4-5D6E-409C-BE32-E72D297353CC}">
              <c16:uniqueId val="{00000000-DD3F-4926-9853-89D0C07F2434}"/>
            </c:ext>
          </c:extLst>
        </c:ser>
        <c:dLbls>
          <c:showLegendKey val="0"/>
          <c:showVal val="0"/>
          <c:showCatName val="0"/>
          <c:showSerName val="0"/>
          <c:showPercent val="0"/>
          <c:showBubbleSize val="0"/>
        </c:dLbls>
        <c:gapWidth val="150"/>
        <c:overlap val="100"/>
        <c:axId val="53998760"/>
        <c:axId val="53999152"/>
      </c:barChart>
      <c:catAx>
        <c:axId val="53998760"/>
        <c:scaling>
          <c:orientation val="minMax"/>
        </c:scaling>
        <c:delete val="0"/>
        <c:axPos val="b"/>
        <c:numFmt formatCode="General" sourceLinked="0"/>
        <c:majorTickMark val="out"/>
        <c:minorTickMark val="none"/>
        <c:tickLblPos val="nextTo"/>
        <c:crossAx val="53999152"/>
        <c:crosses val="autoZero"/>
        <c:auto val="1"/>
        <c:lblAlgn val="ctr"/>
        <c:lblOffset val="100"/>
        <c:noMultiLvlLbl val="0"/>
      </c:catAx>
      <c:valAx>
        <c:axId val="53999152"/>
        <c:scaling>
          <c:orientation val="minMax"/>
        </c:scaling>
        <c:delete val="0"/>
        <c:axPos val="l"/>
        <c:majorGridlines/>
        <c:numFmt formatCode="General" sourceLinked="1"/>
        <c:majorTickMark val="out"/>
        <c:minorTickMark val="none"/>
        <c:tickLblPos val="nextTo"/>
        <c:crossAx val="53998760"/>
        <c:crosses val="autoZero"/>
        <c:crossBetween val="between"/>
      </c:valAx>
    </c:plotArea>
    <c:plotVisOnly val="1"/>
    <c:dispBlanksAs val="gap"/>
    <c:showDLblsOverMax val="0"/>
  </c:chart>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85DA8-5B6B-4C48-937E-3133FC78E581}" type="doc">
      <dgm:prSet loTypeId="urn:microsoft.com/office/officeart/2016/7/layout/RepeatingBendingProcessNew" loCatId="process" qsTypeId="urn:microsoft.com/office/officeart/2005/8/quickstyle/simple4" qsCatId="simple" csTypeId="urn:microsoft.com/office/officeart/2005/8/colors/colorful1" csCatId="colorful" phldr="1"/>
      <dgm:spPr/>
      <dgm:t>
        <a:bodyPr/>
        <a:lstStyle/>
        <a:p>
          <a:endParaRPr lang="en-US"/>
        </a:p>
      </dgm:t>
    </dgm:pt>
    <dgm:pt modelId="{FF924CA2-0D35-4160-92CD-2C5DC69FCE7A}">
      <dgm:prSet/>
      <dgm:spPr/>
      <dgm:t>
        <a:bodyPr/>
        <a:lstStyle/>
        <a:p>
          <a:r>
            <a:rPr lang="en-GB" dirty="0">
              <a:solidFill>
                <a:schemeClr val="tx1"/>
              </a:solidFill>
            </a:rPr>
            <a:t>Politeness and respect to staff and students-Manners cost nothing</a:t>
          </a:r>
        </a:p>
      </dgm:t>
    </dgm:pt>
    <dgm:pt modelId="{3F8EA54D-7B4D-4A6A-BE01-8E4D93F83CC6}" type="parTrans" cxnId="{9852F181-FFC2-41A8-873F-776B6DF43B87}">
      <dgm:prSet/>
      <dgm:spPr/>
      <dgm:t>
        <a:bodyPr/>
        <a:lstStyle/>
        <a:p>
          <a:endParaRPr lang="en-US"/>
        </a:p>
      </dgm:t>
    </dgm:pt>
    <dgm:pt modelId="{579786FF-B06F-49D5-A3BF-4F4EEEDF473E}" type="sibTrans" cxnId="{9852F181-FFC2-41A8-873F-776B6DF43B87}">
      <dgm:prSet/>
      <dgm:spPr/>
      <dgm:t>
        <a:bodyPr/>
        <a:lstStyle/>
        <a:p>
          <a:endParaRPr lang="en-US"/>
        </a:p>
      </dgm:t>
    </dgm:pt>
    <dgm:pt modelId="{64A5B066-BC28-4154-BFA7-3E4BE0E45CD5}">
      <dgm:prSet/>
      <dgm:spPr/>
      <dgm:t>
        <a:bodyPr/>
        <a:lstStyle/>
        <a:p>
          <a:r>
            <a:rPr lang="en-US" dirty="0">
              <a:solidFill>
                <a:schemeClr val="tx1"/>
              </a:solidFill>
            </a:rPr>
            <a:t>How you present yourself- Uniform, first impressions count</a:t>
          </a:r>
        </a:p>
      </dgm:t>
    </dgm:pt>
    <dgm:pt modelId="{4B204143-9D4F-4B90-B2CC-F4A388BE543B}" type="parTrans" cxnId="{1B99287C-937A-46AB-8100-6077BF924D99}">
      <dgm:prSet/>
      <dgm:spPr/>
      <dgm:t>
        <a:bodyPr/>
        <a:lstStyle/>
        <a:p>
          <a:endParaRPr lang="en-US"/>
        </a:p>
      </dgm:t>
    </dgm:pt>
    <dgm:pt modelId="{7D4D54FD-0EA1-45E8-933A-7A4FAD5E23A2}" type="sibTrans" cxnId="{1B99287C-937A-46AB-8100-6077BF924D99}">
      <dgm:prSet/>
      <dgm:spPr/>
      <dgm:t>
        <a:bodyPr/>
        <a:lstStyle/>
        <a:p>
          <a:endParaRPr lang="en-US"/>
        </a:p>
      </dgm:t>
    </dgm:pt>
    <dgm:pt modelId="{04C7F21C-C329-4379-A189-F1A557E5E251}">
      <dgm:prSet/>
      <dgm:spPr/>
      <dgm:t>
        <a:bodyPr/>
        <a:lstStyle/>
        <a:p>
          <a:r>
            <a:rPr lang="en-US" dirty="0">
              <a:solidFill>
                <a:schemeClr val="tx1"/>
              </a:solidFill>
            </a:rPr>
            <a:t>Raise money for charity and give back to the school community</a:t>
          </a:r>
        </a:p>
      </dgm:t>
    </dgm:pt>
    <dgm:pt modelId="{2178E7DF-9701-404E-A45C-FAC973A34EED}" type="parTrans" cxnId="{84BEFF3D-ECFF-4D79-9A2E-25B83FEB9F2C}">
      <dgm:prSet/>
      <dgm:spPr/>
      <dgm:t>
        <a:bodyPr/>
        <a:lstStyle/>
        <a:p>
          <a:endParaRPr lang="en-US"/>
        </a:p>
      </dgm:t>
    </dgm:pt>
    <dgm:pt modelId="{28E440FE-0C82-4D89-9EAD-394FB4C7991E}" type="sibTrans" cxnId="{84BEFF3D-ECFF-4D79-9A2E-25B83FEB9F2C}">
      <dgm:prSet/>
      <dgm:spPr/>
      <dgm:t>
        <a:bodyPr/>
        <a:lstStyle/>
        <a:p>
          <a:endParaRPr lang="en-US"/>
        </a:p>
      </dgm:t>
    </dgm:pt>
    <dgm:pt modelId="{6E2FAC92-7EED-4E52-B5F9-2FF7E1381E06}">
      <dgm:prSet/>
      <dgm:spPr>
        <a:solidFill>
          <a:schemeClr val="accent5">
            <a:lumMod val="75000"/>
          </a:schemeClr>
        </a:solidFill>
      </dgm:spPr>
      <dgm:t>
        <a:bodyPr/>
        <a:lstStyle/>
        <a:p>
          <a:r>
            <a:rPr lang="en-GB" dirty="0">
              <a:solidFill>
                <a:schemeClr val="tx1"/>
              </a:solidFill>
            </a:rPr>
            <a:t>Work Hard and graft: Improve attitude to learning, ask teachers what can we do to get better</a:t>
          </a:r>
        </a:p>
      </dgm:t>
    </dgm:pt>
    <dgm:pt modelId="{610483CB-4309-4E50-852C-9FD9DA5E420B}" type="parTrans" cxnId="{27884364-8AC7-44E2-BEFC-B6F63230683E}">
      <dgm:prSet/>
      <dgm:spPr/>
      <dgm:t>
        <a:bodyPr/>
        <a:lstStyle/>
        <a:p>
          <a:endParaRPr lang="en-GB"/>
        </a:p>
      </dgm:t>
    </dgm:pt>
    <dgm:pt modelId="{4FEEB40E-D286-468B-AB9B-7FF32E124D05}" type="sibTrans" cxnId="{27884364-8AC7-44E2-BEFC-B6F63230683E}">
      <dgm:prSet/>
      <dgm:spPr/>
      <dgm:t>
        <a:bodyPr/>
        <a:lstStyle/>
        <a:p>
          <a:endParaRPr lang="en-GB"/>
        </a:p>
      </dgm:t>
    </dgm:pt>
    <dgm:pt modelId="{C58B6F6B-3EE0-455F-A785-8236C9B53C04}" type="pres">
      <dgm:prSet presAssocID="{0CA85DA8-5B6B-4C48-937E-3133FC78E581}" presName="Name0" presStyleCnt="0">
        <dgm:presLayoutVars>
          <dgm:dir/>
          <dgm:resizeHandles val="exact"/>
        </dgm:presLayoutVars>
      </dgm:prSet>
      <dgm:spPr/>
    </dgm:pt>
    <dgm:pt modelId="{F173C9B1-6FD9-4EFB-8215-22A9F35814D7}" type="pres">
      <dgm:prSet presAssocID="{FF924CA2-0D35-4160-92CD-2C5DC69FCE7A}" presName="node" presStyleLbl="node1" presStyleIdx="0" presStyleCnt="4">
        <dgm:presLayoutVars>
          <dgm:bulletEnabled val="1"/>
        </dgm:presLayoutVars>
      </dgm:prSet>
      <dgm:spPr/>
    </dgm:pt>
    <dgm:pt modelId="{82B6FC7D-16ED-41D1-A232-882209479983}" type="pres">
      <dgm:prSet presAssocID="{579786FF-B06F-49D5-A3BF-4F4EEEDF473E}" presName="sibTrans" presStyleLbl="sibTrans1D1" presStyleIdx="0" presStyleCnt="3"/>
      <dgm:spPr/>
    </dgm:pt>
    <dgm:pt modelId="{CFBFAC48-9E2A-4CA6-83C2-B93EB31A9577}" type="pres">
      <dgm:prSet presAssocID="{579786FF-B06F-49D5-A3BF-4F4EEEDF473E}" presName="connectorText" presStyleLbl="sibTrans1D1" presStyleIdx="0" presStyleCnt="3"/>
      <dgm:spPr/>
    </dgm:pt>
    <dgm:pt modelId="{F0273EE7-D97A-422A-A17D-93AAE3BBFE5F}" type="pres">
      <dgm:prSet presAssocID="{64A5B066-BC28-4154-BFA7-3E4BE0E45CD5}" presName="node" presStyleLbl="node1" presStyleIdx="1" presStyleCnt="4">
        <dgm:presLayoutVars>
          <dgm:bulletEnabled val="1"/>
        </dgm:presLayoutVars>
      </dgm:prSet>
      <dgm:spPr/>
    </dgm:pt>
    <dgm:pt modelId="{978CF934-E3AE-4762-A442-A4541072944C}" type="pres">
      <dgm:prSet presAssocID="{7D4D54FD-0EA1-45E8-933A-7A4FAD5E23A2}" presName="sibTrans" presStyleLbl="sibTrans1D1" presStyleIdx="1" presStyleCnt="3"/>
      <dgm:spPr/>
    </dgm:pt>
    <dgm:pt modelId="{B9DA2F54-9EDC-424B-B02C-900EB3F147EA}" type="pres">
      <dgm:prSet presAssocID="{7D4D54FD-0EA1-45E8-933A-7A4FAD5E23A2}" presName="connectorText" presStyleLbl="sibTrans1D1" presStyleIdx="1" presStyleCnt="3"/>
      <dgm:spPr/>
    </dgm:pt>
    <dgm:pt modelId="{83A5012A-DE28-4742-A7A3-3B7D93B08CE4}" type="pres">
      <dgm:prSet presAssocID="{04C7F21C-C329-4379-A189-F1A557E5E251}" presName="node" presStyleLbl="node1" presStyleIdx="2" presStyleCnt="4">
        <dgm:presLayoutVars>
          <dgm:bulletEnabled val="1"/>
        </dgm:presLayoutVars>
      </dgm:prSet>
      <dgm:spPr/>
    </dgm:pt>
    <dgm:pt modelId="{98EF7772-3FBD-4EFC-955F-A843D0BF90CA}" type="pres">
      <dgm:prSet presAssocID="{28E440FE-0C82-4D89-9EAD-394FB4C7991E}" presName="sibTrans" presStyleLbl="sibTrans1D1" presStyleIdx="2" presStyleCnt="3"/>
      <dgm:spPr/>
    </dgm:pt>
    <dgm:pt modelId="{30C0D2D3-7BC4-4D64-97BD-0D9B0C527B87}" type="pres">
      <dgm:prSet presAssocID="{28E440FE-0C82-4D89-9EAD-394FB4C7991E}" presName="connectorText" presStyleLbl="sibTrans1D1" presStyleIdx="2" presStyleCnt="3"/>
      <dgm:spPr/>
    </dgm:pt>
    <dgm:pt modelId="{A28CC9C9-AC46-4B66-876E-A5344E481A17}" type="pres">
      <dgm:prSet presAssocID="{6E2FAC92-7EED-4E52-B5F9-2FF7E1381E06}" presName="node" presStyleLbl="node1" presStyleIdx="3" presStyleCnt="4">
        <dgm:presLayoutVars>
          <dgm:bulletEnabled val="1"/>
        </dgm:presLayoutVars>
      </dgm:prSet>
      <dgm:spPr/>
    </dgm:pt>
  </dgm:ptLst>
  <dgm:cxnLst>
    <dgm:cxn modelId="{51493D19-0629-4095-8655-45F605E9A7E0}" type="presOf" srcId="{579786FF-B06F-49D5-A3BF-4F4EEEDF473E}" destId="{82B6FC7D-16ED-41D1-A232-882209479983}" srcOrd="0" destOrd="0" presId="urn:microsoft.com/office/officeart/2016/7/layout/RepeatingBendingProcessNew"/>
    <dgm:cxn modelId="{84BEFF3D-ECFF-4D79-9A2E-25B83FEB9F2C}" srcId="{0CA85DA8-5B6B-4C48-937E-3133FC78E581}" destId="{04C7F21C-C329-4379-A189-F1A557E5E251}" srcOrd="2" destOrd="0" parTransId="{2178E7DF-9701-404E-A45C-FAC973A34EED}" sibTransId="{28E440FE-0C82-4D89-9EAD-394FB4C7991E}"/>
    <dgm:cxn modelId="{27884364-8AC7-44E2-BEFC-B6F63230683E}" srcId="{0CA85DA8-5B6B-4C48-937E-3133FC78E581}" destId="{6E2FAC92-7EED-4E52-B5F9-2FF7E1381E06}" srcOrd="3" destOrd="0" parTransId="{610483CB-4309-4E50-852C-9FD9DA5E420B}" sibTransId="{4FEEB40E-D286-468B-AB9B-7FF32E124D05}"/>
    <dgm:cxn modelId="{D2A6E145-4802-4058-9BF8-8F5B67E31938}" type="presOf" srcId="{28E440FE-0C82-4D89-9EAD-394FB4C7991E}" destId="{98EF7772-3FBD-4EFC-955F-A843D0BF90CA}" srcOrd="0" destOrd="0" presId="urn:microsoft.com/office/officeart/2016/7/layout/RepeatingBendingProcessNew"/>
    <dgm:cxn modelId="{D93D6E66-502F-46F1-9770-4670E1F7B290}" type="presOf" srcId="{FF924CA2-0D35-4160-92CD-2C5DC69FCE7A}" destId="{F173C9B1-6FD9-4EFB-8215-22A9F35814D7}" srcOrd="0" destOrd="0" presId="urn:microsoft.com/office/officeart/2016/7/layout/RepeatingBendingProcessNew"/>
    <dgm:cxn modelId="{7184EE4B-B498-45DC-99FE-08B3D57E5ADE}" type="presOf" srcId="{0CA85DA8-5B6B-4C48-937E-3133FC78E581}" destId="{C58B6F6B-3EE0-455F-A785-8236C9B53C04}" srcOrd="0" destOrd="0" presId="urn:microsoft.com/office/officeart/2016/7/layout/RepeatingBendingProcessNew"/>
    <dgm:cxn modelId="{3816826F-D106-47C3-82A2-D0528DA32F84}" type="presOf" srcId="{6E2FAC92-7EED-4E52-B5F9-2FF7E1381E06}" destId="{A28CC9C9-AC46-4B66-876E-A5344E481A17}" srcOrd="0" destOrd="0" presId="urn:microsoft.com/office/officeart/2016/7/layout/RepeatingBendingProcessNew"/>
    <dgm:cxn modelId="{1B99287C-937A-46AB-8100-6077BF924D99}" srcId="{0CA85DA8-5B6B-4C48-937E-3133FC78E581}" destId="{64A5B066-BC28-4154-BFA7-3E4BE0E45CD5}" srcOrd="1" destOrd="0" parTransId="{4B204143-9D4F-4B90-B2CC-F4A388BE543B}" sibTransId="{7D4D54FD-0EA1-45E8-933A-7A4FAD5E23A2}"/>
    <dgm:cxn modelId="{9852F181-FFC2-41A8-873F-776B6DF43B87}" srcId="{0CA85DA8-5B6B-4C48-937E-3133FC78E581}" destId="{FF924CA2-0D35-4160-92CD-2C5DC69FCE7A}" srcOrd="0" destOrd="0" parTransId="{3F8EA54D-7B4D-4A6A-BE01-8E4D93F83CC6}" sibTransId="{579786FF-B06F-49D5-A3BF-4F4EEEDF473E}"/>
    <dgm:cxn modelId="{04133B83-63C6-4BE4-8F3B-8E5F39955743}" type="presOf" srcId="{579786FF-B06F-49D5-A3BF-4F4EEEDF473E}" destId="{CFBFAC48-9E2A-4CA6-83C2-B93EB31A9577}" srcOrd="1" destOrd="0" presId="urn:microsoft.com/office/officeart/2016/7/layout/RepeatingBendingProcessNew"/>
    <dgm:cxn modelId="{4A0D3AA6-9C55-4F11-83BA-663A16955377}" type="presOf" srcId="{04C7F21C-C329-4379-A189-F1A557E5E251}" destId="{83A5012A-DE28-4742-A7A3-3B7D93B08CE4}" srcOrd="0" destOrd="0" presId="urn:microsoft.com/office/officeart/2016/7/layout/RepeatingBendingProcessNew"/>
    <dgm:cxn modelId="{164602AE-5F96-488D-83B1-0DDEA73EB928}" type="presOf" srcId="{7D4D54FD-0EA1-45E8-933A-7A4FAD5E23A2}" destId="{978CF934-E3AE-4762-A442-A4541072944C}" srcOrd="0" destOrd="0" presId="urn:microsoft.com/office/officeart/2016/7/layout/RepeatingBendingProcessNew"/>
    <dgm:cxn modelId="{796211C6-91DA-484F-B80F-94B1CA56E23B}" type="presOf" srcId="{28E440FE-0C82-4D89-9EAD-394FB4C7991E}" destId="{30C0D2D3-7BC4-4D64-97BD-0D9B0C527B87}" srcOrd="1" destOrd="0" presId="urn:microsoft.com/office/officeart/2016/7/layout/RepeatingBendingProcessNew"/>
    <dgm:cxn modelId="{25684FE6-C67B-4521-B571-5750A032D93C}" type="presOf" srcId="{7D4D54FD-0EA1-45E8-933A-7A4FAD5E23A2}" destId="{B9DA2F54-9EDC-424B-B02C-900EB3F147EA}" srcOrd="1" destOrd="0" presId="urn:microsoft.com/office/officeart/2016/7/layout/RepeatingBendingProcessNew"/>
    <dgm:cxn modelId="{773318F5-881F-473E-9A88-6FFB30CD68C1}" type="presOf" srcId="{64A5B066-BC28-4154-BFA7-3E4BE0E45CD5}" destId="{F0273EE7-D97A-422A-A17D-93AAE3BBFE5F}" srcOrd="0" destOrd="0" presId="urn:microsoft.com/office/officeart/2016/7/layout/RepeatingBendingProcessNew"/>
    <dgm:cxn modelId="{731E65E4-7F24-4CB8-935E-F8AC211AD286}" type="presParOf" srcId="{C58B6F6B-3EE0-455F-A785-8236C9B53C04}" destId="{F173C9B1-6FD9-4EFB-8215-22A9F35814D7}" srcOrd="0" destOrd="0" presId="urn:microsoft.com/office/officeart/2016/7/layout/RepeatingBendingProcessNew"/>
    <dgm:cxn modelId="{563B96D0-6CD2-4C10-B68D-6F5B58210008}" type="presParOf" srcId="{C58B6F6B-3EE0-455F-A785-8236C9B53C04}" destId="{82B6FC7D-16ED-41D1-A232-882209479983}" srcOrd="1" destOrd="0" presId="urn:microsoft.com/office/officeart/2016/7/layout/RepeatingBendingProcessNew"/>
    <dgm:cxn modelId="{D6B58FCB-1E23-4681-9100-4970B0DB528B}" type="presParOf" srcId="{82B6FC7D-16ED-41D1-A232-882209479983}" destId="{CFBFAC48-9E2A-4CA6-83C2-B93EB31A9577}" srcOrd="0" destOrd="0" presId="urn:microsoft.com/office/officeart/2016/7/layout/RepeatingBendingProcessNew"/>
    <dgm:cxn modelId="{562AB8FB-52F9-4DDC-B570-2261F32A9015}" type="presParOf" srcId="{C58B6F6B-3EE0-455F-A785-8236C9B53C04}" destId="{F0273EE7-D97A-422A-A17D-93AAE3BBFE5F}" srcOrd="2" destOrd="0" presId="urn:microsoft.com/office/officeart/2016/7/layout/RepeatingBendingProcessNew"/>
    <dgm:cxn modelId="{B9DF2483-76FD-4CEE-8209-F44249364016}" type="presParOf" srcId="{C58B6F6B-3EE0-455F-A785-8236C9B53C04}" destId="{978CF934-E3AE-4762-A442-A4541072944C}" srcOrd="3" destOrd="0" presId="urn:microsoft.com/office/officeart/2016/7/layout/RepeatingBendingProcessNew"/>
    <dgm:cxn modelId="{D7FAA7C8-6855-49BD-B101-662B6FCC98FA}" type="presParOf" srcId="{978CF934-E3AE-4762-A442-A4541072944C}" destId="{B9DA2F54-9EDC-424B-B02C-900EB3F147EA}" srcOrd="0" destOrd="0" presId="urn:microsoft.com/office/officeart/2016/7/layout/RepeatingBendingProcessNew"/>
    <dgm:cxn modelId="{9A195EE6-D500-4B59-906F-BD83F63D0C0B}" type="presParOf" srcId="{C58B6F6B-3EE0-455F-A785-8236C9B53C04}" destId="{83A5012A-DE28-4742-A7A3-3B7D93B08CE4}" srcOrd="4" destOrd="0" presId="urn:microsoft.com/office/officeart/2016/7/layout/RepeatingBendingProcessNew"/>
    <dgm:cxn modelId="{D5E1EE12-C254-45BE-AB4A-D224E9070D12}" type="presParOf" srcId="{C58B6F6B-3EE0-455F-A785-8236C9B53C04}" destId="{98EF7772-3FBD-4EFC-955F-A843D0BF90CA}" srcOrd="5" destOrd="0" presId="urn:microsoft.com/office/officeart/2016/7/layout/RepeatingBendingProcessNew"/>
    <dgm:cxn modelId="{BCD9270F-D90C-4AE5-83DD-CEF0F4C7712F}" type="presParOf" srcId="{98EF7772-3FBD-4EFC-955F-A843D0BF90CA}" destId="{30C0D2D3-7BC4-4D64-97BD-0D9B0C527B87}" srcOrd="0" destOrd="0" presId="urn:microsoft.com/office/officeart/2016/7/layout/RepeatingBendingProcessNew"/>
    <dgm:cxn modelId="{73B41D6A-8233-4BE1-9FB3-5A5C515366A9}" type="presParOf" srcId="{C58B6F6B-3EE0-455F-A785-8236C9B53C04}" destId="{A28CC9C9-AC46-4B66-876E-A5344E481A17}" srcOrd="6"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17EACE-4FA9-47DB-8D9F-7EF74F2CC9E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20EC172-C8ED-46CE-B65A-C90500102719}">
      <dgm:prSet custT="1"/>
      <dgm:spPr/>
      <dgm:t>
        <a:bodyPr/>
        <a:lstStyle/>
        <a:p>
          <a:r>
            <a:rPr lang="en-GB" sz="2400" b="0" dirty="0"/>
            <a:t>I want this year group to known as a year group that everyone loves to teach.</a:t>
          </a:r>
          <a:endParaRPr lang="en-US" sz="2400" b="0" dirty="0"/>
        </a:p>
      </dgm:t>
    </dgm:pt>
    <dgm:pt modelId="{178B7F15-B9B2-4B17-975E-3630119A0D7D}" type="parTrans" cxnId="{C44BD6E1-54AA-43C6-A84A-36ECE612A2BA}">
      <dgm:prSet/>
      <dgm:spPr/>
      <dgm:t>
        <a:bodyPr/>
        <a:lstStyle/>
        <a:p>
          <a:endParaRPr lang="en-US"/>
        </a:p>
      </dgm:t>
    </dgm:pt>
    <dgm:pt modelId="{2A391859-F28E-46BE-A165-B369F13ADB19}" type="sibTrans" cxnId="{C44BD6E1-54AA-43C6-A84A-36ECE612A2BA}">
      <dgm:prSet/>
      <dgm:spPr/>
      <dgm:t>
        <a:bodyPr/>
        <a:lstStyle/>
        <a:p>
          <a:endParaRPr lang="en-US"/>
        </a:p>
      </dgm:t>
    </dgm:pt>
    <dgm:pt modelId="{00DBEFE9-38BC-43D6-949C-177EACB614C6}">
      <dgm:prSet custT="1"/>
      <dgm:spPr/>
      <dgm:t>
        <a:bodyPr/>
        <a:lstStyle/>
        <a:p>
          <a:r>
            <a:rPr lang="en-GB" sz="2000" dirty="0"/>
            <a:t>If students follow expectations and the visons I have set them,  I know you will be ready and prepared for KS4 and be successful when picking up your results in two years time.</a:t>
          </a:r>
          <a:endParaRPr lang="en-US" sz="2000" dirty="0"/>
        </a:p>
      </dgm:t>
    </dgm:pt>
    <dgm:pt modelId="{6A7D227E-F034-4100-A87E-D8D9D81FA3D4}" type="parTrans" cxnId="{B72A2561-F01A-4352-BE9B-441C5EEB3685}">
      <dgm:prSet/>
      <dgm:spPr/>
      <dgm:t>
        <a:bodyPr/>
        <a:lstStyle/>
        <a:p>
          <a:endParaRPr lang="en-US"/>
        </a:p>
      </dgm:t>
    </dgm:pt>
    <dgm:pt modelId="{0BA19114-3AA7-4B12-8990-691159EB24E5}" type="sibTrans" cxnId="{B72A2561-F01A-4352-BE9B-441C5EEB3685}">
      <dgm:prSet/>
      <dgm:spPr/>
      <dgm:t>
        <a:bodyPr/>
        <a:lstStyle/>
        <a:p>
          <a:endParaRPr lang="en-US"/>
        </a:p>
      </dgm:t>
    </dgm:pt>
    <dgm:pt modelId="{6B62C58C-3492-4B01-8CE6-72AC59637CEF}">
      <dgm:prSet custT="1"/>
      <dgm:spPr/>
      <dgm:t>
        <a:bodyPr/>
        <a:lstStyle/>
        <a:p>
          <a:r>
            <a:rPr lang="en-GB" sz="2000" dirty="0"/>
            <a:t>I want students to leave school confident and ready to flourish on the next stages of their education. The hard work starts now, Year 10 is where we should be pushing ourselves to be the best we can be.</a:t>
          </a:r>
        </a:p>
      </dgm:t>
    </dgm:pt>
    <dgm:pt modelId="{E1E9AE09-D7DE-4D26-80E9-2FB365CE0E61}" type="parTrans" cxnId="{4C1E89DF-AC0B-4542-A631-068730F972E9}">
      <dgm:prSet/>
      <dgm:spPr/>
      <dgm:t>
        <a:bodyPr/>
        <a:lstStyle/>
        <a:p>
          <a:endParaRPr lang="en-US"/>
        </a:p>
      </dgm:t>
    </dgm:pt>
    <dgm:pt modelId="{7C141B52-44FC-444D-9FA8-D4C915A46A9F}" type="sibTrans" cxnId="{4C1E89DF-AC0B-4542-A631-068730F972E9}">
      <dgm:prSet/>
      <dgm:spPr/>
      <dgm:t>
        <a:bodyPr/>
        <a:lstStyle/>
        <a:p>
          <a:endParaRPr lang="en-US"/>
        </a:p>
      </dgm:t>
    </dgm:pt>
    <dgm:pt modelId="{099AD9BA-EA8D-449A-8B6D-E8CDC61FA8B5}">
      <dgm:prSet custT="1"/>
      <dgm:spPr/>
      <dgm:t>
        <a:bodyPr/>
        <a:lstStyle/>
        <a:p>
          <a:r>
            <a:rPr lang="en-GB" sz="1800" dirty="0"/>
            <a:t>If I can implement these visions to you then I will be proud that I have influenced, you to be the people you are today and to give you choices when leaving secondary education.</a:t>
          </a:r>
          <a:endParaRPr lang="en-US" sz="500" dirty="0"/>
        </a:p>
      </dgm:t>
    </dgm:pt>
    <dgm:pt modelId="{93FAE3F1-A7A9-4C05-9F32-78968018D317}" type="parTrans" cxnId="{F995E764-04EA-4B77-B59B-558730DA0EE0}">
      <dgm:prSet/>
      <dgm:spPr/>
      <dgm:t>
        <a:bodyPr/>
        <a:lstStyle/>
        <a:p>
          <a:endParaRPr lang="en-US"/>
        </a:p>
      </dgm:t>
    </dgm:pt>
    <dgm:pt modelId="{55960AEB-5089-4158-B82D-3A28A24B9A9E}" type="sibTrans" cxnId="{F995E764-04EA-4B77-B59B-558730DA0EE0}">
      <dgm:prSet/>
      <dgm:spPr/>
      <dgm:t>
        <a:bodyPr/>
        <a:lstStyle/>
        <a:p>
          <a:endParaRPr lang="en-US"/>
        </a:p>
      </dgm:t>
    </dgm:pt>
    <dgm:pt modelId="{F1851723-5FAD-45E8-A94B-36B525527FD3}" type="pres">
      <dgm:prSet presAssocID="{A617EACE-4FA9-47DB-8D9F-7EF74F2CC9EB}" presName="linear" presStyleCnt="0">
        <dgm:presLayoutVars>
          <dgm:animLvl val="lvl"/>
          <dgm:resizeHandles val="exact"/>
        </dgm:presLayoutVars>
      </dgm:prSet>
      <dgm:spPr/>
    </dgm:pt>
    <dgm:pt modelId="{82502D20-B092-44D0-AC73-5CA7FE2F0E77}" type="pres">
      <dgm:prSet presAssocID="{D20EC172-C8ED-46CE-B65A-C90500102719}" presName="parentText" presStyleLbl="node1" presStyleIdx="0" presStyleCnt="4">
        <dgm:presLayoutVars>
          <dgm:chMax val="0"/>
          <dgm:bulletEnabled val="1"/>
        </dgm:presLayoutVars>
      </dgm:prSet>
      <dgm:spPr/>
    </dgm:pt>
    <dgm:pt modelId="{2D11CB16-8872-4640-B01E-B24BE2B59392}" type="pres">
      <dgm:prSet presAssocID="{2A391859-F28E-46BE-A165-B369F13ADB19}" presName="spacer" presStyleCnt="0"/>
      <dgm:spPr/>
    </dgm:pt>
    <dgm:pt modelId="{110BCE37-EC4A-4571-8B59-80780FEAB492}" type="pres">
      <dgm:prSet presAssocID="{00DBEFE9-38BC-43D6-949C-177EACB614C6}" presName="parentText" presStyleLbl="node1" presStyleIdx="1" presStyleCnt="4">
        <dgm:presLayoutVars>
          <dgm:chMax val="0"/>
          <dgm:bulletEnabled val="1"/>
        </dgm:presLayoutVars>
      </dgm:prSet>
      <dgm:spPr/>
    </dgm:pt>
    <dgm:pt modelId="{0E661BDE-B872-44AB-86E9-376DDF52A371}" type="pres">
      <dgm:prSet presAssocID="{0BA19114-3AA7-4B12-8990-691159EB24E5}" presName="spacer" presStyleCnt="0"/>
      <dgm:spPr/>
    </dgm:pt>
    <dgm:pt modelId="{DA71605A-B1D2-4D1D-B38C-C63895FC8AE7}" type="pres">
      <dgm:prSet presAssocID="{6B62C58C-3492-4B01-8CE6-72AC59637CEF}" presName="parentText" presStyleLbl="node1" presStyleIdx="2" presStyleCnt="4">
        <dgm:presLayoutVars>
          <dgm:chMax val="0"/>
          <dgm:bulletEnabled val="1"/>
        </dgm:presLayoutVars>
      </dgm:prSet>
      <dgm:spPr/>
    </dgm:pt>
    <dgm:pt modelId="{107D7AE0-4760-4326-85AE-3FBD325EB541}" type="pres">
      <dgm:prSet presAssocID="{7C141B52-44FC-444D-9FA8-D4C915A46A9F}" presName="spacer" presStyleCnt="0"/>
      <dgm:spPr/>
    </dgm:pt>
    <dgm:pt modelId="{3D8CE435-5A16-471E-B24C-6A269A12CCCA}" type="pres">
      <dgm:prSet presAssocID="{099AD9BA-EA8D-449A-8B6D-E8CDC61FA8B5}" presName="parentText" presStyleLbl="node1" presStyleIdx="3" presStyleCnt="4" custLinFactNeighborX="-328" custLinFactNeighborY="13229">
        <dgm:presLayoutVars>
          <dgm:chMax val="0"/>
          <dgm:bulletEnabled val="1"/>
        </dgm:presLayoutVars>
      </dgm:prSet>
      <dgm:spPr/>
    </dgm:pt>
  </dgm:ptLst>
  <dgm:cxnLst>
    <dgm:cxn modelId="{45A31327-BE84-42F4-809F-CA1B0C5CB837}" type="presOf" srcId="{6B62C58C-3492-4B01-8CE6-72AC59637CEF}" destId="{DA71605A-B1D2-4D1D-B38C-C63895FC8AE7}" srcOrd="0" destOrd="0" presId="urn:microsoft.com/office/officeart/2005/8/layout/vList2"/>
    <dgm:cxn modelId="{42F15631-578E-4AD0-A5A7-8F2FAFDDB059}" type="presOf" srcId="{00DBEFE9-38BC-43D6-949C-177EACB614C6}" destId="{110BCE37-EC4A-4571-8B59-80780FEAB492}" srcOrd="0" destOrd="0" presId="urn:microsoft.com/office/officeart/2005/8/layout/vList2"/>
    <dgm:cxn modelId="{B72A2561-F01A-4352-BE9B-441C5EEB3685}" srcId="{A617EACE-4FA9-47DB-8D9F-7EF74F2CC9EB}" destId="{00DBEFE9-38BC-43D6-949C-177EACB614C6}" srcOrd="1" destOrd="0" parTransId="{6A7D227E-F034-4100-A87E-D8D9D81FA3D4}" sibTransId="{0BA19114-3AA7-4B12-8990-691159EB24E5}"/>
    <dgm:cxn modelId="{F995E764-04EA-4B77-B59B-558730DA0EE0}" srcId="{A617EACE-4FA9-47DB-8D9F-7EF74F2CC9EB}" destId="{099AD9BA-EA8D-449A-8B6D-E8CDC61FA8B5}" srcOrd="3" destOrd="0" parTransId="{93FAE3F1-A7A9-4C05-9F32-78968018D317}" sibTransId="{55960AEB-5089-4158-B82D-3A28A24B9A9E}"/>
    <dgm:cxn modelId="{CA3A9649-8F63-482B-BA24-FE0FE8353A8A}" type="presOf" srcId="{A617EACE-4FA9-47DB-8D9F-7EF74F2CC9EB}" destId="{F1851723-5FAD-45E8-A94B-36B525527FD3}" srcOrd="0" destOrd="0" presId="urn:microsoft.com/office/officeart/2005/8/layout/vList2"/>
    <dgm:cxn modelId="{273C4687-3C0A-4C15-8B31-FC68806AE523}" type="presOf" srcId="{D20EC172-C8ED-46CE-B65A-C90500102719}" destId="{82502D20-B092-44D0-AC73-5CA7FE2F0E77}" srcOrd="0" destOrd="0" presId="urn:microsoft.com/office/officeart/2005/8/layout/vList2"/>
    <dgm:cxn modelId="{97790AB4-3AD9-4CD2-A863-06BA113C4F4F}" type="presOf" srcId="{099AD9BA-EA8D-449A-8B6D-E8CDC61FA8B5}" destId="{3D8CE435-5A16-471E-B24C-6A269A12CCCA}" srcOrd="0" destOrd="0" presId="urn:microsoft.com/office/officeart/2005/8/layout/vList2"/>
    <dgm:cxn modelId="{4C1E89DF-AC0B-4542-A631-068730F972E9}" srcId="{A617EACE-4FA9-47DB-8D9F-7EF74F2CC9EB}" destId="{6B62C58C-3492-4B01-8CE6-72AC59637CEF}" srcOrd="2" destOrd="0" parTransId="{E1E9AE09-D7DE-4D26-80E9-2FB365CE0E61}" sibTransId="{7C141B52-44FC-444D-9FA8-D4C915A46A9F}"/>
    <dgm:cxn modelId="{C44BD6E1-54AA-43C6-A84A-36ECE612A2BA}" srcId="{A617EACE-4FA9-47DB-8D9F-7EF74F2CC9EB}" destId="{D20EC172-C8ED-46CE-B65A-C90500102719}" srcOrd="0" destOrd="0" parTransId="{178B7F15-B9B2-4B17-975E-3630119A0D7D}" sibTransId="{2A391859-F28E-46BE-A165-B369F13ADB19}"/>
    <dgm:cxn modelId="{0AE343E6-8245-4500-B83C-CA473A9DAB24}" type="presParOf" srcId="{F1851723-5FAD-45E8-A94B-36B525527FD3}" destId="{82502D20-B092-44D0-AC73-5CA7FE2F0E77}" srcOrd="0" destOrd="0" presId="urn:microsoft.com/office/officeart/2005/8/layout/vList2"/>
    <dgm:cxn modelId="{5E7FF9F0-F31D-4245-9D92-19F7A4BCC61C}" type="presParOf" srcId="{F1851723-5FAD-45E8-A94B-36B525527FD3}" destId="{2D11CB16-8872-4640-B01E-B24BE2B59392}" srcOrd="1" destOrd="0" presId="urn:microsoft.com/office/officeart/2005/8/layout/vList2"/>
    <dgm:cxn modelId="{C2350B92-D7E4-4237-A7EC-B1F05B1FF539}" type="presParOf" srcId="{F1851723-5FAD-45E8-A94B-36B525527FD3}" destId="{110BCE37-EC4A-4571-8B59-80780FEAB492}" srcOrd="2" destOrd="0" presId="urn:microsoft.com/office/officeart/2005/8/layout/vList2"/>
    <dgm:cxn modelId="{19EC5B7E-FA0F-40F0-813B-30ADF5AA10FC}" type="presParOf" srcId="{F1851723-5FAD-45E8-A94B-36B525527FD3}" destId="{0E661BDE-B872-44AB-86E9-376DDF52A371}" srcOrd="3" destOrd="0" presId="urn:microsoft.com/office/officeart/2005/8/layout/vList2"/>
    <dgm:cxn modelId="{467BFCA6-60F7-46F6-ADDB-77B4798A285F}" type="presParOf" srcId="{F1851723-5FAD-45E8-A94B-36B525527FD3}" destId="{DA71605A-B1D2-4D1D-B38C-C63895FC8AE7}" srcOrd="4" destOrd="0" presId="urn:microsoft.com/office/officeart/2005/8/layout/vList2"/>
    <dgm:cxn modelId="{80A359CA-61B6-467A-AA05-59FBA9D4BE40}" type="presParOf" srcId="{F1851723-5FAD-45E8-A94B-36B525527FD3}" destId="{107D7AE0-4760-4326-85AE-3FBD325EB541}" srcOrd="5" destOrd="0" presId="urn:microsoft.com/office/officeart/2005/8/layout/vList2"/>
    <dgm:cxn modelId="{A5E47AE9-4B07-4990-8E3D-9199313AE57D}" type="presParOf" srcId="{F1851723-5FAD-45E8-A94B-36B525527FD3}" destId="{3D8CE435-5A16-471E-B24C-6A269A12CCCA}"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9BE5F0B-3543-4CE5-9736-BEAD0F8776A5}"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6F83EFC2-CF3E-4764-BC78-976FE71C1F5F}">
      <dgm:prSet/>
      <dgm:spPr/>
      <dgm:t>
        <a:bodyPr/>
        <a:lstStyle/>
        <a:p>
          <a:r>
            <a:rPr lang="en-GB" dirty="0">
              <a:solidFill>
                <a:schemeClr val="tx1"/>
              </a:solidFill>
            </a:rPr>
            <a:t>Only two of the 10 techniques examined turned out to be really effective - testing yourself and spreading out your revision over time</a:t>
          </a:r>
          <a:endParaRPr lang="en-US" dirty="0">
            <a:solidFill>
              <a:schemeClr val="tx1"/>
            </a:solidFill>
          </a:endParaRPr>
        </a:p>
      </dgm:t>
    </dgm:pt>
    <dgm:pt modelId="{4364BA66-1F7D-4708-A220-8C11CDC8B6CA}" type="parTrans" cxnId="{6D18A13C-BA79-498D-83B0-2275FF2DE7D5}">
      <dgm:prSet/>
      <dgm:spPr/>
      <dgm:t>
        <a:bodyPr/>
        <a:lstStyle/>
        <a:p>
          <a:endParaRPr lang="en-US"/>
        </a:p>
      </dgm:t>
    </dgm:pt>
    <dgm:pt modelId="{2EB6C8FD-C2CB-4765-8794-54F2A0DA2D83}" type="sibTrans" cxnId="{6D18A13C-BA79-498D-83B0-2275FF2DE7D5}">
      <dgm:prSet/>
      <dgm:spPr/>
      <dgm:t>
        <a:bodyPr/>
        <a:lstStyle/>
        <a:p>
          <a:endParaRPr lang="en-US"/>
        </a:p>
      </dgm:t>
    </dgm:pt>
    <dgm:pt modelId="{CEDAD1B4-F8BE-4157-937D-030B6AB64863}">
      <dgm:prSet/>
      <dgm:spPr/>
      <dgm:t>
        <a:bodyPr/>
        <a:lstStyle/>
        <a:p>
          <a:r>
            <a:rPr lang="en-GB" b="1" dirty="0">
              <a:solidFill>
                <a:schemeClr val="tx1"/>
              </a:solidFill>
            </a:rPr>
            <a:t>Elaborative interrogation</a:t>
          </a:r>
          <a:r>
            <a:rPr lang="en-GB" dirty="0">
              <a:solidFill>
                <a:schemeClr val="tx1"/>
              </a:solidFill>
            </a:rPr>
            <a:t> - being able to explain a point or fact - </a:t>
          </a:r>
          <a:r>
            <a:rPr lang="en-GB" b="1" dirty="0">
              <a:solidFill>
                <a:schemeClr val="tx1"/>
              </a:solidFill>
            </a:rPr>
            <a:t>MODERATE</a:t>
          </a:r>
          <a:r>
            <a:rPr lang="en-GB" dirty="0">
              <a:solidFill>
                <a:schemeClr val="tx1"/>
              </a:solidFill>
            </a:rPr>
            <a:t> </a:t>
          </a:r>
          <a:endParaRPr lang="en-US" dirty="0">
            <a:solidFill>
              <a:schemeClr val="tx1"/>
            </a:solidFill>
          </a:endParaRPr>
        </a:p>
      </dgm:t>
    </dgm:pt>
    <dgm:pt modelId="{2DDF091A-C6F0-4DCD-A856-5F34DCDE890A}" type="parTrans" cxnId="{BDF97074-1B81-47A6-9BFE-20FB8B5FA5C0}">
      <dgm:prSet/>
      <dgm:spPr/>
      <dgm:t>
        <a:bodyPr/>
        <a:lstStyle/>
        <a:p>
          <a:endParaRPr lang="en-US"/>
        </a:p>
      </dgm:t>
    </dgm:pt>
    <dgm:pt modelId="{86FC34FB-23DD-43D7-8E5F-B650A763A867}" type="sibTrans" cxnId="{BDF97074-1B81-47A6-9BFE-20FB8B5FA5C0}">
      <dgm:prSet/>
      <dgm:spPr/>
      <dgm:t>
        <a:bodyPr/>
        <a:lstStyle/>
        <a:p>
          <a:endParaRPr lang="en-US"/>
        </a:p>
      </dgm:t>
    </dgm:pt>
    <dgm:pt modelId="{1E1AE6A2-B232-4644-9AEB-32662FD1B87F}">
      <dgm:prSet/>
      <dgm:spPr/>
      <dgm:t>
        <a:bodyPr/>
        <a:lstStyle/>
        <a:p>
          <a:r>
            <a:rPr lang="en-GB" b="1" dirty="0">
              <a:solidFill>
                <a:schemeClr val="tx1"/>
              </a:solidFill>
            </a:rPr>
            <a:t>Self-explanation</a:t>
          </a:r>
          <a:r>
            <a:rPr lang="en-GB" dirty="0">
              <a:solidFill>
                <a:schemeClr val="tx1"/>
              </a:solidFill>
            </a:rPr>
            <a:t> - how a problem was solved - </a:t>
          </a:r>
          <a:r>
            <a:rPr lang="en-GB" b="1" dirty="0">
              <a:solidFill>
                <a:schemeClr val="tx1"/>
              </a:solidFill>
            </a:rPr>
            <a:t>MODERATE</a:t>
          </a:r>
          <a:r>
            <a:rPr lang="en-GB" dirty="0">
              <a:solidFill>
                <a:schemeClr val="tx1"/>
              </a:solidFill>
            </a:rPr>
            <a:t> </a:t>
          </a:r>
          <a:endParaRPr lang="en-US" dirty="0">
            <a:solidFill>
              <a:schemeClr val="tx1"/>
            </a:solidFill>
          </a:endParaRPr>
        </a:p>
      </dgm:t>
    </dgm:pt>
    <dgm:pt modelId="{5612E3B7-5360-4ED6-8299-713D1C268FEE}" type="parTrans" cxnId="{FC265DB1-3E42-47DF-8DE2-4DE618C1D64B}">
      <dgm:prSet/>
      <dgm:spPr/>
      <dgm:t>
        <a:bodyPr/>
        <a:lstStyle/>
        <a:p>
          <a:endParaRPr lang="en-US"/>
        </a:p>
      </dgm:t>
    </dgm:pt>
    <dgm:pt modelId="{CA0DFD4E-B301-480A-A272-6D4811AC55B7}" type="sibTrans" cxnId="{FC265DB1-3E42-47DF-8DE2-4DE618C1D64B}">
      <dgm:prSet/>
      <dgm:spPr/>
      <dgm:t>
        <a:bodyPr/>
        <a:lstStyle/>
        <a:p>
          <a:endParaRPr lang="en-US"/>
        </a:p>
      </dgm:t>
    </dgm:pt>
    <dgm:pt modelId="{5087E019-31A0-463C-B4FE-66D3E779896F}">
      <dgm:prSet/>
      <dgm:spPr/>
      <dgm:t>
        <a:bodyPr/>
        <a:lstStyle/>
        <a:p>
          <a:r>
            <a:rPr lang="en-GB" b="1" dirty="0">
              <a:solidFill>
                <a:schemeClr val="tx1"/>
              </a:solidFill>
            </a:rPr>
            <a:t>Summarising </a:t>
          </a:r>
          <a:r>
            <a:rPr lang="en-GB" dirty="0">
              <a:solidFill>
                <a:schemeClr val="tx1"/>
              </a:solidFill>
            </a:rPr>
            <a:t>- writing summaries of texts - </a:t>
          </a:r>
          <a:r>
            <a:rPr lang="en-GB" b="1" dirty="0">
              <a:solidFill>
                <a:schemeClr val="tx1"/>
              </a:solidFill>
            </a:rPr>
            <a:t>LOW</a:t>
          </a:r>
          <a:r>
            <a:rPr lang="en-GB" dirty="0">
              <a:solidFill>
                <a:schemeClr val="tx1"/>
              </a:solidFill>
            </a:rPr>
            <a:t> </a:t>
          </a:r>
          <a:endParaRPr lang="en-US" dirty="0">
            <a:solidFill>
              <a:schemeClr val="tx1"/>
            </a:solidFill>
          </a:endParaRPr>
        </a:p>
      </dgm:t>
    </dgm:pt>
    <dgm:pt modelId="{04E6B2DE-953B-4CD2-BE68-2E1C855D4718}" type="parTrans" cxnId="{32002A9B-8EDC-49ED-98F7-C77C6DAA8436}">
      <dgm:prSet/>
      <dgm:spPr/>
      <dgm:t>
        <a:bodyPr/>
        <a:lstStyle/>
        <a:p>
          <a:endParaRPr lang="en-US"/>
        </a:p>
      </dgm:t>
    </dgm:pt>
    <dgm:pt modelId="{CAADD388-C3BD-49B4-9B96-EAB125E4843E}" type="sibTrans" cxnId="{32002A9B-8EDC-49ED-98F7-C77C6DAA8436}">
      <dgm:prSet/>
      <dgm:spPr/>
      <dgm:t>
        <a:bodyPr/>
        <a:lstStyle/>
        <a:p>
          <a:endParaRPr lang="en-US"/>
        </a:p>
      </dgm:t>
    </dgm:pt>
    <dgm:pt modelId="{9D022D93-B669-46BF-9083-5E927B16BFEC}">
      <dgm:prSet/>
      <dgm:spPr/>
      <dgm:t>
        <a:bodyPr/>
        <a:lstStyle/>
        <a:p>
          <a:r>
            <a:rPr lang="en-GB" b="1" dirty="0">
              <a:solidFill>
                <a:schemeClr val="tx1"/>
              </a:solidFill>
            </a:rPr>
            <a:t>Highlighting/underlining</a:t>
          </a:r>
          <a:r>
            <a:rPr lang="en-GB" dirty="0">
              <a:solidFill>
                <a:schemeClr val="tx1"/>
              </a:solidFill>
            </a:rPr>
            <a:t> - </a:t>
          </a:r>
          <a:r>
            <a:rPr lang="en-GB" b="1" dirty="0">
              <a:solidFill>
                <a:schemeClr val="tx1"/>
              </a:solidFill>
            </a:rPr>
            <a:t>LOW</a:t>
          </a:r>
          <a:r>
            <a:rPr lang="en-GB" dirty="0">
              <a:solidFill>
                <a:schemeClr val="tx1"/>
              </a:solidFill>
            </a:rPr>
            <a:t> </a:t>
          </a:r>
          <a:endParaRPr lang="en-US" dirty="0">
            <a:solidFill>
              <a:schemeClr val="tx1"/>
            </a:solidFill>
          </a:endParaRPr>
        </a:p>
      </dgm:t>
    </dgm:pt>
    <dgm:pt modelId="{8C496977-06C9-413C-B3F5-074D6302D6D0}" type="parTrans" cxnId="{1BD9FF19-5391-4606-B406-213A96EE0A10}">
      <dgm:prSet/>
      <dgm:spPr/>
      <dgm:t>
        <a:bodyPr/>
        <a:lstStyle/>
        <a:p>
          <a:endParaRPr lang="en-US"/>
        </a:p>
      </dgm:t>
    </dgm:pt>
    <dgm:pt modelId="{DA612CF5-9E60-4566-8D86-E4999A161F70}" type="sibTrans" cxnId="{1BD9FF19-5391-4606-B406-213A96EE0A10}">
      <dgm:prSet/>
      <dgm:spPr/>
      <dgm:t>
        <a:bodyPr/>
        <a:lstStyle/>
        <a:p>
          <a:endParaRPr lang="en-US"/>
        </a:p>
      </dgm:t>
    </dgm:pt>
    <dgm:pt modelId="{EBFF0B65-5668-4F72-9A60-9FF953D843B8}">
      <dgm:prSet/>
      <dgm:spPr/>
      <dgm:t>
        <a:bodyPr/>
        <a:lstStyle/>
        <a:p>
          <a:r>
            <a:rPr lang="en-GB" b="1" dirty="0">
              <a:solidFill>
                <a:schemeClr val="tx1"/>
              </a:solidFill>
            </a:rPr>
            <a:t>Keyword mnemonics </a:t>
          </a:r>
          <a:r>
            <a:rPr lang="en-GB" dirty="0">
              <a:solidFill>
                <a:schemeClr val="tx1"/>
              </a:solidFill>
            </a:rPr>
            <a:t>- choosing a word to associate with information - </a:t>
          </a:r>
          <a:r>
            <a:rPr lang="en-GB" b="1" dirty="0">
              <a:solidFill>
                <a:schemeClr val="tx1"/>
              </a:solidFill>
            </a:rPr>
            <a:t>LOW</a:t>
          </a:r>
          <a:r>
            <a:rPr lang="en-GB" dirty="0">
              <a:solidFill>
                <a:schemeClr val="tx1"/>
              </a:solidFill>
            </a:rPr>
            <a:t> </a:t>
          </a:r>
          <a:endParaRPr lang="en-US" dirty="0">
            <a:solidFill>
              <a:schemeClr val="tx1"/>
            </a:solidFill>
          </a:endParaRPr>
        </a:p>
      </dgm:t>
    </dgm:pt>
    <dgm:pt modelId="{09F761CE-C672-4968-9A42-8ED0BDA220BB}" type="parTrans" cxnId="{CB763395-DCB7-4AB7-BF9A-BFFAD9D7BAD3}">
      <dgm:prSet/>
      <dgm:spPr/>
      <dgm:t>
        <a:bodyPr/>
        <a:lstStyle/>
        <a:p>
          <a:endParaRPr lang="en-US"/>
        </a:p>
      </dgm:t>
    </dgm:pt>
    <dgm:pt modelId="{EFED89A6-0D02-4AC0-993B-53C4F30F6BE1}" type="sibTrans" cxnId="{CB763395-DCB7-4AB7-BF9A-BFFAD9D7BAD3}">
      <dgm:prSet/>
      <dgm:spPr/>
      <dgm:t>
        <a:bodyPr/>
        <a:lstStyle/>
        <a:p>
          <a:endParaRPr lang="en-US"/>
        </a:p>
      </dgm:t>
    </dgm:pt>
    <dgm:pt modelId="{E5C79879-1674-4059-9073-C8609407F86D}">
      <dgm:prSet/>
      <dgm:spPr/>
      <dgm:t>
        <a:bodyPr/>
        <a:lstStyle/>
        <a:p>
          <a:r>
            <a:rPr lang="en-GB" b="1" dirty="0">
              <a:solidFill>
                <a:schemeClr val="tx1"/>
              </a:solidFill>
            </a:rPr>
            <a:t>Imagery - </a:t>
          </a:r>
          <a:r>
            <a:rPr lang="en-GB" dirty="0">
              <a:solidFill>
                <a:schemeClr val="tx1"/>
              </a:solidFill>
            </a:rPr>
            <a:t>forming mental pictures while reading or listening - </a:t>
          </a:r>
          <a:r>
            <a:rPr lang="en-GB" b="1" dirty="0">
              <a:solidFill>
                <a:schemeClr val="tx1"/>
              </a:solidFill>
            </a:rPr>
            <a:t>LOW</a:t>
          </a:r>
          <a:r>
            <a:rPr lang="en-GB" dirty="0">
              <a:solidFill>
                <a:schemeClr val="tx1"/>
              </a:solidFill>
            </a:rPr>
            <a:t> </a:t>
          </a:r>
          <a:endParaRPr lang="en-US" dirty="0">
            <a:solidFill>
              <a:schemeClr val="tx1"/>
            </a:solidFill>
          </a:endParaRPr>
        </a:p>
      </dgm:t>
    </dgm:pt>
    <dgm:pt modelId="{CBDFD450-1247-4DDD-8C48-ACA15178D7C8}" type="parTrans" cxnId="{BCE3739E-7BE3-4C62-A3F4-6A689708C949}">
      <dgm:prSet/>
      <dgm:spPr/>
      <dgm:t>
        <a:bodyPr/>
        <a:lstStyle/>
        <a:p>
          <a:endParaRPr lang="en-US"/>
        </a:p>
      </dgm:t>
    </dgm:pt>
    <dgm:pt modelId="{5E579D7B-3068-4FAD-820D-D38759F8EDD9}" type="sibTrans" cxnId="{BCE3739E-7BE3-4C62-A3F4-6A689708C949}">
      <dgm:prSet/>
      <dgm:spPr/>
      <dgm:t>
        <a:bodyPr/>
        <a:lstStyle/>
        <a:p>
          <a:endParaRPr lang="en-US"/>
        </a:p>
      </dgm:t>
    </dgm:pt>
    <dgm:pt modelId="{E01F5D1A-B533-405A-87C0-94A69B9038FC}">
      <dgm:prSet/>
      <dgm:spPr/>
      <dgm:t>
        <a:bodyPr/>
        <a:lstStyle/>
        <a:p>
          <a:r>
            <a:rPr lang="en-GB" b="1" dirty="0">
              <a:solidFill>
                <a:schemeClr val="tx1"/>
              </a:solidFill>
            </a:rPr>
            <a:t>Re-reading </a:t>
          </a:r>
          <a:r>
            <a:rPr lang="en-GB" dirty="0">
              <a:solidFill>
                <a:schemeClr val="tx1"/>
              </a:solidFill>
            </a:rPr>
            <a:t>- </a:t>
          </a:r>
          <a:r>
            <a:rPr lang="en-GB" b="1" dirty="0">
              <a:solidFill>
                <a:schemeClr val="tx1"/>
              </a:solidFill>
            </a:rPr>
            <a:t>LOW</a:t>
          </a:r>
          <a:r>
            <a:rPr lang="en-GB" dirty="0">
              <a:solidFill>
                <a:schemeClr val="tx1"/>
              </a:solidFill>
            </a:rPr>
            <a:t> </a:t>
          </a:r>
          <a:endParaRPr lang="en-US" dirty="0">
            <a:solidFill>
              <a:schemeClr val="tx1"/>
            </a:solidFill>
          </a:endParaRPr>
        </a:p>
      </dgm:t>
    </dgm:pt>
    <dgm:pt modelId="{51BF5BE8-CE2A-4A6C-8636-1CB3054FFFF6}" type="parTrans" cxnId="{E201683D-D063-4CBD-8AE7-9E6079432D16}">
      <dgm:prSet/>
      <dgm:spPr/>
      <dgm:t>
        <a:bodyPr/>
        <a:lstStyle/>
        <a:p>
          <a:endParaRPr lang="en-US"/>
        </a:p>
      </dgm:t>
    </dgm:pt>
    <dgm:pt modelId="{C6C64973-B41D-4C03-8AA8-9CA847277522}" type="sibTrans" cxnId="{E201683D-D063-4CBD-8AE7-9E6079432D16}">
      <dgm:prSet/>
      <dgm:spPr/>
      <dgm:t>
        <a:bodyPr/>
        <a:lstStyle/>
        <a:p>
          <a:endParaRPr lang="en-US"/>
        </a:p>
      </dgm:t>
    </dgm:pt>
    <dgm:pt modelId="{53A58C2D-2CD2-4042-9385-A6861E7FFC43}">
      <dgm:prSet/>
      <dgm:spPr/>
      <dgm:t>
        <a:bodyPr/>
        <a:lstStyle/>
        <a:p>
          <a:r>
            <a:rPr lang="en-GB" b="1" dirty="0">
              <a:solidFill>
                <a:schemeClr val="tx1"/>
              </a:solidFill>
            </a:rPr>
            <a:t>Practice testing </a:t>
          </a:r>
          <a:r>
            <a:rPr lang="en-GB" dirty="0">
              <a:solidFill>
                <a:schemeClr val="tx1"/>
              </a:solidFill>
            </a:rPr>
            <a:t>- Self-testing to check knowledge - especially using flash cards - </a:t>
          </a:r>
          <a:r>
            <a:rPr lang="en-GB" b="1" dirty="0">
              <a:solidFill>
                <a:schemeClr val="tx1"/>
              </a:solidFill>
            </a:rPr>
            <a:t>HIGH</a:t>
          </a:r>
          <a:r>
            <a:rPr lang="en-GB" dirty="0">
              <a:solidFill>
                <a:schemeClr val="tx1"/>
              </a:solidFill>
            </a:rPr>
            <a:t> </a:t>
          </a:r>
          <a:endParaRPr lang="en-US" dirty="0">
            <a:solidFill>
              <a:schemeClr val="tx1"/>
            </a:solidFill>
          </a:endParaRPr>
        </a:p>
      </dgm:t>
    </dgm:pt>
    <dgm:pt modelId="{F243232A-EF5F-48D7-9968-6D7E890CFC52}" type="parTrans" cxnId="{BFB2D652-85F1-4CFD-A03E-1F87E3FA36B0}">
      <dgm:prSet/>
      <dgm:spPr/>
      <dgm:t>
        <a:bodyPr/>
        <a:lstStyle/>
        <a:p>
          <a:endParaRPr lang="en-US"/>
        </a:p>
      </dgm:t>
    </dgm:pt>
    <dgm:pt modelId="{2BE6D1D5-F157-418A-9743-BDF990062BAF}" type="sibTrans" cxnId="{BFB2D652-85F1-4CFD-A03E-1F87E3FA36B0}">
      <dgm:prSet/>
      <dgm:spPr/>
      <dgm:t>
        <a:bodyPr/>
        <a:lstStyle/>
        <a:p>
          <a:endParaRPr lang="en-US"/>
        </a:p>
      </dgm:t>
    </dgm:pt>
    <dgm:pt modelId="{8788A4C9-3251-413E-B3FA-B97463B6D34A}">
      <dgm:prSet/>
      <dgm:spPr/>
      <dgm:t>
        <a:bodyPr/>
        <a:lstStyle/>
        <a:p>
          <a:r>
            <a:rPr lang="en-GB" b="1" dirty="0">
              <a:solidFill>
                <a:schemeClr val="tx1"/>
              </a:solidFill>
            </a:rPr>
            <a:t>Distributed practice - </a:t>
          </a:r>
          <a:r>
            <a:rPr lang="en-GB" dirty="0">
              <a:solidFill>
                <a:schemeClr val="tx1"/>
              </a:solidFill>
            </a:rPr>
            <a:t>spreading out study over time - </a:t>
          </a:r>
          <a:r>
            <a:rPr lang="en-GB" b="1" dirty="0">
              <a:solidFill>
                <a:schemeClr val="tx1"/>
              </a:solidFill>
            </a:rPr>
            <a:t>HIGH</a:t>
          </a:r>
          <a:r>
            <a:rPr lang="en-GB" dirty="0">
              <a:solidFill>
                <a:schemeClr val="tx1"/>
              </a:solidFill>
            </a:rPr>
            <a:t> </a:t>
          </a:r>
          <a:endParaRPr lang="en-US" dirty="0">
            <a:solidFill>
              <a:schemeClr val="tx1"/>
            </a:solidFill>
          </a:endParaRPr>
        </a:p>
      </dgm:t>
    </dgm:pt>
    <dgm:pt modelId="{D0110E03-EC5D-4368-80F3-18C0A06F8B56}" type="parTrans" cxnId="{E1F07500-8DBF-47A8-ACAC-386B0345B17D}">
      <dgm:prSet/>
      <dgm:spPr/>
      <dgm:t>
        <a:bodyPr/>
        <a:lstStyle/>
        <a:p>
          <a:endParaRPr lang="en-US"/>
        </a:p>
      </dgm:t>
    </dgm:pt>
    <dgm:pt modelId="{15712AE2-E5B5-49C7-90F8-2F55E591D3CE}" type="sibTrans" cxnId="{E1F07500-8DBF-47A8-ACAC-386B0345B17D}">
      <dgm:prSet/>
      <dgm:spPr/>
      <dgm:t>
        <a:bodyPr/>
        <a:lstStyle/>
        <a:p>
          <a:endParaRPr lang="en-US"/>
        </a:p>
      </dgm:t>
    </dgm:pt>
    <dgm:pt modelId="{F7D57DB1-92A3-41A0-99B4-53467BC07B31}">
      <dgm:prSet/>
      <dgm:spPr/>
      <dgm:t>
        <a:bodyPr/>
        <a:lstStyle/>
        <a:p>
          <a:r>
            <a:rPr lang="en-GB" b="1" dirty="0">
              <a:solidFill>
                <a:schemeClr val="tx1"/>
              </a:solidFill>
            </a:rPr>
            <a:t>Interleaved practice - </a:t>
          </a:r>
          <a:r>
            <a:rPr lang="en-GB" dirty="0">
              <a:solidFill>
                <a:schemeClr val="tx1"/>
              </a:solidFill>
            </a:rPr>
            <a:t>switching between different kinds of problems - </a:t>
          </a:r>
          <a:r>
            <a:rPr lang="en-GB" b="1" dirty="0">
              <a:solidFill>
                <a:schemeClr val="tx1"/>
              </a:solidFill>
            </a:rPr>
            <a:t>MODERATE</a:t>
          </a:r>
          <a:endParaRPr lang="en-US" dirty="0">
            <a:solidFill>
              <a:schemeClr val="tx1"/>
            </a:solidFill>
          </a:endParaRPr>
        </a:p>
      </dgm:t>
    </dgm:pt>
    <dgm:pt modelId="{826F40E4-263E-4F09-9219-DFF4B559E949}" type="parTrans" cxnId="{8A323383-F114-41E2-89CF-BB46E6662ADC}">
      <dgm:prSet/>
      <dgm:spPr/>
      <dgm:t>
        <a:bodyPr/>
        <a:lstStyle/>
        <a:p>
          <a:endParaRPr lang="en-US"/>
        </a:p>
      </dgm:t>
    </dgm:pt>
    <dgm:pt modelId="{0F1ED8EF-5EBE-4883-BD0A-5CCB46524E66}" type="sibTrans" cxnId="{8A323383-F114-41E2-89CF-BB46E6662ADC}">
      <dgm:prSet/>
      <dgm:spPr/>
      <dgm:t>
        <a:bodyPr/>
        <a:lstStyle/>
        <a:p>
          <a:endParaRPr lang="en-US"/>
        </a:p>
      </dgm:t>
    </dgm:pt>
    <dgm:pt modelId="{E82F5B04-6000-494F-9138-705A856001FA}" type="pres">
      <dgm:prSet presAssocID="{39BE5F0B-3543-4CE5-9736-BEAD0F8776A5}" presName="linear" presStyleCnt="0">
        <dgm:presLayoutVars>
          <dgm:animLvl val="lvl"/>
          <dgm:resizeHandles val="exact"/>
        </dgm:presLayoutVars>
      </dgm:prSet>
      <dgm:spPr/>
    </dgm:pt>
    <dgm:pt modelId="{121846F0-E2B0-44EA-93BF-E3439A27D40F}" type="pres">
      <dgm:prSet presAssocID="{6F83EFC2-CF3E-4764-BC78-976FE71C1F5F}" presName="parentText" presStyleLbl="node1" presStyleIdx="0" presStyleCnt="11">
        <dgm:presLayoutVars>
          <dgm:chMax val="0"/>
          <dgm:bulletEnabled val="1"/>
        </dgm:presLayoutVars>
      </dgm:prSet>
      <dgm:spPr/>
    </dgm:pt>
    <dgm:pt modelId="{0B08802D-058E-4B76-878F-2E031B9E080C}" type="pres">
      <dgm:prSet presAssocID="{2EB6C8FD-C2CB-4765-8794-54F2A0DA2D83}" presName="spacer" presStyleCnt="0"/>
      <dgm:spPr/>
    </dgm:pt>
    <dgm:pt modelId="{CAF3FE4E-8459-4F05-9805-91F0A70E033E}" type="pres">
      <dgm:prSet presAssocID="{CEDAD1B4-F8BE-4157-937D-030B6AB64863}" presName="parentText" presStyleLbl="node1" presStyleIdx="1" presStyleCnt="11" custLinFactY="491233" custLinFactNeighborX="128" custLinFactNeighborY="500000">
        <dgm:presLayoutVars>
          <dgm:chMax val="0"/>
          <dgm:bulletEnabled val="1"/>
        </dgm:presLayoutVars>
      </dgm:prSet>
      <dgm:spPr/>
    </dgm:pt>
    <dgm:pt modelId="{DDE2ACF2-45B4-4C1C-BB59-1D84217DCD4F}" type="pres">
      <dgm:prSet presAssocID="{86FC34FB-23DD-43D7-8E5F-B650A763A867}" presName="spacer" presStyleCnt="0"/>
      <dgm:spPr/>
    </dgm:pt>
    <dgm:pt modelId="{D01E4067-B257-4904-BC25-6D26BB21B129}" type="pres">
      <dgm:prSet presAssocID="{1E1AE6A2-B232-4644-9AEB-32662FD1B87F}" presName="parentText" presStyleLbl="node1" presStyleIdx="2" presStyleCnt="11" custLinFactY="489585" custLinFactNeighborX="605" custLinFactNeighborY="500000">
        <dgm:presLayoutVars>
          <dgm:chMax val="0"/>
          <dgm:bulletEnabled val="1"/>
        </dgm:presLayoutVars>
      </dgm:prSet>
      <dgm:spPr/>
    </dgm:pt>
    <dgm:pt modelId="{F64D773F-4B84-4EFD-9A67-D77E60E417C6}" type="pres">
      <dgm:prSet presAssocID="{CA0DFD4E-B301-480A-A272-6D4811AC55B7}" presName="spacer" presStyleCnt="0"/>
      <dgm:spPr/>
    </dgm:pt>
    <dgm:pt modelId="{C520310E-562D-4098-B8DC-EAD6413A1110}" type="pres">
      <dgm:prSet presAssocID="{5087E019-31A0-463C-B4FE-66D3E779896F}" presName="parentText" presStyleLbl="node1" presStyleIdx="3" presStyleCnt="11" custLinFactY="-200000" custLinFactNeighborX="-897" custLinFactNeighborY="-207329">
        <dgm:presLayoutVars>
          <dgm:chMax val="0"/>
          <dgm:bulletEnabled val="1"/>
        </dgm:presLayoutVars>
      </dgm:prSet>
      <dgm:spPr/>
    </dgm:pt>
    <dgm:pt modelId="{78ADE34B-8711-4469-99F6-82A2ED470473}" type="pres">
      <dgm:prSet presAssocID="{CAADD388-C3BD-49B4-9B96-EAB125E4843E}" presName="spacer" presStyleCnt="0"/>
      <dgm:spPr/>
    </dgm:pt>
    <dgm:pt modelId="{6A3B5926-294F-4C19-A200-1DCFD936F953}" type="pres">
      <dgm:prSet presAssocID="{9D022D93-B669-46BF-9083-5E927B16BFEC}" presName="parentText" presStyleLbl="node1" presStyleIdx="4" presStyleCnt="11" custLinFactY="-200000" custLinFactNeighborX="764" custLinFactNeighborY="-230084">
        <dgm:presLayoutVars>
          <dgm:chMax val="0"/>
          <dgm:bulletEnabled val="1"/>
        </dgm:presLayoutVars>
      </dgm:prSet>
      <dgm:spPr/>
    </dgm:pt>
    <dgm:pt modelId="{36A4CD4E-0614-4508-A514-3D01742948CC}" type="pres">
      <dgm:prSet presAssocID="{DA612CF5-9E60-4566-8D86-E4999A161F70}" presName="spacer" presStyleCnt="0"/>
      <dgm:spPr/>
    </dgm:pt>
    <dgm:pt modelId="{633F5EAE-C134-41F8-A38F-F8F128ABD23B}" type="pres">
      <dgm:prSet presAssocID="{EBFF0B65-5668-4F72-9A60-9FF953D843B8}" presName="parentText" presStyleLbl="node1" presStyleIdx="5" presStyleCnt="11" custLinFactY="-200000" custLinFactNeighborX="-897" custLinFactNeighborY="-252836">
        <dgm:presLayoutVars>
          <dgm:chMax val="0"/>
          <dgm:bulletEnabled val="1"/>
        </dgm:presLayoutVars>
      </dgm:prSet>
      <dgm:spPr/>
    </dgm:pt>
    <dgm:pt modelId="{763CC463-629C-489E-B412-EC69126A24D4}" type="pres">
      <dgm:prSet presAssocID="{EFED89A6-0D02-4AC0-993B-53C4F30F6BE1}" presName="spacer" presStyleCnt="0"/>
      <dgm:spPr/>
    </dgm:pt>
    <dgm:pt modelId="{5810C86D-730C-4CD2-B9CA-A81249FCEDD5}" type="pres">
      <dgm:prSet presAssocID="{E5C79879-1674-4059-9073-C8609407F86D}" presName="parentText" presStyleLbl="node1" presStyleIdx="6" presStyleCnt="11" custLinFactY="-100000" custLinFactNeighborX="764" custLinFactNeighborY="-198345">
        <dgm:presLayoutVars>
          <dgm:chMax val="0"/>
          <dgm:bulletEnabled val="1"/>
        </dgm:presLayoutVars>
      </dgm:prSet>
      <dgm:spPr/>
    </dgm:pt>
    <dgm:pt modelId="{963D9BEC-FCBC-4153-BB7A-E546738FF3EB}" type="pres">
      <dgm:prSet presAssocID="{5E579D7B-3068-4FAD-820D-D38759F8EDD9}" presName="spacer" presStyleCnt="0"/>
      <dgm:spPr/>
    </dgm:pt>
    <dgm:pt modelId="{441D8544-CFFE-4CD8-8570-9C15E172F530}" type="pres">
      <dgm:prSet presAssocID="{E01F5D1A-B533-405A-87C0-94A69B9038FC}" presName="parentText" presStyleLbl="node1" presStyleIdx="7" presStyleCnt="11" custLinFactY="-300000" custLinFactNeighborX="756" custLinFactNeighborY="-375590">
        <dgm:presLayoutVars>
          <dgm:chMax val="0"/>
          <dgm:bulletEnabled val="1"/>
        </dgm:presLayoutVars>
      </dgm:prSet>
      <dgm:spPr/>
    </dgm:pt>
    <dgm:pt modelId="{960A4BC2-3022-496F-8298-F43F003B0B50}" type="pres">
      <dgm:prSet presAssocID="{C6C64973-B41D-4C03-8AA8-9CA847277522}" presName="spacer" presStyleCnt="0"/>
      <dgm:spPr/>
    </dgm:pt>
    <dgm:pt modelId="{4B93ADDD-8576-426E-8552-CD6C02133E29}" type="pres">
      <dgm:prSet presAssocID="{53A58C2D-2CD2-4042-9385-A6861E7FFC43}" presName="parentText" presStyleLbl="node1" presStyleIdx="8" presStyleCnt="11">
        <dgm:presLayoutVars>
          <dgm:chMax val="0"/>
          <dgm:bulletEnabled val="1"/>
        </dgm:presLayoutVars>
      </dgm:prSet>
      <dgm:spPr/>
    </dgm:pt>
    <dgm:pt modelId="{273EAF05-3E6A-430A-8478-A64AC62AE352}" type="pres">
      <dgm:prSet presAssocID="{2BE6D1D5-F157-418A-9743-BDF990062BAF}" presName="spacer" presStyleCnt="0"/>
      <dgm:spPr/>
    </dgm:pt>
    <dgm:pt modelId="{B2E06CEB-6AE2-4BFE-BEEF-245D7F99A791}" type="pres">
      <dgm:prSet presAssocID="{8788A4C9-3251-413E-B3FA-B97463B6D34A}" presName="parentText" presStyleLbl="node1" presStyleIdx="9" presStyleCnt="11">
        <dgm:presLayoutVars>
          <dgm:chMax val="0"/>
          <dgm:bulletEnabled val="1"/>
        </dgm:presLayoutVars>
      </dgm:prSet>
      <dgm:spPr/>
    </dgm:pt>
    <dgm:pt modelId="{02A2CAEC-AAD8-4039-B9F4-651E38075945}" type="pres">
      <dgm:prSet presAssocID="{15712AE2-E5B5-49C7-90F8-2F55E591D3CE}" presName="spacer" presStyleCnt="0"/>
      <dgm:spPr/>
    </dgm:pt>
    <dgm:pt modelId="{9FCB1431-3782-4B57-9A82-9BF6FD32F37B}" type="pres">
      <dgm:prSet presAssocID="{F7D57DB1-92A3-41A0-99B4-53467BC07B31}" presName="parentText" presStyleLbl="node1" presStyleIdx="10" presStyleCnt="11">
        <dgm:presLayoutVars>
          <dgm:chMax val="0"/>
          <dgm:bulletEnabled val="1"/>
        </dgm:presLayoutVars>
      </dgm:prSet>
      <dgm:spPr/>
    </dgm:pt>
  </dgm:ptLst>
  <dgm:cxnLst>
    <dgm:cxn modelId="{E1F07500-8DBF-47A8-ACAC-386B0345B17D}" srcId="{39BE5F0B-3543-4CE5-9736-BEAD0F8776A5}" destId="{8788A4C9-3251-413E-B3FA-B97463B6D34A}" srcOrd="9" destOrd="0" parTransId="{D0110E03-EC5D-4368-80F3-18C0A06F8B56}" sibTransId="{15712AE2-E5B5-49C7-90F8-2F55E591D3CE}"/>
    <dgm:cxn modelId="{1BD9FF19-5391-4606-B406-213A96EE0A10}" srcId="{39BE5F0B-3543-4CE5-9736-BEAD0F8776A5}" destId="{9D022D93-B669-46BF-9083-5E927B16BFEC}" srcOrd="4" destOrd="0" parTransId="{8C496977-06C9-413C-B3F5-074D6302D6D0}" sibTransId="{DA612CF5-9E60-4566-8D86-E4999A161F70}"/>
    <dgm:cxn modelId="{6D18A13C-BA79-498D-83B0-2275FF2DE7D5}" srcId="{39BE5F0B-3543-4CE5-9736-BEAD0F8776A5}" destId="{6F83EFC2-CF3E-4764-BC78-976FE71C1F5F}" srcOrd="0" destOrd="0" parTransId="{4364BA66-1F7D-4708-A220-8C11CDC8B6CA}" sibTransId="{2EB6C8FD-C2CB-4765-8794-54F2A0DA2D83}"/>
    <dgm:cxn modelId="{E201683D-D063-4CBD-8AE7-9E6079432D16}" srcId="{39BE5F0B-3543-4CE5-9736-BEAD0F8776A5}" destId="{E01F5D1A-B533-405A-87C0-94A69B9038FC}" srcOrd="7" destOrd="0" parTransId="{51BF5BE8-CE2A-4A6C-8636-1CB3054FFFF6}" sibTransId="{C6C64973-B41D-4C03-8AA8-9CA847277522}"/>
    <dgm:cxn modelId="{E034FD41-9857-4E35-9A7D-5EB289213D3A}" type="presOf" srcId="{1E1AE6A2-B232-4644-9AEB-32662FD1B87F}" destId="{D01E4067-B257-4904-BC25-6D26BB21B129}" srcOrd="0" destOrd="0" presId="urn:microsoft.com/office/officeart/2005/8/layout/vList2"/>
    <dgm:cxn modelId="{5AA17F6F-6A32-4B5D-BC19-89AF7E9B77C8}" type="presOf" srcId="{E5C79879-1674-4059-9073-C8609407F86D}" destId="{5810C86D-730C-4CD2-B9CA-A81249FCEDD5}" srcOrd="0" destOrd="0" presId="urn:microsoft.com/office/officeart/2005/8/layout/vList2"/>
    <dgm:cxn modelId="{BFB2D652-85F1-4CFD-A03E-1F87E3FA36B0}" srcId="{39BE5F0B-3543-4CE5-9736-BEAD0F8776A5}" destId="{53A58C2D-2CD2-4042-9385-A6861E7FFC43}" srcOrd="8" destOrd="0" parTransId="{F243232A-EF5F-48D7-9968-6D7E890CFC52}" sibTransId="{2BE6D1D5-F157-418A-9743-BDF990062BAF}"/>
    <dgm:cxn modelId="{BDF97074-1B81-47A6-9BFE-20FB8B5FA5C0}" srcId="{39BE5F0B-3543-4CE5-9736-BEAD0F8776A5}" destId="{CEDAD1B4-F8BE-4157-937D-030B6AB64863}" srcOrd="1" destOrd="0" parTransId="{2DDF091A-C6F0-4DCD-A856-5F34DCDE890A}" sibTransId="{86FC34FB-23DD-43D7-8E5F-B650A763A867}"/>
    <dgm:cxn modelId="{27F06775-B1C5-4092-96FE-395E823A2467}" type="presOf" srcId="{9D022D93-B669-46BF-9083-5E927B16BFEC}" destId="{6A3B5926-294F-4C19-A200-1DCFD936F953}" srcOrd="0" destOrd="0" presId="urn:microsoft.com/office/officeart/2005/8/layout/vList2"/>
    <dgm:cxn modelId="{FCEA8E7D-F4AB-4BEC-B9E8-EED4AE48956A}" type="presOf" srcId="{39BE5F0B-3543-4CE5-9736-BEAD0F8776A5}" destId="{E82F5B04-6000-494F-9138-705A856001FA}" srcOrd="0" destOrd="0" presId="urn:microsoft.com/office/officeart/2005/8/layout/vList2"/>
    <dgm:cxn modelId="{8A323383-F114-41E2-89CF-BB46E6662ADC}" srcId="{39BE5F0B-3543-4CE5-9736-BEAD0F8776A5}" destId="{F7D57DB1-92A3-41A0-99B4-53467BC07B31}" srcOrd="10" destOrd="0" parTransId="{826F40E4-263E-4F09-9219-DFF4B559E949}" sibTransId="{0F1ED8EF-5EBE-4883-BD0A-5CCB46524E66}"/>
    <dgm:cxn modelId="{801C1B93-7D3D-426D-885C-69B5D60F88EE}" type="presOf" srcId="{6F83EFC2-CF3E-4764-BC78-976FE71C1F5F}" destId="{121846F0-E2B0-44EA-93BF-E3439A27D40F}" srcOrd="0" destOrd="0" presId="urn:microsoft.com/office/officeart/2005/8/layout/vList2"/>
    <dgm:cxn modelId="{CB763395-DCB7-4AB7-BF9A-BFFAD9D7BAD3}" srcId="{39BE5F0B-3543-4CE5-9736-BEAD0F8776A5}" destId="{EBFF0B65-5668-4F72-9A60-9FF953D843B8}" srcOrd="5" destOrd="0" parTransId="{09F761CE-C672-4968-9A42-8ED0BDA220BB}" sibTransId="{EFED89A6-0D02-4AC0-993B-53C4F30F6BE1}"/>
    <dgm:cxn modelId="{32002A9B-8EDC-49ED-98F7-C77C6DAA8436}" srcId="{39BE5F0B-3543-4CE5-9736-BEAD0F8776A5}" destId="{5087E019-31A0-463C-B4FE-66D3E779896F}" srcOrd="3" destOrd="0" parTransId="{04E6B2DE-953B-4CD2-BE68-2E1C855D4718}" sibTransId="{CAADD388-C3BD-49B4-9B96-EAB125E4843E}"/>
    <dgm:cxn modelId="{BCE3739E-7BE3-4C62-A3F4-6A689708C949}" srcId="{39BE5F0B-3543-4CE5-9736-BEAD0F8776A5}" destId="{E5C79879-1674-4059-9073-C8609407F86D}" srcOrd="6" destOrd="0" parTransId="{CBDFD450-1247-4DDD-8C48-ACA15178D7C8}" sibTransId="{5E579D7B-3068-4FAD-820D-D38759F8EDD9}"/>
    <dgm:cxn modelId="{D4D06AA2-CFFA-4A85-A242-7C25277B1204}" type="presOf" srcId="{E01F5D1A-B533-405A-87C0-94A69B9038FC}" destId="{441D8544-CFFE-4CD8-8570-9C15E172F530}" srcOrd="0" destOrd="0" presId="urn:microsoft.com/office/officeart/2005/8/layout/vList2"/>
    <dgm:cxn modelId="{FC265DB1-3E42-47DF-8DE2-4DE618C1D64B}" srcId="{39BE5F0B-3543-4CE5-9736-BEAD0F8776A5}" destId="{1E1AE6A2-B232-4644-9AEB-32662FD1B87F}" srcOrd="2" destOrd="0" parTransId="{5612E3B7-5360-4ED6-8299-713D1C268FEE}" sibTransId="{CA0DFD4E-B301-480A-A272-6D4811AC55B7}"/>
    <dgm:cxn modelId="{9F04DEBC-2EB8-442D-A360-D00255F10808}" type="presOf" srcId="{EBFF0B65-5668-4F72-9A60-9FF953D843B8}" destId="{633F5EAE-C134-41F8-A38F-F8F128ABD23B}" srcOrd="0" destOrd="0" presId="urn:microsoft.com/office/officeart/2005/8/layout/vList2"/>
    <dgm:cxn modelId="{119F68C7-4DDA-4A22-9043-762C677EE085}" type="presOf" srcId="{CEDAD1B4-F8BE-4157-937D-030B6AB64863}" destId="{CAF3FE4E-8459-4F05-9805-91F0A70E033E}" srcOrd="0" destOrd="0" presId="urn:microsoft.com/office/officeart/2005/8/layout/vList2"/>
    <dgm:cxn modelId="{5BB88FC9-499A-441A-8E77-026C15699ABD}" type="presOf" srcId="{5087E019-31A0-463C-B4FE-66D3E779896F}" destId="{C520310E-562D-4098-B8DC-EAD6413A1110}" srcOrd="0" destOrd="0" presId="urn:microsoft.com/office/officeart/2005/8/layout/vList2"/>
    <dgm:cxn modelId="{90A1B6D7-4C2B-435F-A57C-F9D57C93D8E5}" type="presOf" srcId="{F7D57DB1-92A3-41A0-99B4-53467BC07B31}" destId="{9FCB1431-3782-4B57-9A82-9BF6FD32F37B}" srcOrd="0" destOrd="0" presId="urn:microsoft.com/office/officeart/2005/8/layout/vList2"/>
    <dgm:cxn modelId="{D4B2C6EA-30AD-45EA-8C6D-F4A085A31016}" type="presOf" srcId="{53A58C2D-2CD2-4042-9385-A6861E7FFC43}" destId="{4B93ADDD-8576-426E-8552-CD6C02133E29}" srcOrd="0" destOrd="0" presId="urn:microsoft.com/office/officeart/2005/8/layout/vList2"/>
    <dgm:cxn modelId="{20233AFF-2636-4A69-B583-05A96BA5BAAF}" type="presOf" srcId="{8788A4C9-3251-413E-B3FA-B97463B6D34A}" destId="{B2E06CEB-6AE2-4BFE-BEEF-245D7F99A791}" srcOrd="0" destOrd="0" presId="urn:microsoft.com/office/officeart/2005/8/layout/vList2"/>
    <dgm:cxn modelId="{BE2ADB9B-FDF3-4E0C-8F29-9C512745F3E8}" type="presParOf" srcId="{E82F5B04-6000-494F-9138-705A856001FA}" destId="{121846F0-E2B0-44EA-93BF-E3439A27D40F}" srcOrd="0" destOrd="0" presId="urn:microsoft.com/office/officeart/2005/8/layout/vList2"/>
    <dgm:cxn modelId="{D9FE8CB4-A0F0-4D8C-810C-0594A5A38F60}" type="presParOf" srcId="{E82F5B04-6000-494F-9138-705A856001FA}" destId="{0B08802D-058E-4B76-878F-2E031B9E080C}" srcOrd="1" destOrd="0" presId="urn:microsoft.com/office/officeart/2005/8/layout/vList2"/>
    <dgm:cxn modelId="{A9487673-E897-4133-86E1-98B6FAA7DBCC}" type="presParOf" srcId="{E82F5B04-6000-494F-9138-705A856001FA}" destId="{CAF3FE4E-8459-4F05-9805-91F0A70E033E}" srcOrd="2" destOrd="0" presId="urn:microsoft.com/office/officeart/2005/8/layout/vList2"/>
    <dgm:cxn modelId="{873C1790-0A02-41D6-B310-C45FAA26B213}" type="presParOf" srcId="{E82F5B04-6000-494F-9138-705A856001FA}" destId="{DDE2ACF2-45B4-4C1C-BB59-1D84217DCD4F}" srcOrd="3" destOrd="0" presId="urn:microsoft.com/office/officeart/2005/8/layout/vList2"/>
    <dgm:cxn modelId="{560AA3B6-50DD-4BAF-8BA8-FF3D5EE03DB3}" type="presParOf" srcId="{E82F5B04-6000-494F-9138-705A856001FA}" destId="{D01E4067-B257-4904-BC25-6D26BB21B129}" srcOrd="4" destOrd="0" presId="urn:microsoft.com/office/officeart/2005/8/layout/vList2"/>
    <dgm:cxn modelId="{6AE765EB-610D-47DE-8240-14F704E45949}" type="presParOf" srcId="{E82F5B04-6000-494F-9138-705A856001FA}" destId="{F64D773F-4B84-4EFD-9A67-D77E60E417C6}" srcOrd="5" destOrd="0" presId="urn:microsoft.com/office/officeart/2005/8/layout/vList2"/>
    <dgm:cxn modelId="{D8C7CCDF-311F-44D6-ABEA-01FCE945E10E}" type="presParOf" srcId="{E82F5B04-6000-494F-9138-705A856001FA}" destId="{C520310E-562D-4098-B8DC-EAD6413A1110}" srcOrd="6" destOrd="0" presId="urn:microsoft.com/office/officeart/2005/8/layout/vList2"/>
    <dgm:cxn modelId="{AEC6BB6E-5119-44EE-8155-683D7CABE5A2}" type="presParOf" srcId="{E82F5B04-6000-494F-9138-705A856001FA}" destId="{78ADE34B-8711-4469-99F6-82A2ED470473}" srcOrd="7" destOrd="0" presId="urn:microsoft.com/office/officeart/2005/8/layout/vList2"/>
    <dgm:cxn modelId="{A4F0B900-53B1-493C-9ED1-87EDCB8AB041}" type="presParOf" srcId="{E82F5B04-6000-494F-9138-705A856001FA}" destId="{6A3B5926-294F-4C19-A200-1DCFD936F953}" srcOrd="8" destOrd="0" presId="urn:microsoft.com/office/officeart/2005/8/layout/vList2"/>
    <dgm:cxn modelId="{C4769072-0317-4E17-BC88-BBCC76E8A7D6}" type="presParOf" srcId="{E82F5B04-6000-494F-9138-705A856001FA}" destId="{36A4CD4E-0614-4508-A514-3D01742948CC}" srcOrd="9" destOrd="0" presId="urn:microsoft.com/office/officeart/2005/8/layout/vList2"/>
    <dgm:cxn modelId="{3A853A85-5F4A-4ABB-9612-96998E1A5B8B}" type="presParOf" srcId="{E82F5B04-6000-494F-9138-705A856001FA}" destId="{633F5EAE-C134-41F8-A38F-F8F128ABD23B}" srcOrd="10" destOrd="0" presId="urn:microsoft.com/office/officeart/2005/8/layout/vList2"/>
    <dgm:cxn modelId="{70AD4D89-8D2A-4654-9B55-5BA4E249FB63}" type="presParOf" srcId="{E82F5B04-6000-494F-9138-705A856001FA}" destId="{763CC463-629C-489E-B412-EC69126A24D4}" srcOrd="11" destOrd="0" presId="urn:microsoft.com/office/officeart/2005/8/layout/vList2"/>
    <dgm:cxn modelId="{D51E2858-82DE-45E2-8CEC-BBA596C6ADB4}" type="presParOf" srcId="{E82F5B04-6000-494F-9138-705A856001FA}" destId="{5810C86D-730C-4CD2-B9CA-A81249FCEDD5}" srcOrd="12" destOrd="0" presId="urn:microsoft.com/office/officeart/2005/8/layout/vList2"/>
    <dgm:cxn modelId="{DB4896AC-DB8A-4998-9E07-BA02CC028ADB}" type="presParOf" srcId="{E82F5B04-6000-494F-9138-705A856001FA}" destId="{963D9BEC-FCBC-4153-BB7A-E546738FF3EB}" srcOrd="13" destOrd="0" presId="urn:microsoft.com/office/officeart/2005/8/layout/vList2"/>
    <dgm:cxn modelId="{F653568B-A411-4C5D-B514-29194E83D9D0}" type="presParOf" srcId="{E82F5B04-6000-494F-9138-705A856001FA}" destId="{441D8544-CFFE-4CD8-8570-9C15E172F530}" srcOrd="14" destOrd="0" presId="urn:microsoft.com/office/officeart/2005/8/layout/vList2"/>
    <dgm:cxn modelId="{E9B314D6-A494-42B4-BA3C-9648F90D5594}" type="presParOf" srcId="{E82F5B04-6000-494F-9138-705A856001FA}" destId="{960A4BC2-3022-496F-8298-F43F003B0B50}" srcOrd="15" destOrd="0" presId="urn:microsoft.com/office/officeart/2005/8/layout/vList2"/>
    <dgm:cxn modelId="{FDC15948-6E4A-47D8-8663-085DF109DF0D}" type="presParOf" srcId="{E82F5B04-6000-494F-9138-705A856001FA}" destId="{4B93ADDD-8576-426E-8552-CD6C02133E29}" srcOrd="16" destOrd="0" presId="urn:microsoft.com/office/officeart/2005/8/layout/vList2"/>
    <dgm:cxn modelId="{C7A08E12-DB42-4BAF-B6BA-D07CE508D125}" type="presParOf" srcId="{E82F5B04-6000-494F-9138-705A856001FA}" destId="{273EAF05-3E6A-430A-8478-A64AC62AE352}" srcOrd="17" destOrd="0" presId="urn:microsoft.com/office/officeart/2005/8/layout/vList2"/>
    <dgm:cxn modelId="{43A327A1-52C9-421D-A9CB-27D8DD5842FC}" type="presParOf" srcId="{E82F5B04-6000-494F-9138-705A856001FA}" destId="{B2E06CEB-6AE2-4BFE-BEEF-245D7F99A791}" srcOrd="18" destOrd="0" presId="urn:microsoft.com/office/officeart/2005/8/layout/vList2"/>
    <dgm:cxn modelId="{CE36E26B-97AB-4CE1-A006-AC6F2A16D7B6}" type="presParOf" srcId="{E82F5B04-6000-494F-9138-705A856001FA}" destId="{02A2CAEC-AAD8-4039-B9F4-651E38075945}" srcOrd="19" destOrd="0" presId="urn:microsoft.com/office/officeart/2005/8/layout/vList2"/>
    <dgm:cxn modelId="{CF0A7342-00AF-4F01-8A03-1122DC8087AF}" type="presParOf" srcId="{E82F5B04-6000-494F-9138-705A856001FA}" destId="{9FCB1431-3782-4B57-9A82-9BF6FD32F37B}" srcOrd="2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B6FC7D-16ED-41D1-A232-882209479983}">
      <dsp:nvSpPr>
        <dsp:cNvPr id="0" name=""/>
        <dsp:cNvSpPr/>
      </dsp:nvSpPr>
      <dsp:spPr>
        <a:xfrm>
          <a:off x="3980022" y="743939"/>
          <a:ext cx="574707" cy="91440"/>
        </a:xfrm>
        <a:custGeom>
          <a:avLst/>
          <a:gdLst/>
          <a:ahLst/>
          <a:cxnLst/>
          <a:rect l="0" t="0" r="0" b="0"/>
          <a:pathLst>
            <a:path>
              <a:moveTo>
                <a:pt x="0" y="45720"/>
              </a:moveTo>
              <a:lnTo>
                <a:pt x="574707" y="45720"/>
              </a:lnTo>
            </a:path>
          </a:pathLst>
        </a:custGeom>
        <a:noFill/>
        <a:ln w="9525" cap="flat"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52243" y="786632"/>
        <a:ext cx="30265" cy="6053"/>
      </dsp:txXfrm>
    </dsp:sp>
    <dsp:sp modelId="{F173C9B1-6FD9-4EFB-8215-22A9F35814D7}">
      <dsp:nvSpPr>
        <dsp:cNvPr id="0" name=""/>
        <dsp:cNvSpPr/>
      </dsp:nvSpPr>
      <dsp:spPr>
        <a:xfrm>
          <a:off x="1350049" y="127"/>
          <a:ext cx="2631772" cy="1579063"/>
        </a:xfrm>
        <a:prstGeom prst="rect">
          <a:avLst/>
        </a:prstGeom>
        <a:gradFill rotWithShape="0">
          <a:gsLst>
            <a:gs pos="0">
              <a:schemeClr val="accent2">
                <a:hueOff val="0"/>
                <a:satOff val="0"/>
                <a:lumOff val="0"/>
                <a:alphaOff val="0"/>
                <a:tint val="96000"/>
                <a:satMod val="120000"/>
                <a:lumMod val="120000"/>
              </a:schemeClr>
            </a:gs>
            <a:gs pos="100000">
              <a:schemeClr val="accent2">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128959" tIns="135365" rIns="128959" bIns="135365"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Politeness and respect to staff and students-Manners cost nothing</a:t>
          </a:r>
        </a:p>
      </dsp:txBody>
      <dsp:txXfrm>
        <a:off x="1350049" y="127"/>
        <a:ext cx="2631772" cy="1579063"/>
      </dsp:txXfrm>
    </dsp:sp>
    <dsp:sp modelId="{978CF934-E3AE-4762-A442-A4541072944C}">
      <dsp:nvSpPr>
        <dsp:cNvPr id="0" name=""/>
        <dsp:cNvSpPr/>
      </dsp:nvSpPr>
      <dsp:spPr>
        <a:xfrm>
          <a:off x="2665935" y="1577391"/>
          <a:ext cx="3237080" cy="574707"/>
        </a:xfrm>
        <a:custGeom>
          <a:avLst/>
          <a:gdLst/>
          <a:ahLst/>
          <a:cxnLst/>
          <a:rect l="0" t="0" r="0" b="0"/>
          <a:pathLst>
            <a:path>
              <a:moveTo>
                <a:pt x="3237080" y="0"/>
              </a:moveTo>
              <a:lnTo>
                <a:pt x="3237080" y="304453"/>
              </a:lnTo>
              <a:lnTo>
                <a:pt x="0" y="304453"/>
              </a:lnTo>
              <a:lnTo>
                <a:pt x="0" y="574707"/>
              </a:lnTo>
            </a:path>
          </a:pathLst>
        </a:custGeom>
        <a:noFill/>
        <a:ln w="9525" cap="flat"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02146" y="1861718"/>
        <a:ext cx="164659" cy="6053"/>
      </dsp:txXfrm>
    </dsp:sp>
    <dsp:sp modelId="{F0273EE7-D97A-422A-A17D-93AAE3BBFE5F}">
      <dsp:nvSpPr>
        <dsp:cNvPr id="0" name=""/>
        <dsp:cNvSpPr/>
      </dsp:nvSpPr>
      <dsp:spPr>
        <a:xfrm>
          <a:off x="4587129" y="127"/>
          <a:ext cx="2631772" cy="1579063"/>
        </a:xfrm>
        <a:prstGeom prst="rect">
          <a:avLst/>
        </a:prstGeom>
        <a:gradFill rotWithShape="0">
          <a:gsLst>
            <a:gs pos="0">
              <a:schemeClr val="accent3">
                <a:hueOff val="0"/>
                <a:satOff val="0"/>
                <a:lumOff val="0"/>
                <a:alphaOff val="0"/>
                <a:tint val="96000"/>
                <a:satMod val="120000"/>
                <a:lumMod val="120000"/>
              </a:schemeClr>
            </a:gs>
            <a:gs pos="100000">
              <a:schemeClr val="accent3">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128959" tIns="135365" rIns="128959" bIns="135365"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tx1"/>
              </a:solidFill>
            </a:rPr>
            <a:t>How you present yourself- Uniform, first impressions count</a:t>
          </a:r>
        </a:p>
      </dsp:txBody>
      <dsp:txXfrm>
        <a:off x="4587129" y="127"/>
        <a:ext cx="2631772" cy="1579063"/>
      </dsp:txXfrm>
    </dsp:sp>
    <dsp:sp modelId="{98EF7772-3FBD-4EFC-955F-A843D0BF90CA}">
      <dsp:nvSpPr>
        <dsp:cNvPr id="0" name=""/>
        <dsp:cNvSpPr/>
      </dsp:nvSpPr>
      <dsp:spPr>
        <a:xfrm>
          <a:off x="3980022" y="2928310"/>
          <a:ext cx="574707" cy="91440"/>
        </a:xfrm>
        <a:custGeom>
          <a:avLst/>
          <a:gdLst/>
          <a:ahLst/>
          <a:cxnLst/>
          <a:rect l="0" t="0" r="0" b="0"/>
          <a:pathLst>
            <a:path>
              <a:moveTo>
                <a:pt x="0" y="45720"/>
              </a:moveTo>
              <a:lnTo>
                <a:pt x="574707" y="45720"/>
              </a:lnTo>
            </a:path>
          </a:pathLst>
        </a:custGeom>
        <a:noFill/>
        <a:ln w="9525" cap="flat" cmpd="sng" algn="ctr">
          <a:solidFill>
            <a:schemeClr val="accent4">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52243" y="2971004"/>
        <a:ext cx="30265" cy="6053"/>
      </dsp:txXfrm>
    </dsp:sp>
    <dsp:sp modelId="{83A5012A-DE28-4742-A7A3-3B7D93B08CE4}">
      <dsp:nvSpPr>
        <dsp:cNvPr id="0" name=""/>
        <dsp:cNvSpPr/>
      </dsp:nvSpPr>
      <dsp:spPr>
        <a:xfrm>
          <a:off x="1350049" y="2184498"/>
          <a:ext cx="2631772" cy="1579063"/>
        </a:xfrm>
        <a:prstGeom prst="rect">
          <a:avLst/>
        </a:prstGeom>
        <a:gradFill rotWithShape="0">
          <a:gsLst>
            <a:gs pos="0">
              <a:schemeClr val="accent4">
                <a:hueOff val="0"/>
                <a:satOff val="0"/>
                <a:lumOff val="0"/>
                <a:alphaOff val="0"/>
                <a:tint val="96000"/>
                <a:satMod val="120000"/>
                <a:lumMod val="120000"/>
              </a:schemeClr>
            </a:gs>
            <a:gs pos="100000">
              <a:schemeClr val="accent4">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128959" tIns="135365" rIns="128959" bIns="135365"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tx1"/>
              </a:solidFill>
            </a:rPr>
            <a:t>Raise money for charity and give back to the school community</a:t>
          </a:r>
        </a:p>
      </dsp:txBody>
      <dsp:txXfrm>
        <a:off x="1350049" y="2184498"/>
        <a:ext cx="2631772" cy="1579063"/>
      </dsp:txXfrm>
    </dsp:sp>
    <dsp:sp modelId="{A28CC9C9-AC46-4B66-876E-A5344E481A17}">
      <dsp:nvSpPr>
        <dsp:cNvPr id="0" name=""/>
        <dsp:cNvSpPr/>
      </dsp:nvSpPr>
      <dsp:spPr>
        <a:xfrm>
          <a:off x="4587129" y="2184498"/>
          <a:ext cx="2631772" cy="1579063"/>
        </a:xfrm>
        <a:prstGeom prst="rect">
          <a:avLst/>
        </a:prstGeom>
        <a:solidFill>
          <a:schemeClr val="accent5">
            <a:lumMod val="75000"/>
          </a:schemeClr>
        </a:soli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128959" tIns="135365" rIns="128959" bIns="135365"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Work Hard and graft: Improve attitude to learning, ask teachers what can we do to get better</a:t>
          </a:r>
        </a:p>
      </dsp:txBody>
      <dsp:txXfrm>
        <a:off x="4587129" y="2184498"/>
        <a:ext cx="2631772" cy="15790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502D20-B092-44D0-AC73-5CA7FE2F0E77}">
      <dsp:nvSpPr>
        <dsp:cNvPr id="0" name=""/>
        <dsp:cNvSpPr/>
      </dsp:nvSpPr>
      <dsp:spPr>
        <a:xfrm>
          <a:off x="0" y="2159"/>
          <a:ext cx="8568952" cy="105080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0" kern="1200" dirty="0"/>
            <a:t>I want this year group to known as a year group that everyone loves to teach.</a:t>
          </a:r>
          <a:endParaRPr lang="en-US" sz="2400" b="0" kern="1200" dirty="0"/>
        </a:p>
      </dsp:txBody>
      <dsp:txXfrm>
        <a:off x="51296" y="53455"/>
        <a:ext cx="8466360" cy="948215"/>
      </dsp:txXfrm>
    </dsp:sp>
    <dsp:sp modelId="{110BCE37-EC4A-4571-8B59-80780FEAB492}">
      <dsp:nvSpPr>
        <dsp:cNvPr id="0" name=""/>
        <dsp:cNvSpPr/>
      </dsp:nvSpPr>
      <dsp:spPr>
        <a:xfrm>
          <a:off x="0" y="1066608"/>
          <a:ext cx="8568952" cy="105080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If students follow expectations and the visons I have set them,  I know you will be ready and prepared for KS4 and be successful when picking up your results in two years time.</a:t>
          </a:r>
          <a:endParaRPr lang="en-US" sz="2000" kern="1200" dirty="0"/>
        </a:p>
      </dsp:txBody>
      <dsp:txXfrm>
        <a:off x="51296" y="1117904"/>
        <a:ext cx="8466360" cy="948215"/>
      </dsp:txXfrm>
    </dsp:sp>
    <dsp:sp modelId="{DA71605A-B1D2-4D1D-B38C-C63895FC8AE7}">
      <dsp:nvSpPr>
        <dsp:cNvPr id="0" name=""/>
        <dsp:cNvSpPr/>
      </dsp:nvSpPr>
      <dsp:spPr>
        <a:xfrm>
          <a:off x="0" y="2131056"/>
          <a:ext cx="8568952" cy="105080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I want students to leave school confident and ready to flourish on the next stages of their education. The hard work starts now, Year 10 is where we should be pushing ourselves to be the best we can be.</a:t>
          </a:r>
        </a:p>
      </dsp:txBody>
      <dsp:txXfrm>
        <a:off x="51296" y="2182352"/>
        <a:ext cx="8466360" cy="948215"/>
      </dsp:txXfrm>
    </dsp:sp>
    <dsp:sp modelId="{3D8CE435-5A16-471E-B24C-6A269A12CCCA}">
      <dsp:nvSpPr>
        <dsp:cNvPr id="0" name=""/>
        <dsp:cNvSpPr/>
      </dsp:nvSpPr>
      <dsp:spPr>
        <a:xfrm>
          <a:off x="0" y="3197309"/>
          <a:ext cx="8568952" cy="105080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If I can implement these visions to you then I will be proud that I have influenced, you to be the people you are today and to give you choices when leaving secondary education.</a:t>
          </a:r>
          <a:endParaRPr lang="en-US" sz="500" kern="1200" dirty="0"/>
        </a:p>
      </dsp:txBody>
      <dsp:txXfrm>
        <a:off x="51296" y="3248605"/>
        <a:ext cx="8466360" cy="9482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1846F0-E2B0-44EA-93BF-E3439A27D40F}">
      <dsp:nvSpPr>
        <dsp:cNvPr id="0" name=""/>
        <dsp:cNvSpPr/>
      </dsp:nvSpPr>
      <dsp:spPr>
        <a:xfrm>
          <a:off x="0" y="144433"/>
          <a:ext cx="4885203" cy="477359"/>
        </a:xfrm>
        <a:prstGeom prst="roundRect">
          <a:avLst/>
        </a:prstGeom>
        <a:gradFill rotWithShape="0">
          <a:gsLst>
            <a:gs pos="0">
              <a:schemeClr val="accent5">
                <a:hueOff val="0"/>
                <a:satOff val="0"/>
                <a:lumOff val="0"/>
                <a:alphaOff val="0"/>
                <a:tint val="96000"/>
                <a:satMod val="120000"/>
                <a:lumMod val="120000"/>
              </a:schemeClr>
            </a:gs>
            <a:gs pos="100000">
              <a:schemeClr val="accent5">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solidFill>
                <a:schemeClr val="tx1"/>
              </a:solidFill>
            </a:rPr>
            <a:t>Only two of the 10 techniques examined turned out to be really effective - testing yourself and spreading out your revision over time</a:t>
          </a:r>
          <a:endParaRPr lang="en-US" sz="1200" kern="1200" dirty="0">
            <a:solidFill>
              <a:schemeClr val="tx1"/>
            </a:solidFill>
          </a:endParaRPr>
        </a:p>
      </dsp:txBody>
      <dsp:txXfrm>
        <a:off x="23303" y="167736"/>
        <a:ext cx="4838597" cy="430753"/>
      </dsp:txXfrm>
    </dsp:sp>
    <dsp:sp modelId="{CAF3FE4E-8459-4F05-9805-91F0A70E033E}">
      <dsp:nvSpPr>
        <dsp:cNvPr id="0" name=""/>
        <dsp:cNvSpPr/>
      </dsp:nvSpPr>
      <dsp:spPr>
        <a:xfrm>
          <a:off x="0" y="3174102"/>
          <a:ext cx="4885203" cy="477359"/>
        </a:xfrm>
        <a:prstGeom prst="roundRect">
          <a:avLst/>
        </a:prstGeom>
        <a:gradFill rotWithShape="0">
          <a:gsLst>
            <a:gs pos="0">
              <a:schemeClr val="accent5">
                <a:hueOff val="-301087"/>
                <a:satOff val="1563"/>
                <a:lumOff val="1137"/>
                <a:alphaOff val="0"/>
                <a:tint val="96000"/>
                <a:satMod val="120000"/>
                <a:lumMod val="120000"/>
              </a:schemeClr>
            </a:gs>
            <a:gs pos="100000">
              <a:schemeClr val="accent5">
                <a:hueOff val="-301087"/>
                <a:satOff val="1563"/>
                <a:lumOff val="1137"/>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1" kern="1200" dirty="0">
              <a:solidFill>
                <a:schemeClr val="tx1"/>
              </a:solidFill>
            </a:rPr>
            <a:t>Elaborative interrogation</a:t>
          </a:r>
          <a:r>
            <a:rPr lang="en-GB" sz="1200" kern="1200" dirty="0">
              <a:solidFill>
                <a:schemeClr val="tx1"/>
              </a:solidFill>
            </a:rPr>
            <a:t> - being able to explain a point or fact - </a:t>
          </a:r>
          <a:r>
            <a:rPr lang="en-GB" sz="1200" b="1" kern="1200" dirty="0">
              <a:solidFill>
                <a:schemeClr val="tx1"/>
              </a:solidFill>
            </a:rPr>
            <a:t>MODERATE</a:t>
          </a:r>
          <a:r>
            <a:rPr lang="en-GB" sz="1200" kern="1200" dirty="0">
              <a:solidFill>
                <a:schemeClr val="tx1"/>
              </a:solidFill>
            </a:rPr>
            <a:t> </a:t>
          </a:r>
          <a:endParaRPr lang="en-US" sz="1200" kern="1200" dirty="0">
            <a:solidFill>
              <a:schemeClr val="tx1"/>
            </a:solidFill>
          </a:endParaRPr>
        </a:p>
      </dsp:txBody>
      <dsp:txXfrm>
        <a:off x="23303" y="3197405"/>
        <a:ext cx="4838597" cy="430753"/>
      </dsp:txXfrm>
    </dsp:sp>
    <dsp:sp modelId="{D01E4067-B257-4904-BC25-6D26BB21B129}">
      <dsp:nvSpPr>
        <dsp:cNvPr id="0" name=""/>
        <dsp:cNvSpPr/>
      </dsp:nvSpPr>
      <dsp:spPr>
        <a:xfrm>
          <a:off x="0" y="3678155"/>
          <a:ext cx="4885203" cy="477359"/>
        </a:xfrm>
        <a:prstGeom prst="roundRect">
          <a:avLst/>
        </a:prstGeom>
        <a:gradFill rotWithShape="0">
          <a:gsLst>
            <a:gs pos="0">
              <a:schemeClr val="accent5">
                <a:hueOff val="-602175"/>
                <a:satOff val="3126"/>
                <a:lumOff val="2274"/>
                <a:alphaOff val="0"/>
                <a:tint val="96000"/>
                <a:satMod val="120000"/>
                <a:lumMod val="120000"/>
              </a:schemeClr>
            </a:gs>
            <a:gs pos="100000">
              <a:schemeClr val="accent5">
                <a:hueOff val="-602175"/>
                <a:satOff val="3126"/>
                <a:lumOff val="2274"/>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1" kern="1200" dirty="0">
              <a:solidFill>
                <a:schemeClr val="tx1"/>
              </a:solidFill>
            </a:rPr>
            <a:t>Self-explanation</a:t>
          </a:r>
          <a:r>
            <a:rPr lang="en-GB" sz="1200" kern="1200" dirty="0">
              <a:solidFill>
                <a:schemeClr val="tx1"/>
              </a:solidFill>
            </a:rPr>
            <a:t> - how a problem was solved - </a:t>
          </a:r>
          <a:r>
            <a:rPr lang="en-GB" sz="1200" b="1" kern="1200" dirty="0">
              <a:solidFill>
                <a:schemeClr val="tx1"/>
              </a:solidFill>
            </a:rPr>
            <a:t>MODERATE</a:t>
          </a:r>
          <a:r>
            <a:rPr lang="en-GB" sz="1200" kern="1200" dirty="0">
              <a:solidFill>
                <a:schemeClr val="tx1"/>
              </a:solidFill>
            </a:rPr>
            <a:t> </a:t>
          </a:r>
          <a:endParaRPr lang="en-US" sz="1200" kern="1200" dirty="0">
            <a:solidFill>
              <a:schemeClr val="tx1"/>
            </a:solidFill>
          </a:endParaRPr>
        </a:p>
      </dsp:txBody>
      <dsp:txXfrm>
        <a:off x="23303" y="3701458"/>
        <a:ext cx="4838597" cy="430753"/>
      </dsp:txXfrm>
    </dsp:sp>
    <dsp:sp modelId="{C520310E-562D-4098-B8DC-EAD6413A1110}">
      <dsp:nvSpPr>
        <dsp:cNvPr id="0" name=""/>
        <dsp:cNvSpPr/>
      </dsp:nvSpPr>
      <dsp:spPr>
        <a:xfrm>
          <a:off x="0" y="653820"/>
          <a:ext cx="4885203" cy="477359"/>
        </a:xfrm>
        <a:prstGeom prst="roundRect">
          <a:avLst/>
        </a:prstGeom>
        <a:gradFill rotWithShape="0">
          <a:gsLst>
            <a:gs pos="0">
              <a:schemeClr val="accent5">
                <a:hueOff val="-903262"/>
                <a:satOff val="4689"/>
                <a:lumOff val="3412"/>
                <a:alphaOff val="0"/>
                <a:tint val="96000"/>
                <a:satMod val="120000"/>
                <a:lumMod val="120000"/>
              </a:schemeClr>
            </a:gs>
            <a:gs pos="100000">
              <a:schemeClr val="accent5">
                <a:hueOff val="-903262"/>
                <a:satOff val="4689"/>
                <a:lumOff val="3412"/>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1" kern="1200" dirty="0">
              <a:solidFill>
                <a:schemeClr val="tx1"/>
              </a:solidFill>
            </a:rPr>
            <a:t>Summarising </a:t>
          </a:r>
          <a:r>
            <a:rPr lang="en-GB" sz="1200" kern="1200" dirty="0">
              <a:solidFill>
                <a:schemeClr val="tx1"/>
              </a:solidFill>
            </a:rPr>
            <a:t>- writing summaries of texts - </a:t>
          </a:r>
          <a:r>
            <a:rPr lang="en-GB" sz="1200" b="1" kern="1200" dirty="0">
              <a:solidFill>
                <a:schemeClr val="tx1"/>
              </a:solidFill>
            </a:rPr>
            <a:t>LOW</a:t>
          </a:r>
          <a:r>
            <a:rPr lang="en-GB" sz="1200" kern="1200" dirty="0">
              <a:solidFill>
                <a:schemeClr val="tx1"/>
              </a:solidFill>
            </a:rPr>
            <a:t> </a:t>
          </a:r>
          <a:endParaRPr lang="en-US" sz="1200" kern="1200" dirty="0">
            <a:solidFill>
              <a:schemeClr val="tx1"/>
            </a:solidFill>
          </a:endParaRPr>
        </a:p>
      </dsp:txBody>
      <dsp:txXfrm>
        <a:off x="23303" y="677123"/>
        <a:ext cx="4838597" cy="430753"/>
      </dsp:txXfrm>
    </dsp:sp>
    <dsp:sp modelId="{6A3B5926-294F-4C19-A200-1DCFD936F953}">
      <dsp:nvSpPr>
        <dsp:cNvPr id="0" name=""/>
        <dsp:cNvSpPr/>
      </dsp:nvSpPr>
      <dsp:spPr>
        <a:xfrm>
          <a:off x="0" y="1157875"/>
          <a:ext cx="4885203" cy="477359"/>
        </a:xfrm>
        <a:prstGeom prst="roundRect">
          <a:avLst/>
        </a:prstGeom>
        <a:gradFill rotWithShape="0">
          <a:gsLst>
            <a:gs pos="0">
              <a:schemeClr val="accent5">
                <a:hueOff val="-1204350"/>
                <a:satOff val="6252"/>
                <a:lumOff val="4549"/>
                <a:alphaOff val="0"/>
                <a:tint val="96000"/>
                <a:satMod val="120000"/>
                <a:lumMod val="120000"/>
              </a:schemeClr>
            </a:gs>
            <a:gs pos="100000">
              <a:schemeClr val="accent5">
                <a:hueOff val="-1204350"/>
                <a:satOff val="6252"/>
                <a:lumOff val="4549"/>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1" kern="1200" dirty="0">
              <a:solidFill>
                <a:schemeClr val="tx1"/>
              </a:solidFill>
            </a:rPr>
            <a:t>Highlighting/underlining</a:t>
          </a:r>
          <a:r>
            <a:rPr lang="en-GB" sz="1200" kern="1200" dirty="0">
              <a:solidFill>
                <a:schemeClr val="tx1"/>
              </a:solidFill>
            </a:rPr>
            <a:t> - </a:t>
          </a:r>
          <a:r>
            <a:rPr lang="en-GB" sz="1200" b="1" kern="1200" dirty="0">
              <a:solidFill>
                <a:schemeClr val="tx1"/>
              </a:solidFill>
            </a:rPr>
            <a:t>LOW</a:t>
          </a:r>
          <a:r>
            <a:rPr lang="en-GB" sz="1200" kern="1200" dirty="0">
              <a:solidFill>
                <a:schemeClr val="tx1"/>
              </a:solidFill>
            </a:rPr>
            <a:t> </a:t>
          </a:r>
          <a:endParaRPr lang="en-US" sz="1200" kern="1200" dirty="0">
            <a:solidFill>
              <a:schemeClr val="tx1"/>
            </a:solidFill>
          </a:endParaRPr>
        </a:p>
      </dsp:txBody>
      <dsp:txXfrm>
        <a:off x="23303" y="1181178"/>
        <a:ext cx="4838597" cy="430753"/>
      </dsp:txXfrm>
    </dsp:sp>
    <dsp:sp modelId="{633F5EAE-C134-41F8-A38F-F8F128ABD23B}">
      <dsp:nvSpPr>
        <dsp:cNvPr id="0" name=""/>
        <dsp:cNvSpPr/>
      </dsp:nvSpPr>
      <dsp:spPr>
        <a:xfrm>
          <a:off x="0" y="1661932"/>
          <a:ext cx="4885203" cy="477359"/>
        </a:xfrm>
        <a:prstGeom prst="roundRect">
          <a:avLst/>
        </a:prstGeom>
        <a:gradFill rotWithShape="0">
          <a:gsLst>
            <a:gs pos="0">
              <a:schemeClr val="accent5">
                <a:hueOff val="-1505437"/>
                <a:satOff val="7815"/>
                <a:lumOff val="5686"/>
                <a:alphaOff val="0"/>
                <a:tint val="96000"/>
                <a:satMod val="120000"/>
                <a:lumMod val="120000"/>
              </a:schemeClr>
            </a:gs>
            <a:gs pos="100000">
              <a:schemeClr val="accent5">
                <a:hueOff val="-1505437"/>
                <a:satOff val="7815"/>
                <a:lumOff val="5686"/>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1" kern="1200" dirty="0">
              <a:solidFill>
                <a:schemeClr val="tx1"/>
              </a:solidFill>
            </a:rPr>
            <a:t>Keyword mnemonics </a:t>
          </a:r>
          <a:r>
            <a:rPr lang="en-GB" sz="1200" kern="1200" dirty="0">
              <a:solidFill>
                <a:schemeClr val="tx1"/>
              </a:solidFill>
            </a:rPr>
            <a:t>- choosing a word to associate with information - </a:t>
          </a:r>
          <a:r>
            <a:rPr lang="en-GB" sz="1200" b="1" kern="1200" dirty="0">
              <a:solidFill>
                <a:schemeClr val="tx1"/>
              </a:solidFill>
            </a:rPr>
            <a:t>LOW</a:t>
          </a:r>
          <a:r>
            <a:rPr lang="en-GB" sz="1200" kern="1200" dirty="0">
              <a:solidFill>
                <a:schemeClr val="tx1"/>
              </a:solidFill>
            </a:rPr>
            <a:t> </a:t>
          </a:r>
          <a:endParaRPr lang="en-US" sz="1200" kern="1200" dirty="0">
            <a:solidFill>
              <a:schemeClr val="tx1"/>
            </a:solidFill>
          </a:endParaRPr>
        </a:p>
      </dsp:txBody>
      <dsp:txXfrm>
        <a:off x="23303" y="1685235"/>
        <a:ext cx="4838597" cy="430753"/>
      </dsp:txXfrm>
    </dsp:sp>
    <dsp:sp modelId="{5810C86D-730C-4CD2-B9CA-A81249FCEDD5}">
      <dsp:nvSpPr>
        <dsp:cNvPr id="0" name=""/>
        <dsp:cNvSpPr/>
      </dsp:nvSpPr>
      <dsp:spPr>
        <a:xfrm>
          <a:off x="0" y="2670044"/>
          <a:ext cx="4885203" cy="477359"/>
        </a:xfrm>
        <a:prstGeom prst="roundRect">
          <a:avLst/>
        </a:prstGeom>
        <a:gradFill rotWithShape="0">
          <a:gsLst>
            <a:gs pos="0">
              <a:schemeClr val="accent5">
                <a:hueOff val="-1806524"/>
                <a:satOff val="9379"/>
                <a:lumOff val="6823"/>
                <a:alphaOff val="0"/>
                <a:tint val="96000"/>
                <a:satMod val="120000"/>
                <a:lumMod val="120000"/>
              </a:schemeClr>
            </a:gs>
            <a:gs pos="100000">
              <a:schemeClr val="accent5">
                <a:hueOff val="-1806524"/>
                <a:satOff val="9379"/>
                <a:lumOff val="6823"/>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1" kern="1200" dirty="0">
              <a:solidFill>
                <a:schemeClr val="tx1"/>
              </a:solidFill>
            </a:rPr>
            <a:t>Imagery - </a:t>
          </a:r>
          <a:r>
            <a:rPr lang="en-GB" sz="1200" kern="1200" dirty="0">
              <a:solidFill>
                <a:schemeClr val="tx1"/>
              </a:solidFill>
            </a:rPr>
            <a:t>forming mental pictures while reading or listening - </a:t>
          </a:r>
          <a:r>
            <a:rPr lang="en-GB" sz="1200" b="1" kern="1200" dirty="0">
              <a:solidFill>
                <a:schemeClr val="tx1"/>
              </a:solidFill>
            </a:rPr>
            <a:t>LOW</a:t>
          </a:r>
          <a:r>
            <a:rPr lang="en-GB" sz="1200" kern="1200" dirty="0">
              <a:solidFill>
                <a:schemeClr val="tx1"/>
              </a:solidFill>
            </a:rPr>
            <a:t> </a:t>
          </a:r>
          <a:endParaRPr lang="en-US" sz="1200" kern="1200" dirty="0">
            <a:solidFill>
              <a:schemeClr val="tx1"/>
            </a:solidFill>
          </a:endParaRPr>
        </a:p>
      </dsp:txBody>
      <dsp:txXfrm>
        <a:off x="23303" y="2693347"/>
        <a:ext cx="4838597" cy="430753"/>
      </dsp:txXfrm>
    </dsp:sp>
    <dsp:sp modelId="{441D8544-CFFE-4CD8-8570-9C15E172F530}">
      <dsp:nvSpPr>
        <dsp:cNvPr id="0" name=""/>
        <dsp:cNvSpPr/>
      </dsp:nvSpPr>
      <dsp:spPr>
        <a:xfrm>
          <a:off x="0" y="2165989"/>
          <a:ext cx="4885203" cy="477359"/>
        </a:xfrm>
        <a:prstGeom prst="roundRect">
          <a:avLst/>
        </a:prstGeom>
        <a:gradFill rotWithShape="0">
          <a:gsLst>
            <a:gs pos="0">
              <a:schemeClr val="accent5">
                <a:hueOff val="-2107612"/>
                <a:satOff val="10942"/>
                <a:lumOff val="7960"/>
                <a:alphaOff val="0"/>
                <a:tint val="96000"/>
                <a:satMod val="120000"/>
                <a:lumMod val="120000"/>
              </a:schemeClr>
            </a:gs>
            <a:gs pos="100000">
              <a:schemeClr val="accent5">
                <a:hueOff val="-2107612"/>
                <a:satOff val="10942"/>
                <a:lumOff val="796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1" kern="1200" dirty="0">
              <a:solidFill>
                <a:schemeClr val="tx1"/>
              </a:solidFill>
            </a:rPr>
            <a:t>Re-reading </a:t>
          </a:r>
          <a:r>
            <a:rPr lang="en-GB" sz="1200" kern="1200" dirty="0">
              <a:solidFill>
                <a:schemeClr val="tx1"/>
              </a:solidFill>
            </a:rPr>
            <a:t>- </a:t>
          </a:r>
          <a:r>
            <a:rPr lang="en-GB" sz="1200" b="1" kern="1200" dirty="0">
              <a:solidFill>
                <a:schemeClr val="tx1"/>
              </a:solidFill>
            </a:rPr>
            <a:t>LOW</a:t>
          </a:r>
          <a:r>
            <a:rPr lang="en-GB" sz="1200" kern="1200" dirty="0">
              <a:solidFill>
                <a:schemeClr val="tx1"/>
              </a:solidFill>
            </a:rPr>
            <a:t> </a:t>
          </a:r>
          <a:endParaRPr lang="en-US" sz="1200" kern="1200" dirty="0">
            <a:solidFill>
              <a:schemeClr val="tx1"/>
            </a:solidFill>
          </a:endParaRPr>
        </a:p>
      </dsp:txBody>
      <dsp:txXfrm>
        <a:off x="23303" y="2189292"/>
        <a:ext cx="4838597" cy="430753"/>
      </dsp:txXfrm>
    </dsp:sp>
    <dsp:sp modelId="{4B93ADDD-8576-426E-8552-CD6C02133E29}">
      <dsp:nvSpPr>
        <dsp:cNvPr id="0" name=""/>
        <dsp:cNvSpPr/>
      </dsp:nvSpPr>
      <dsp:spPr>
        <a:xfrm>
          <a:off x="0" y="4239792"/>
          <a:ext cx="4885203" cy="477359"/>
        </a:xfrm>
        <a:prstGeom prst="roundRect">
          <a:avLst/>
        </a:prstGeom>
        <a:gradFill rotWithShape="0">
          <a:gsLst>
            <a:gs pos="0">
              <a:schemeClr val="accent5">
                <a:hueOff val="-2408699"/>
                <a:satOff val="12505"/>
                <a:lumOff val="9098"/>
                <a:alphaOff val="0"/>
                <a:tint val="96000"/>
                <a:satMod val="120000"/>
                <a:lumMod val="120000"/>
              </a:schemeClr>
            </a:gs>
            <a:gs pos="100000">
              <a:schemeClr val="accent5">
                <a:hueOff val="-2408699"/>
                <a:satOff val="12505"/>
                <a:lumOff val="9098"/>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1" kern="1200" dirty="0">
              <a:solidFill>
                <a:schemeClr val="tx1"/>
              </a:solidFill>
            </a:rPr>
            <a:t>Practice testing </a:t>
          </a:r>
          <a:r>
            <a:rPr lang="en-GB" sz="1200" kern="1200" dirty="0">
              <a:solidFill>
                <a:schemeClr val="tx1"/>
              </a:solidFill>
            </a:rPr>
            <a:t>- Self-testing to check knowledge - especially using flash cards - </a:t>
          </a:r>
          <a:r>
            <a:rPr lang="en-GB" sz="1200" b="1" kern="1200" dirty="0">
              <a:solidFill>
                <a:schemeClr val="tx1"/>
              </a:solidFill>
            </a:rPr>
            <a:t>HIGH</a:t>
          </a:r>
          <a:r>
            <a:rPr lang="en-GB" sz="1200" kern="1200" dirty="0">
              <a:solidFill>
                <a:schemeClr val="tx1"/>
              </a:solidFill>
            </a:rPr>
            <a:t> </a:t>
          </a:r>
          <a:endParaRPr lang="en-US" sz="1200" kern="1200" dirty="0">
            <a:solidFill>
              <a:schemeClr val="tx1"/>
            </a:solidFill>
          </a:endParaRPr>
        </a:p>
      </dsp:txBody>
      <dsp:txXfrm>
        <a:off x="23303" y="4263095"/>
        <a:ext cx="4838597" cy="430753"/>
      </dsp:txXfrm>
    </dsp:sp>
    <dsp:sp modelId="{B2E06CEB-6AE2-4BFE-BEEF-245D7F99A791}">
      <dsp:nvSpPr>
        <dsp:cNvPr id="0" name=""/>
        <dsp:cNvSpPr/>
      </dsp:nvSpPr>
      <dsp:spPr>
        <a:xfrm>
          <a:off x="0" y="4751712"/>
          <a:ext cx="4885203" cy="477359"/>
        </a:xfrm>
        <a:prstGeom prst="roundRect">
          <a:avLst/>
        </a:prstGeom>
        <a:gradFill rotWithShape="0">
          <a:gsLst>
            <a:gs pos="0">
              <a:schemeClr val="accent5">
                <a:hueOff val="-2709787"/>
                <a:satOff val="14068"/>
                <a:lumOff val="10235"/>
                <a:alphaOff val="0"/>
                <a:tint val="96000"/>
                <a:satMod val="120000"/>
                <a:lumMod val="120000"/>
              </a:schemeClr>
            </a:gs>
            <a:gs pos="100000">
              <a:schemeClr val="accent5">
                <a:hueOff val="-2709787"/>
                <a:satOff val="14068"/>
                <a:lumOff val="10235"/>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1" kern="1200" dirty="0">
              <a:solidFill>
                <a:schemeClr val="tx1"/>
              </a:solidFill>
            </a:rPr>
            <a:t>Distributed practice - </a:t>
          </a:r>
          <a:r>
            <a:rPr lang="en-GB" sz="1200" kern="1200" dirty="0">
              <a:solidFill>
                <a:schemeClr val="tx1"/>
              </a:solidFill>
            </a:rPr>
            <a:t>spreading out study over time - </a:t>
          </a:r>
          <a:r>
            <a:rPr lang="en-GB" sz="1200" b="1" kern="1200" dirty="0">
              <a:solidFill>
                <a:schemeClr val="tx1"/>
              </a:solidFill>
            </a:rPr>
            <a:t>HIGH</a:t>
          </a:r>
          <a:r>
            <a:rPr lang="en-GB" sz="1200" kern="1200" dirty="0">
              <a:solidFill>
                <a:schemeClr val="tx1"/>
              </a:solidFill>
            </a:rPr>
            <a:t> </a:t>
          </a:r>
          <a:endParaRPr lang="en-US" sz="1200" kern="1200" dirty="0">
            <a:solidFill>
              <a:schemeClr val="tx1"/>
            </a:solidFill>
          </a:endParaRPr>
        </a:p>
      </dsp:txBody>
      <dsp:txXfrm>
        <a:off x="23303" y="4775015"/>
        <a:ext cx="4838597" cy="430753"/>
      </dsp:txXfrm>
    </dsp:sp>
    <dsp:sp modelId="{9FCB1431-3782-4B57-9A82-9BF6FD32F37B}">
      <dsp:nvSpPr>
        <dsp:cNvPr id="0" name=""/>
        <dsp:cNvSpPr/>
      </dsp:nvSpPr>
      <dsp:spPr>
        <a:xfrm>
          <a:off x="0" y="5263633"/>
          <a:ext cx="4885203" cy="477359"/>
        </a:xfrm>
        <a:prstGeom prst="roundRect">
          <a:avLst/>
        </a:prstGeom>
        <a:gradFill rotWithShape="0">
          <a:gsLst>
            <a:gs pos="0">
              <a:schemeClr val="accent5">
                <a:hueOff val="-3010874"/>
                <a:satOff val="15631"/>
                <a:lumOff val="11372"/>
                <a:alphaOff val="0"/>
                <a:tint val="96000"/>
                <a:satMod val="120000"/>
                <a:lumMod val="120000"/>
              </a:schemeClr>
            </a:gs>
            <a:gs pos="100000">
              <a:schemeClr val="accent5">
                <a:hueOff val="-3010874"/>
                <a:satOff val="15631"/>
                <a:lumOff val="11372"/>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1" kern="1200" dirty="0">
              <a:solidFill>
                <a:schemeClr val="tx1"/>
              </a:solidFill>
            </a:rPr>
            <a:t>Interleaved practice - </a:t>
          </a:r>
          <a:r>
            <a:rPr lang="en-GB" sz="1200" kern="1200" dirty="0">
              <a:solidFill>
                <a:schemeClr val="tx1"/>
              </a:solidFill>
            </a:rPr>
            <a:t>switching between different kinds of problems - </a:t>
          </a:r>
          <a:r>
            <a:rPr lang="en-GB" sz="1200" b="1" kern="1200" dirty="0">
              <a:solidFill>
                <a:schemeClr val="tx1"/>
              </a:solidFill>
            </a:rPr>
            <a:t>MODERATE</a:t>
          </a:r>
          <a:endParaRPr lang="en-US" sz="1200" kern="1200" dirty="0">
            <a:solidFill>
              <a:schemeClr val="tx1"/>
            </a:solidFill>
          </a:endParaRPr>
        </a:p>
      </dsp:txBody>
      <dsp:txXfrm>
        <a:off x="23303" y="5286936"/>
        <a:ext cx="4838597" cy="430753"/>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FA6C566D-91B3-492C-AD9A-416CB0475CA6}" type="datetimeFigureOut">
              <a:rPr lang="en-GB" smtClean="0"/>
              <a:t>19/11/2024</a:t>
            </a:fld>
            <a:endParaRPr lang="en-GB" dirty="0"/>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D5BD79FC-BA8F-49EB-8A97-D99A5ACBCB0F}" type="slidenum">
              <a:rPr lang="en-GB" smtClean="0"/>
              <a:t>‹#›</a:t>
            </a:fld>
            <a:endParaRPr lang="en-GB" dirty="0"/>
          </a:p>
        </p:txBody>
      </p:sp>
    </p:spTree>
    <p:extLst>
      <p:ext uri="{BB962C8B-B14F-4D97-AF65-F5344CB8AC3E}">
        <p14:creationId xmlns:p14="http://schemas.microsoft.com/office/powerpoint/2010/main" val="17803936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E5505C12-16DD-4129-B169-9022B4D3FDF0}" type="datetimeFigureOut">
              <a:rPr lang="en-GB" smtClean="0"/>
              <a:t>19/11/2024</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CB723E8E-1414-4D23-B790-E7824AC740FF}" type="slidenum">
              <a:rPr lang="en-GB" smtClean="0"/>
              <a:t>‹#›</a:t>
            </a:fld>
            <a:endParaRPr lang="en-GB" dirty="0"/>
          </a:p>
        </p:txBody>
      </p:sp>
    </p:spTree>
    <p:extLst>
      <p:ext uri="{BB962C8B-B14F-4D97-AF65-F5344CB8AC3E}">
        <p14:creationId xmlns:p14="http://schemas.microsoft.com/office/powerpoint/2010/main" val="14778182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pPr>
            <a:r>
              <a:rPr lang="en-GB" b="1" dirty="0"/>
              <a:t>You will see from the graph how drastically attendance affects attainment.  </a:t>
            </a:r>
          </a:p>
          <a:p>
            <a:pPr>
              <a:lnSpc>
                <a:spcPct val="80000"/>
              </a:lnSpc>
            </a:pPr>
            <a:r>
              <a:rPr lang="en-GB" b="1" dirty="0"/>
              <a:t>90% attendance is 1 day off per fortnight.</a:t>
            </a:r>
          </a:p>
          <a:p>
            <a:r>
              <a:rPr lang="en-GB" b="1" dirty="0"/>
              <a:t>1 day lost per fortnight = 4 weeks of school over the year</a:t>
            </a:r>
          </a:p>
          <a:p>
            <a:r>
              <a:rPr lang="en-GB" b="1" dirty="0"/>
              <a:t>4 lost weeks of school = 100 lessons </a:t>
            </a:r>
          </a:p>
          <a:p>
            <a:r>
              <a:rPr lang="en-GB" b="1" dirty="0"/>
              <a:t>Over 5 years of schooling 90% attendance = ½ a YEAR of education lost .</a:t>
            </a:r>
          </a:p>
          <a:p>
            <a:endParaRPr lang="en-GB" dirty="0"/>
          </a:p>
        </p:txBody>
      </p:sp>
      <p:sp>
        <p:nvSpPr>
          <p:cNvPr id="4" name="Slide Number Placeholder 3"/>
          <p:cNvSpPr>
            <a:spLocks noGrp="1"/>
          </p:cNvSpPr>
          <p:nvPr>
            <p:ph type="sldNum" sz="quarter" idx="5"/>
          </p:nvPr>
        </p:nvSpPr>
        <p:spPr/>
        <p:txBody>
          <a:bodyPr/>
          <a:lstStyle/>
          <a:p>
            <a:fld id="{CB723E8E-1414-4D23-B790-E7824AC740FF}" type="slidenum">
              <a:rPr lang="en-GB" smtClean="0"/>
              <a:t>9</a:t>
            </a:fld>
            <a:endParaRPr lang="en-GB"/>
          </a:p>
        </p:txBody>
      </p:sp>
    </p:spTree>
    <p:extLst>
      <p:ext uri="{BB962C8B-B14F-4D97-AF65-F5344CB8AC3E}">
        <p14:creationId xmlns:p14="http://schemas.microsoft.com/office/powerpoint/2010/main" val="18653671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D7BDD7B-3C04-410A-AA6F-579BD29A8350}" type="slidenum">
              <a:rPr lang="en-GB" smtClean="0"/>
              <a:t>24</a:t>
            </a:fld>
            <a:endParaRPr lang="en-GB"/>
          </a:p>
        </p:txBody>
      </p:sp>
    </p:spTree>
    <p:extLst>
      <p:ext uri="{BB962C8B-B14F-4D97-AF65-F5344CB8AC3E}">
        <p14:creationId xmlns:p14="http://schemas.microsoft.com/office/powerpoint/2010/main" val="4435751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020DD58-113A-4951-AB1F-CB193C371A66}" type="datetimeFigureOut">
              <a:rPr lang="en-GB" smtClean="0"/>
              <a:t>19/11/2024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dirty="0"/>
          </a:p>
        </p:txBody>
      </p:sp>
    </p:spTree>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020DD58-113A-4951-AB1F-CB193C371A66}" type="datetimeFigureOut">
              <a:rPr lang="en-GB" smtClean="0"/>
              <a:t>19/11/2024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dirty="0"/>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20DD58-113A-4951-AB1F-CB193C371A66}" type="datetimeFigureOut">
              <a:rPr lang="en-GB" smtClean="0"/>
              <a:t>19/11/2024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dirty="0"/>
          </a:p>
        </p:txBody>
      </p:sp>
    </p:spTree>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3020DD58-113A-4951-AB1F-CB193C371A66}" type="datetimeFigureOut">
              <a:rPr lang="en-GB" smtClean="0"/>
              <a:t>19/11/2024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2053AF6-93D2-4FD8-A173-4A0B8BC56AC8}" type="slidenum">
              <a:rPr lang="en-GB" smtClean="0"/>
              <a:t>‹#›</a:t>
            </a:fld>
            <a:endParaRPr lang="en-GB" dirty="0"/>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020DD58-113A-4951-AB1F-CB193C371A66}" type="datetimeFigureOut">
              <a:rPr lang="en-GB" smtClean="0"/>
              <a:t>19/11/2024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2053AF6-93D2-4FD8-A173-4A0B8BC56AC8}" type="slidenum">
              <a:rPr lang="en-GB" smtClean="0"/>
              <a:t>‹#›</a:t>
            </a:fld>
            <a:endParaRPr lang="en-GB" dirty="0"/>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020DD58-113A-4951-AB1F-CB193C371A66}" type="datetimeFigureOut">
              <a:rPr lang="en-GB" smtClean="0"/>
              <a:t>19/11/2024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2053AF6-93D2-4FD8-A173-4A0B8BC56AC8}" type="slidenum">
              <a:rPr lang="en-GB" smtClean="0"/>
              <a:t>‹#›</a:t>
            </a:fld>
            <a:endParaRPr lang="en-GB" dirty="0"/>
          </a:p>
        </p:txBody>
      </p:sp>
    </p:spTree>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Date Placeholder 1"/>
          <p:cNvSpPr>
            <a:spLocks noGrp="1"/>
          </p:cNvSpPr>
          <p:nvPr>
            <p:ph type="dt" sz="half" idx="10"/>
          </p:nvPr>
        </p:nvSpPr>
        <p:spPr/>
        <p:txBody>
          <a:bodyPr/>
          <a:lstStyle/>
          <a:p>
            <a:fld id="{3020DD58-113A-4951-AB1F-CB193C371A66}" type="datetimeFigureOut">
              <a:rPr lang="en-GB" smtClean="0"/>
              <a:t>19/11/2024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2053AF6-93D2-4FD8-A173-4A0B8BC56AC8}" type="slidenum">
              <a:rPr lang="en-GB" smtClean="0"/>
              <a:t>‹#›</a:t>
            </a:fld>
            <a:endParaRPr lang="en-GB" dirty="0"/>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fld id="{3020DD58-113A-4951-AB1F-CB193C371A66}" type="datetimeFigureOut">
              <a:rPr lang="en-GB" smtClean="0"/>
              <a:t>19/11/2024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2053AF6-93D2-4FD8-A173-4A0B8BC56AC8}" type="slidenum">
              <a:rPr lang="en-GB" smtClean="0"/>
              <a:t>‹#›</a:t>
            </a:fld>
            <a:endParaRPr lang="en-GB" dirty="0"/>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020DD58-113A-4951-AB1F-CB193C371A66}" type="datetimeFigureOut">
              <a:rPr lang="en-GB" smtClean="0"/>
              <a:t>19/11/2024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2053AF6-93D2-4FD8-A173-4A0B8BC56AC8}" type="slidenum">
              <a:rPr lang="en-GB" smtClean="0"/>
              <a:t>‹#›</a:t>
            </a:fld>
            <a:endParaRPr lang="en-GB" dirty="0"/>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Tree>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020DD58-113A-4951-AB1F-CB193C371A66}" type="datetimeFigureOut">
              <a:rPr lang="en-GB" smtClean="0"/>
              <a:t>19/11/2024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dirty="0"/>
          </a:p>
        </p:txBody>
      </p:sp>
    </p:spTree>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p:cNvSpPr>
            <a:spLocks noGrp="1"/>
          </p:cNvSpPr>
          <p:nvPr>
            <p:ph type="dt" sz="half" idx="10"/>
          </p:nvPr>
        </p:nvSpPr>
        <p:spPr/>
        <p:txBody>
          <a:bodyPr/>
          <a:lstStyle/>
          <a:p>
            <a:fld id="{3020DD58-113A-4951-AB1F-CB193C371A66}" type="datetimeFigureOut">
              <a:rPr lang="en-GB" smtClean="0"/>
              <a:t>19/11/2024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dirty="0"/>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3020DD58-113A-4951-AB1F-CB193C371A66}" type="datetimeFigureOut">
              <a:rPr lang="en-GB" smtClean="0"/>
              <a:t>19/11/2024</a:t>
            </a:fld>
            <a:endParaRPr lang="en-GB" dirty="0"/>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dirty="0"/>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B2053AF6-93D2-4FD8-A173-4A0B8BC56AC8}" type="slidenum">
              <a:rPr lang="en-GB" smtClean="0"/>
              <a:t>‹#›</a:t>
            </a:fld>
            <a:endParaRPr lang="en-GB" dirty="0"/>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push dir="u"/>
  </p:transition>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hyperlink" Target="http://www.st-benedicts.suffolk.sch.uk/index.asp"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chart" Target="../charts/char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hyperlink" Target="http://www.st-benedicts.suffolk.sch.uk/index.asp"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st-benedicts.suffolk.sch.uk/index.asp" TargetMode="External"/><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hyperlink" Target="https://www.google.co.uk/url?q=http://www.kellogg.edu/helpdesk/student/email/&amp;sa=U&amp;ved=0ahUKEwjnkJP3rZDWAhVHBMAKHWr7Ac8QwW4IGDAB&amp;usg=AFQjCNETQEa9HkCtpVuYdZ7da_xP3xfQyA" TargetMode="External"/><Relationship Id="rId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1395619"/>
            <a:ext cx="8202666" cy="2937729"/>
          </a:xfrm>
        </p:spPr>
        <p:txBody>
          <a:bodyPr>
            <a:normAutofit fontScale="90000"/>
          </a:bodyPr>
          <a:lstStyle/>
          <a:p>
            <a:br>
              <a:rPr lang="en-GB" dirty="0"/>
            </a:br>
            <a:br>
              <a:rPr lang="en-GB" dirty="0"/>
            </a:br>
            <a:r>
              <a:rPr lang="en-GB" dirty="0"/>
              <a:t> </a:t>
            </a:r>
            <a:r>
              <a:rPr lang="en-GB" sz="5300" dirty="0"/>
              <a:t>Year 10 Parents’ </a:t>
            </a:r>
            <a:br>
              <a:rPr lang="en-GB" sz="5300" dirty="0"/>
            </a:br>
            <a:r>
              <a:rPr lang="en-GB" sz="5300" dirty="0"/>
              <a:t>Curriculum Evening </a:t>
            </a:r>
            <a:br>
              <a:rPr lang="en-GB" sz="5300" dirty="0"/>
            </a:br>
            <a:r>
              <a:rPr lang="en-GB" sz="5300" dirty="0"/>
              <a:t>8</a:t>
            </a:r>
            <a:r>
              <a:rPr lang="en-GB" sz="5300" baseline="30000" dirty="0"/>
              <a:t>th</a:t>
            </a:r>
            <a:r>
              <a:rPr lang="en-GB" sz="5300" dirty="0"/>
              <a:t>  October 2024</a:t>
            </a:r>
            <a:br>
              <a:rPr lang="en-GB" sz="5300" dirty="0"/>
            </a:br>
            <a:r>
              <a:rPr lang="en-GB" sz="5300" dirty="0"/>
              <a:t>Community and Preparation</a:t>
            </a:r>
          </a:p>
        </p:txBody>
      </p:sp>
      <p:pic>
        <p:nvPicPr>
          <p:cNvPr id="4" name="Picture 2" descr="St. Benedict’ Catholic School">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307503"/>
            <a:ext cx="3589004" cy="10045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0" name="Picture 2" descr="Information Information Centr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5533924"/>
            <a:ext cx="2149822" cy="1324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6412606"/>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0810" y="1704242"/>
            <a:ext cx="6120680" cy="4865228"/>
          </a:xfrm>
        </p:spPr>
        <p:txBody>
          <a:bodyPr>
            <a:noAutofit/>
          </a:bodyPr>
          <a:lstStyle/>
          <a:p>
            <a:r>
              <a:rPr lang="en-GB" b="1" dirty="0">
                <a:solidFill>
                  <a:schemeClr val="tx1"/>
                </a:solidFill>
              </a:rPr>
              <a:t>Welcome and prayer</a:t>
            </a:r>
          </a:p>
          <a:p>
            <a:r>
              <a:rPr lang="en-GB" b="1" dirty="0">
                <a:solidFill>
                  <a:schemeClr val="tx1"/>
                </a:solidFill>
              </a:rPr>
              <a:t>Overview of the year ahead, my vision, attendance, behaviour and expectations (Mr Turner Head of Year 10)</a:t>
            </a:r>
          </a:p>
          <a:p>
            <a:endParaRPr lang="en-GB" b="1" dirty="0">
              <a:solidFill>
                <a:schemeClr val="tx1"/>
              </a:solidFill>
            </a:endParaRPr>
          </a:p>
          <a:p>
            <a:r>
              <a:rPr lang="en-GB" b="1" dirty="0">
                <a:solidFill>
                  <a:schemeClr val="tx1"/>
                </a:solidFill>
              </a:rPr>
              <a:t>Additional Information: </a:t>
            </a:r>
          </a:p>
          <a:p>
            <a:r>
              <a:rPr lang="en-GB" b="1" dirty="0">
                <a:solidFill>
                  <a:schemeClr val="tx1"/>
                </a:solidFill>
              </a:rPr>
              <a:t>Guide to GCSE assessment </a:t>
            </a:r>
          </a:p>
          <a:p>
            <a:r>
              <a:rPr lang="en-GB" b="1" dirty="0">
                <a:solidFill>
                  <a:schemeClr val="tx1"/>
                </a:solidFill>
              </a:rPr>
              <a:t>Revision – relearn, retrieve, rehearse </a:t>
            </a:r>
          </a:p>
          <a:p>
            <a:r>
              <a:rPr lang="en-GB" b="1" dirty="0">
                <a:solidFill>
                  <a:schemeClr val="tx1"/>
                </a:solidFill>
              </a:rPr>
              <a:t>Students working at home</a:t>
            </a:r>
          </a:p>
          <a:p>
            <a:r>
              <a:rPr lang="en-GB" b="1" dirty="0">
                <a:solidFill>
                  <a:schemeClr val="tx1"/>
                </a:solidFill>
              </a:rPr>
              <a:t>GCSE POD and One note</a:t>
            </a:r>
          </a:p>
          <a:p>
            <a:r>
              <a:rPr lang="en-GB" b="1" dirty="0">
                <a:solidFill>
                  <a:schemeClr val="tx1"/>
                </a:solidFill>
              </a:rPr>
              <a:t>Where to find curriculum information</a:t>
            </a:r>
          </a:p>
          <a:p>
            <a:r>
              <a:rPr lang="en-GB" b="1" dirty="0">
                <a:solidFill>
                  <a:schemeClr val="tx1"/>
                </a:solidFill>
              </a:rPr>
              <a:t>Teen brain and Mental Health </a:t>
            </a:r>
          </a:p>
        </p:txBody>
      </p:sp>
      <p:sp>
        <p:nvSpPr>
          <p:cNvPr id="3" name="Title 2"/>
          <p:cNvSpPr>
            <a:spLocks noGrp="1"/>
          </p:cNvSpPr>
          <p:nvPr>
            <p:ph type="title"/>
          </p:nvPr>
        </p:nvSpPr>
        <p:spPr>
          <a:xfrm>
            <a:off x="-684584" y="729138"/>
            <a:ext cx="8229600" cy="1252728"/>
          </a:xfrm>
        </p:spPr>
        <p:txBody>
          <a:bodyPr/>
          <a:lstStyle/>
          <a:p>
            <a:r>
              <a:rPr lang="en-GB" b="1" dirty="0">
                <a:solidFill>
                  <a:schemeClr val="tx1"/>
                </a:solidFill>
              </a:rPr>
              <a:t> </a:t>
            </a:r>
            <a:r>
              <a:rPr lang="en-GB" sz="4800" b="1" dirty="0">
                <a:solidFill>
                  <a:schemeClr val="bg1"/>
                </a:solidFill>
              </a:rPr>
              <a:t>This evening’s schedule</a:t>
            </a:r>
          </a:p>
        </p:txBody>
      </p:sp>
      <p:pic>
        <p:nvPicPr>
          <p:cNvPr id="5" name="Picture 2" descr="St. Benedict’ Catholic School">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307502"/>
            <a:ext cx="3012940" cy="843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0" name="Picture 2" descr="Info panel picture">
            <a:extLst>
              <a:ext uri="{FF2B5EF4-FFF2-40B4-BE49-F238E27FC236}">
                <a16:creationId xmlns:a16="http://schemas.microsoft.com/office/drawing/2014/main" id="{349E016A-598F-2FAE-0C3B-2E8A5A4556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04171" y="1185436"/>
            <a:ext cx="1905000" cy="1905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2B5BD3E-6BF8-CF2C-7669-1796D88A59BA}"/>
              </a:ext>
            </a:extLst>
          </p:cNvPr>
          <p:cNvSpPr txBox="1"/>
          <p:nvPr/>
        </p:nvSpPr>
        <p:spPr>
          <a:xfrm>
            <a:off x="5939419" y="3106161"/>
            <a:ext cx="3033038" cy="923330"/>
          </a:xfrm>
          <a:prstGeom prst="rect">
            <a:avLst/>
          </a:prstGeom>
          <a:noFill/>
        </p:spPr>
        <p:txBody>
          <a:bodyPr wrap="square">
            <a:spAutoFit/>
          </a:bodyPr>
          <a:lstStyle/>
          <a:p>
            <a:pPr algn="ctr"/>
            <a:r>
              <a:rPr lang="en-GB" b="1" dirty="0">
                <a:solidFill>
                  <a:schemeClr val="tx1"/>
                </a:solidFill>
              </a:rPr>
              <a:t>Mr Turner</a:t>
            </a:r>
          </a:p>
          <a:p>
            <a:pPr algn="ctr"/>
            <a:r>
              <a:rPr lang="en-GB" b="1" dirty="0">
                <a:solidFill>
                  <a:schemeClr val="tx1"/>
                </a:solidFill>
              </a:rPr>
              <a:t> (</a:t>
            </a:r>
            <a:r>
              <a:rPr lang="en-GB" b="1" dirty="0"/>
              <a:t>Senior Progress Leader- Year</a:t>
            </a:r>
            <a:r>
              <a:rPr lang="en-GB" b="1" dirty="0">
                <a:solidFill>
                  <a:schemeClr val="tx1"/>
                </a:solidFill>
              </a:rPr>
              <a:t> 10)</a:t>
            </a:r>
            <a:endParaRPr lang="en-GB" dirty="0"/>
          </a:p>
        </p:txBody>
      </p:sp>
      <p:pic>
        <p:nvPicPr>
          <p:cNvPr id="2052" name="Picture 4" descr="Info panel picture">
            <a:extLst>
              <a:ext uri="{FF2B5EF4-FFF2-40B4-BE49-F238E27FC236}">
                <a16:creationId xmlns:a16="http://schemas.microsoft.com/office/drawing/2014/main" id="{E7376F13-3C81-F306-82ED-D716F96FA9E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38533" y="3933056"/>
            <a:ext cx="1905000" cy="1905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5DD13C6-D481-B8A5-D4E4-288C83BC51E5}"/>
              </a:ext>
            </a:extLst>
          </p:cNvPr>
          <p:cNvSpPr txBox="1"/>
          <p:nvPr/>
        </p:nvSpPr>
        <p:spPr>
          <a:xfrm>
            <a:off x="5870759" y="5838056"/>
            <a:ext cx="3033038" cy="923330"/>
          </a:xfrm>
          <a:prstGeom prst="rect">
            <a:avLst/>
          </a:prstGeom>
          <a:noFill/>
        </p:spPr>
        <p:txBody>
          <a:bodyPr wrap="square">
            <a:spAutoFit/>
          </a:bodyPr>
          <a:lstStyle/>
          <a:p>
            <a:pPr algn="ctr"/>
            <a:r>
              <a:rPr lang="en-GB" b="1" dirty="0">
                <a:solidFill>
                  <a:schemeClr val="tx1"/>
                </a:solidFill>
              </a:rPr>
              <a:t>Mr </a:t>
            </a:r>
            <a:r>
              <a:rPr lang="en-GB" b="1" dirty="0"/>
              <a:t>Tatum</a:t>
            </a:r>
            <a:endParaRPr lang="en-GB" b="1" dirty="0">
              <a:solidFill>
                <a:schemeClr val="tx1"/>
              </a:solidFill>
            </a:endParaRPr>
          </a:p>
          <a:p>
            <a:pPr algn="ctr"/>
            <a:r>
              <a:rPr lang="en-GB" b="1" dirty="0">
                <a:solidFill>
                  <a:schemeClr val="tx1"/>
                </a:solidFill>
              </a:rPr>
              <a:t> (Deputy Headteacher- SLT line manager for Year 10)</a:t>
            </a:r>
            <a:endParaRPr lang="en-GB" dirty="0"/>
          </a:p>
        </p:txBody>
      </p:sp>
    </p:spTree>
    <p:extLst>
      <p:ext uri="{BB962C8B-B14F-4D97-AF65-F5344CB8AC3E}">
        <p14:creationId xmlns:p14="http://schemas.microsoft.com/office/powerpoint/2010/main" val="182678961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55576" y="2276872"/>
            <a:ext cx="7948405" cy="4137323"/>
          </a:xfrm>
        </p:spPr>
        <p:txBody>
          <a:bodyPr>
            <a:noAutofit/>
          </a:bodyPr>
          <a:lstStyle/>
          <a:p>
            <a:pPr marL="0" indent="0">
              <a:buNone/>
            </a:pPr>
            <a:r>
              <a:rPr lang="en-GB" dirty="0">
                <a:solidFill>
                  <a:schemeClr val="tx1"/>
                </a:solidFill>
              </a:rPr>
              <a:t>Lord,</a:t>
            </a:r>
            <a:br>
              <a:rPr lang="en-GB" dirty="0">
                <a:solidFill>
                  <a:schemeClr val="tx1"/>
                </a:solidFill>
              </a:rPr>
            </a:br>
            <a:r>
              <a:rPr lang="en-GB" dirty="0">
                <a:solidFill>
                  <a:schemeClr val="tx1"/>
                </a:solidFill>
              </a:rPr>
              <a:t>You are the light that guides my feet.</a:t>
            </a:r>
            <a:br>
              <a:rPr lang="en-GB" dirty="0">
                <a:solidFill>
                  <a:schemeClr val="tx1"/>
                </a:solidFill>
              </a:rPr>
            </a:br>
            <a:r>
              <a:rPr lang="en-GB" dirty="0">
                <a:solidFill>
                  <a:schemeClr val="tx1"/>
                </a:solidFill>
              </a:rPr>
              <a:t>You are the map that gives me direction.</a:t>
            </a:r>
            <a:br>
              <a:rPr lang="en-GB" dirty="0">
                <a:solidFill>
                  <a:schemeClr val="tx1"/>
                </a:solidFill>
              </a:rPr>
            </a:br>
            <a:r>
              <a:rPr lang="en-GB" dirty="0">
                <a:solidFill>
                  <a:schemeClr val="tx1"/>
                </a:solidFill>
              </a:rPr>
              <a:t>You are the peace that makes me strong.</a:t>
            </a:r>
            <a:br>
              <a:rPr lang="en-GB" dirty="0">
                <a:solidFill>
                  <a:schemeClr val="tx1"/>
                </a:solidFill>
              </a:rPr>
            </a:br>
            <a:r>
              <a:rPr lang="en-GB" dirty="0">
                <a:solidFill>
                  <a:schemeClr val="tx1"/>
                </a:solidFill>
              </a:rPr>
              <a:t>You are the leader whom I faithfully follow.</a:t>
            </a:r>
            <a:br>
              <a:rPr lang="en-GB" dirty="0">
                <a:solidFill>
                  <a:schemeClr val="tx1"/>
                </a:solidFill>
              </a:rPr>
            </a:br>
            <a:br>
              <a:rPr lang="en-GB" dirty="0">
                <a:solidFill>
                  <a:schemeClr val="tx1"/>
                </a:solidFill>
              </a:rPr>
            </a:br>
            <a:r>
              <a:rPr lang="en-GB" dirty="0">
                <a:solidFill>
                  <a:schemeClr val="tx1"/>
                </a:solidFill>
              </a:rPr>
              <a:t>May your light illuminate my life</a:t>
            </a:r>
            <a:br>
              <a:rPr lang="en-GB" dirty="0">
                <a:solidFill>
                  <a:schemeClr val="tx1"/>
                </a:solidFill>
              </a:rPr>
            </a:br>
            <a:r>
              <a:rPr lang="en-GB" dirty="0">
                <a:solidFill>
                  <a:schemeClr val="tx1"/>
                </a:solidFill>
              </a:rPr>
              <a:t>And your guidance bring direction.</a:t>
            </a:r>
            <a:br>
              <a:rPr lang="en-GB" dirty="0">
                <a:solidFill>
                  <a:schemeClr val="tx1"/>
                </a:solidFill>
              </a:rPr>
            </a:br>
            <a:r>
              <a:rPr lang="en-GB" dirty="0">
                <a:solidFill>
                  <a:schemeClr val="tx1"/>
                </a:solidFill>
              </a:rPr>
              <a:t>May I find inspiration in your word</a:t>
            </a:r>
            <a:br>
              <a:rPr lang="en-GB" dirty="0">
                <a:solidFill>
                  <a:schemeClr val="tx1"/>
                </a:solidFill>
              </a:rPr>
            </a:br>
            <a:r>
              <a:rPr lang="en-GB" dirty="0">
                <a:solidFill>
                  <a:schemeClr val="tx1"/>
                </a:solidFill>
              </a:rPr>
              <a:t>And peace in my heart as I follow you.</a:t>
            </a:r>
            <a:br>
              <a:rPr lang="en-GB" dirty="0">
                <a:solidFill>
                  <a:schemeClr val="tx1"/>
                </a:solidFill>
              </a:rPr>
            </a:br>
            <a:r>
              <a:rPr lang="en-GB" dirty="0">
                <a:solidFill>
                  <a:schemeClr val="tx1"/>
                </a:solidFill>
              </a:rPr>
              <a:t>Amen.</a:t>
            </a:r>
            <a:br>
              <a:rPr lang="en-GB" dirty="0">
                <a:solidFill>
                  <a:schemeClr val="tx1"/>
                </a:solidFill>
              </a:rPr>
            </a:br>
            <a:br>
              <a:rPr lang="en-GB" dirty="0">
                <a:solidFill>
                  <a:schemeClr val="tx1"/>
                </a:solidFill>
              </a:rPr>
            </a:br>
            <a:endParaRPr lang="en-GB" dirty="0">
              <a:solidFill>
                <a:schemeClr val="tx1"/>
              </a:solidFill>
            </a:endParaRPr>
          </a:p>
        </p:txBody>
      </p:sp>
      <p:sp>
        <p:nvSpPr>
          <p:cNvPr id="3" name="Title 2"/>
          <p:cNvSpPr>
            <a:spLocks noGrp="1"/>
          </p:cNvSpPr>
          <p:nvPr>
            <p:ph type="title"/>
          </p:nvPr>
        </p:nvSpPr>
        <p:spPr>
          <a:xfrm>
            <a:off x="467544" y="836712"/>
            <a:ext cx="8229600" cy="1252728"/>
          </a:xfrm>
        </p:spPr>
        <p:txBody>
          <a:bodyPr/>
          <a:lstStyle/>
          <a:p>
            <a:r>
              <a:rPr lang="en-GB" b="1" dirty="0">
                <a:solidFill>
                  <a:schemeClr val="bg1"/>
                </a:solidFill>
              </a:rPr>
              <a:t>Pause for reflection</a:t>
            </a:r>
          </a:p>
        </p:txBody>
      </p:sp>
      <p:pic>
        <p:nvPicPr>
          <p:cNvPr id="4" name="Picture 2" descr="St. Benedict’ Catholic School">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243849"/>
            <a:ext cx="3516996" cy="9843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6993986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a:t>Tutor team –</a:t>
            </a:r>
            <a:br>
              <a:rPr lang="en-GB" dirty="0"/>
            </a:br>
            <a:r>
              <a:rPr lang="en-GB" dirty="0"/>
              <a:t> @st-benedicts.suffolk.sch.uk</a:t>
            </a:r>
          </a:p>
        </p:txBody>
      </p:sp>
      <p:sp>
        <p:nvSpPr>
          <p:cNvPr id="14" name="Content Placeholder 1"/>
          <p:cNvSpPr txBox="1">
            <a:spLocks/>
          </p:cNvSpPr>
          <p:nvPr/>
        </p:nvSpPr>
        <p:spPr>
          <a:xfrm>
            <a:off x="4784873" y="3647596"/>
            <a:ext cx="1938896" cy="437008"/>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None/>
            </a:pPr>
            <a:r>
              <a:rPr lang="en-GB" sz="2000" dirty="0"/>
              <a:t>1oC </a:t>
            </a:r>
            <a:r>
              <a:rPr lang="en-GB" sz="2000" dirty="0" err="1"/>
              <a:t>Nstiff</a:t>
            </a:r>
            <a:r>
              <a:rPr lang="en-GB" sz="2000" dirty="0"/>
              <a:t>@	</a:t>
            </a:r>
          </a:p>
        </p:txBody>
      </p:sp>
      <p:sp>
        <p:nvSpPr>
          <p:cNvPr id="23" name="Content Placeholder 1"/>
          <p:cNvSpPr txBox="1">
            <a:spLocks/>
          </p:cNvSpPr>
          <p:nvPr/>
        </p:nvSpPr>
        <p:spPr>
          <a:xfrm>
            <a:off x="6588224" y="3630909"/>
            <a:ext cx="2725937" cy="453695"/>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None/>
            </a:pPr>
            <a:r>
              <a:rPr lang="en-GB" sz="2000" dirty="0"/>
              <a:t>1oL </a:t>
            </a:r>
            <a:r>
              <a:rPr lang="en-GB" sz="2000" dirty="0" err="1"/>
              <a:t>Dwallace</a:t>
            </a:r>
            <a:r>
              <a:rPr lang="en-GB" sz="2000" dirty="0"/>
              <a:t> @ 	</a:t>
            </a:r>
          </a:p>
        </p:txBody>
      </p:sp>
      <p:sp>
        <p:nvSpPr>
          <p:cNvPr id="25" name="Content Placeholder 1"/>
          <p:cNvSpPr txBox="1">
            <a:spLocks/>
          </p:cNvSpPr>
          <p:nvPr/>
        </p:nvSpPr>
        <p:spPr>
          <a:xfrm>
            <a:off x="238758" y="3673887"/>
            <a:ext cx="4781392" cy="466160"/>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None/>
            </a:pPr>
            <a:r>
              <a:rPr lang="en-GB" sz="2000" dirty="0"/>
              <a:t>10A </a:t>
            </a:r>
            <a:r>
              <a:rPr lang="en-GB" sz="2000" dirty="0" err="1"/>
              <a:t>Jwintersteller</a:t>
            </a:r>
            <a:r>
              <a:rPr lang="en-GB" sz="2000" dirty="0"/>
              <a:t> @  or </a:t>
            </a:r>
            <a:r>
              <a:rPr lang="en-GB" sz="2000" dirty="0" err="1"/>
              <a:t>Kreeman</a:t>
            </a:r>
            <a:r>
              <a:rPr lang="en-GB" sz="2000" dirty="0"/>
              <a:t>@</a:t>
            </a:r>
          </a:p>
        </p:txBody>
      </p:sp>
      <p:sp>
        <p:nvSpPr>
          <p:cNvPr id="26" name="Content Placeholder 1"/>
          <p:cNvSpPr txBox="1">
            <a:spLocks/>
          </p:cNvSpPr>
          <p:nvPr/>
        </p:nvSpPr>
        <p:spPr>
          <a:xfrm>
            <a:off x="690558" y="6102851"/>
            <a:ext cx="1938896" cy="437008"/>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None/>
            </a:pPr>
            <a:r>
              <a:rPr lang="en-GB" sz="2000" dirty="0"/>
              <a:t>10P </a:t>
            </a:r>
            <a:r>
              <a:rPr lang="en-GB" sz="2000" dirty="0" err="1"/>
              <a:t>Jsayer</a:t>
            </a:r>
            <a:r>
              <a:rPr lang="en-GB" sz="2000" dirty="0"/>
              <a:t>@	</a:t>
            </a:r>
          </a:p>
        </p:txBody>
      </p:sp>
      <p:sp>
        <p:nvSpPr>
          <p:cNvPr id="27" name="Content Placeholder 1"/>
          <p:cNvSpPr txBox="1">
            <a:spLocks/>
          </p:cNvSpPr>
          <p:nvPr/>
        </p:nvSpPr>
        <p:spPr>
          <a:xfrm>
            <a:off x="6588224" y="6048081"/>
            <a:ext cx="2555776" cy="819248"/>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None/>
            </a:pPr>
            <a:r>
              <a:rPr lang="en-GB" sz="2000" dirty="0"/>
              <a:t>10X </a:t>
            </a:r>
            <a:r>
              <a:rPr lang="en-GB" sz="2000" dirty="0" err="1"/>
              <a:t>Ddunsmore</a:t>
            </a:r>
            <a:r>
              <a:rPr lang="en-GB" sz="2000" dirty="0"/>
              <a:t> @</a:t>
            </a:r>
          </a:p>
        </p:txBody>
      </p:sp>
      <p:sp>
        <p:nvSpPr>
          <p:cNvPr id="15" name="Content Placeholder 1">
            <a:extLst>
              <a:ext uri="{FF2B5EF4-FFF2-40B4-BE49-F238E27FC236}">
                <a16:creationId xmlns:a16="http://schemas.microsoft.com/office/drawing/2014/main" id="{88657BA1-F6C7-47AA-BD15-3BC01A6ED274}"/>
              </a:ext>
            </a:extLst>
          </p:cNvPr>
          <p:cNvSpPr txBox="1">
            <a:spLocks/>
          </p:cNvSpPr>
          <p:nvPr/>
        </p:nvSpPr>
        <p:spPr>
          <a:xfrm>
            <a:off x="3567389" y="6102851"/>
            <a:ext cx="3742846" cy="764478"/>
          </a:xfrm>
          <a:prstGeom prst="rect">
            <a:avLst/>
          </a:prstGeom>
        </p:spPr>
        <p:txBody>
          <a:bodyPr vert="horz" lIns="91440" tIns="45720" rIns="91440" bIns="45720" rtlCol="0">
            <a:no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None/>
            </a:pPr>
            <a:r>
              <a:rPr lang="en-GB" sz="2000" dirty="0"/>
              <a:t>1os </a:t>
            </a:r>
            <a:r>
              <a:rPr lang="en-GB" sz="2000" dirty="0" err="1"/>
              <a:t>Dsankey</a:t>
            </a:r>
            <a:r>
              <a:rPr lang="en-GB" sz="2000" dirty="0"/>
              <a:t>@      	</a:t>
            </a:r>
          </a:p>
        </p:txBody>
      </p:sp>
      <p:pic>
        <p:nvPicPr>
          <p:cNvPr id="1026" name="Picture 2" descr="Info panel picture">
            <a:extLst>
              <a:ext uri="{FF2B5EF4-FFF2-40B4-BE49-F238E27FC236}">
                <a16:creationId xmlns:a16="http://schemas.microsoft.com/office/drawing/2014/main" id="{1E335865-40DA-C998-4E72-86A7484622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1800" y="4143081"/>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nfo panel picture">
            <a:extLst>
              <a:ext uri="{FF2B5EF4-FFF2-40B4-BE49-F238E27FC236}">
                <a16:creationId xmlns:a16="http://schemas.microsoft.com/office/drawing/2014/main" id="{81EDA0D8-C14E-C9DA-CF98-B96A0F5742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6312" y="1655354"/>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nfo panel picture">
            <a:extLst>
              <a:ext uri="{FF2B5EF4-FFF2-40B4-BE49-F238E27FC236}">
                <a16:creationId xmlns:a16="http://schemas.microsoft.com/office/drawing/2014/main" id="{F1C168B1-8F51-29AE-BEBB-9238625815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255" y="1679635"/>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nfo panel picture">
            <a:extLst>
              <a:ext uri="{FF2B5EF4-FFF2-40B4-BE49-F238E27FC236}">
                <a16:creationId xmlns:a16="http://schemas.microsoft.com/office/drawing/2014/main" id="{293C3D90-A4F9-CDD2-1D6F-877FA333B65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12237" y="1658482"/>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nfo panel picture">
            <a:extLst>
              <a:ext uri="{FF2B5EF4-FFF2-40B4-BE49-F238E27FC236}">
                <a16:creationId xmlns:a16="http://schemas.microsoft.com/office/drawing/2014/main" id="{9BDF803E-BF32-0F1A-723F-D56910F50EA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07180" y="1617347"/>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nfo panel picture">
            <a:extLst>
              <a:ext uri="{FF2B5EF4-FFF2-40B4-BE49-F238E27FC236}">
                <a16:creationId xmlns:a16="http://schemas.microsoft.com/office/drawing/2014/main" id="{9351DBED-7D38-8B2A-7268-2A9C4E9D477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 y="4171165"/>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Info panel picture">
            <a:extLst>
              <a:ext uri="{FF2B5EF4-FFF2-40B4-BE49-F238E27FC236}">
                <a16:creationId xmlns:a16="http://schemas.microsoft.com/office/drawing/2014/main" id="{89DB1EF7-1131-BFDE-1611-BBF7680B6FA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67389" y="4253580"/>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864458"/>
      </p:ext>
    </p:extLst>
  </p:cSld>
  <p:clrMapOvr>
    <a:masterClrMapping/>
  </p:clrMapOvr>
  <mc:AlternateContent xmlns:mc="http://schemas.openxmlformats.org/markup-compatibility/2006" xmlns:p14="http://schemas.microsoft.com/office/powerpoint/2010/main">
    <mc:Choice Requires="p14">
      <p:transition spd="slow" p14:dur="1500" advClick="0" advTm="10000">
        <p:push dir="u"/>
      </p:transition>
    </mc:Choice>
    <mc:Fallback xmlns="">
      <p:transition spd="slow" advClick="0" advTm="10000">
        <p:push dir="u"/>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D5B6153-6092-4D7D-B35A-E8D71969819D}"/>
              </a:ext>
            </a:extLst>
          </p:cNvPr>
          <p:cNvSpPr>
            <a:spLocks noGrp="1"/>
          </p:cNvSpPr>
          <p:nvPr>
            <p:ph idx="1"/>
          </p:nvPr>
        </p:nvSpPr>
        <p:spPr>
          <a:xfrm>
            <a:off x="350471" y="1973772"/>
            <a:ext cx="8604448" cy="4407556"/>
          </a:xfrm>
        </p:spPr>
        <p:txBody>
          <a:bodyPr>
            <a:noAutofit/>
          </a:bodyPr>
          <a:lstStyle/>
          <a:p>
            <a:r>
              <a:rPr lang="en-GB" sz="2300" dirty="0">
                <a:solidFill>
                  <a:schemeClr val="tx1"/>
                </a:solidFill>
              </a:rPr>
              <a:t>Information evening 8</a:t>
            </a:r>
            <a:r>
              <a:rPr lang="en-GB" sz="2300" baseline="30000" dirty="0">
                <a:solidFill>
                  <a:schemeClr val="tx1"/>
                </a:solidFill>
              </a:rPr>
              <a:t>th</a:t>
            </a:r>
            <a:r>
              <a:rPr lang="en-GB" sz="2300" dirty="0">
                <a:solidFill>
                  <a:schemeClr val="tx1"/>
                </a:solidFill>
              </a:rPr>
              <a:t> October</a:t>
            </a:r>
          </a:p>
          <a:p>
            <a:r>
              <a:rPr lang="en-GB" sz="2300" dirty="0">
                <a:solidFill>
                  <a:schemeClr val="tx1"/>
                </a:solidFill>
              </a:rPr>
              <a:t>Attitude to learning drop Half-term 1 – 18</a:t>
            </a:r>
            <a:r>
              <a:rPr lang="en-GB" sz="2300" baseline="30000" dirty="0">
                <a:solidFill>
                  <a:schemeClr val="tx1"/>
                </a:solidFill>
              </a:rPr>
              <a:t>th</a:t>
            </a:r>
            <a:r>
              <a:rPr lang="en-GB" sz="2300" dirty="0">
                <a:solidFill>
                  <a:schemeClr val="tx1"/>
                </a:solidFill>
              </a:rPr>
              <a:t> October 2024</a:t>
            </a:r>
          </a:p>
          <a:p>
            <a:r>
              <a:rPr lang="en-GB" sz="2300" dirty="0">
                <a:solidFill>
                  <a:schemeClr val="tx1"/>
                </a:solidFill>
              </a:rPr>
              <a:t>ATL and Attainment  Half-Term 2- 18</a:t>
            </a:r>
            <a:r>
              <a:rPr lang="en-GB" sz="2300" baseline="30000" dirty="0">
                <a:solidFill>
                  <a:schemeClr val="tx1"/>
                </a:solidFill>
              </a:rPr>
              <a:t>TH</a:t>
            </a:r>
            <a:r>
              <a:rPr lang="en-GB" sz="2300" dirty="0">
                <a:solidFill>
                  <a:schemeClr val="tx1"/>
                </a:solidFill>
              </a:rPr>
              <a:t> December 2024</a:t>
            </a:r>
          </a:p>
          <a:p>
            <a:r>
              <a:rPr lang="en-GB" sz="2300" dirty="0">
                <a:solidFill>
                  <a:schemeClr val="tx1"/>
                </a:solidFill>
              </a:rPr>
              <a:t>ATL HT3 – 7</a:t>
            </a:r>
            <a:r>
              <a:rPr lang="en-GB" sz="2300" baseline="30000" dirty="0">
                <a:solidFill>
                  <a:schemeClr val="tx1"/>
                </a:solidFill>
              </a:rPr>
              <a:t>th</a:t>
            </a:r>
            <a:r>
              <a:rPr lang="en-GB" sz="2300" dirty="0">
                <a:solidFill>
                  <a:schemeClr val="tx1"/>
                </a:solidFill>
              </a:rPr>
              <a:t> February 2025</a:t>
            </a:r>
          </a:p>
          <a:p>
            <a:r>
              <a:rPr lang="en-GB" sz="2300" dirty="0">
                <a:solidFill>
                  <a:schemeClr val="tx1"/>
                </a:solidFill>
              </a:rPr>
              <a:t> Tutor reports – 3</a:t>
            </a:r>
            <a:r>
              <a:rPr lang="en-GB" sz="2300" baseline="30000" dirty="0">
                <a:solidFill>
                  <a:schemeClr val="tx1"/>
                </a:solidFill>
              </a:rPr>
              <a:t>rd</a:t>
            </a:r>
            <a:r>
              <a:rPr lang="en-GB" sz="2300" dirty="0">
                <a:solidFill>
                  <a:schemeClr val="tx1"/>
                </a:solidFill>
              </a:rPr>
              <a:t> March 2025</a:t>
            </a:r>
          </a:p>
          <a:p>
            <a:r>
              <a:rPr lang="en-GB" sz="2300" dirty="0">
                <a:solidFill>
                  <a:schemeClr val="tx1"/>
                </a:solidFill>
              </a:rPr>
              <a:t>Year 10 Parents evening 6</a:t>
            </a:r>
            <a:r>
              <a:rPr lang="en-GB" sz="2300" baseline="30000" dirty="0">
                <a:solidFill>
                  <a:schemeClr val="tx1"/>
                </a:solidFill>
              </a:rPr>
              <a:t>th</a:t>
            </a:r>
            <a:r>
              <a:rPr lang="en-GB" sz="2300" dirty="0">
                <a:solidFill>
                  <a:schemeClr val="tx1"/>
                </a:solidFill>
              </a:rPr>
              <a:t> March 2024</a:t>
            </a:r>
          </a:p>
          <a:p>
            <a:r>
              <a:rPr lang="en-GB" sz="2300" dirty="0">
                <a:solidFill>
                  <a:schemeClr val="tx1"/>
                </a:solidFill>
              </a:rPr>
              <a:t>ATL half term 4</a:t>
            </a:r>
          </a:p>
          <a:p>
            <a:r>
              <a:rPr lang="en-GB" sz="2300" dirty="0">
                <a:solidFill>
                  <a:schemeClr val="tx1"/>
                </a:solidFill>
              </a:rPr>
              <a:t>SPL/tutor invite on parents meetings W/C 22</a:t>
            </a:r>
            <a:r>
              <a:rPr lang="en-GB" sz="2300" baseline="30000" dirty="0">
                <a:solidFill>
                  <a:schemeClr val="tx1"/>
                </a:solidFill>
              </a:rPr>
              <a:t>ND</a:t>
            </a:r>
            <a:r>
              <a:rPr lang="en-GB" sz="2300" dirty="0">
                <a:solidFill>
                  <a:schemeClr val="tx1"/>
                </a:solidFill>
              </a:rPr>
              <a:t> April</a:t>
            </a:r>
          </a:p>
          <a:p>
            <a:r>
              <a:rPr lang="en-GB" sz="2300" dirty="0">
                <a:solidFill>
                  <a:schemeClr val="tx1"/>
                </a:solidFill>
              </a:rPr>
              <a:t>ATL Half term 5 16</a:t>
            </a:r>
            <a:r>
              <a:rPr lang="en-GB" sz="2300" baseline="30000" dirty="0">
                <a:solidFill>
                  <a:schemeClr val="tx1"/>
                </a:solidFill>
              </a:rPr>
              <a:t>th</a:t>
            </a:r>
            <a:r>
              <a:rPr lang="en-GB" sz="2300" dirty="0">
                <a:solidFill>
                  <a:schemeClr val="tx1"/>
                </a:solidFill>
              </a:rPr>
              <a:t> May 2025</a:t>
            </a:r>
          </a:p>
          <a:p>
            <a:r>
              <a:rPr lang="en-GB" sz="2300" dirty="0">
                <a:solidFill>
                  <a:schemeClr val="tx1"/>
                </a:solidFill>
              </a:rPr>
              <a:t>Year 10 Mock Exams W/C 16</a:t>
            </a:r>
            <a:r>
              <a:rPr lang="en-GB" sz="2300" baseline="30000" dirty="0">
                <a:solidFill>
                  <a:schemeClr val="tx1"/>
                </a:solidFill>
              </a:rPr>
              <a:t>TH</a:t>
            </a:r>
            <a:r>
              <a:rPr lang="en-GB" sz="2300" dirty="0">
                <a:solidFill>
                  <a:schemeClr val="tx1"/>
                </a:solidFill>
              </a:rPr>
              <a:t> June to 27</a:t>
            </a:r>
            <a:r>
              <a:rPr lang="en-GB" sz="2300" baseline="30000" dirty="0">
                <a:solidFill>
                  <a:schemeClr val="tx1"/>
                </a:solidFill>
              </a:rPr>
              <a:t>th</a:t>
            </a:r>
            <a:r>
              <a:rPr lang="en-GB" sz="2300" dirty="0">
                <a:solidFill>
                  <a:schemeClr val="tx1"/>
                </a:solidFill>
              </a:rPr>
              <a:t> June 2 weeks</a:t>
            </a:r>
          </a:p>
          <a:p>
            <a:endParaRPr lang="en-GB" sz="2300" dirty="0">
              <a:solidFill>
                <a:schemeClr val="tx1"/>
              </a:solidFill>
            </a:endParaRPr>
          </a:p>
          <a:p>
            <a:endParaRPr lang="en-GB" sz="2300" dirty="0">
              <a:solidFill>
                <a:schemeClr val="tx1"/>
              </a:solidFill>
            </a:endParaRPr>
          </a:p>
        </p:txBody>
      </p:sp>
      <p:sp>
        <p:nvSpPr>
          <p:cNvPr id="3" name="Title 2">
            <a:extLst>
              <a:ext uri="{FF2B5EF4-FFF2-40B4-BE49-F238E27FC236}">
                <a16:creationId xmlns:a16="http://schemas.microsoft.com/office/drawing/2014/main" id="{3B73F2F3-438F-491C-8644-B5598CBC0CB5}"/>
              </a:ext>
            </a:extLst>
          </p:cNvPr>
          <p:cNvSpPr>
            <a:spLocks noGrp="1"/>
          </p:cNvSpPr>
          <p:nvPr>
            <p:ph type="title"/>
          </p:nvPr>
        </p:nvSpPr>
        <p:spPr>
          <a:xfrm>
            <a:off x="-910951" y="28683"/>
            <a:ext cx="8229600" cy="1252728"/>
          </a:xfrm>
        </p:spPr>
        <p:txBody>
          <a:bodyPr/>
          <a:lstStyle/>
          <a:p>
            <a:r>
              <a:rPr lang="en-GB" dirty="0"/>
              <a:t>Key dates for Year 10</a:t>
            </a:r>
          </a:p>
        </p:txBody>
      </p:sp>
      <p:pic>
        <p:nvPicPr>
          <p:cNvPr id="4" name="Picture 3">
            <a:extLst>
              <a:ext uri="{FF2B5EF4-FFF2-40B4-BE49-F238E27FC236}">
                <a16:creationId xmlns:a16="http://schemas.microsoft.com/office/drawing/2014/main" id="{0F934EB7-3199-43B0-85DF-606E9902628F}"/>
              </a:ext>
            </a:extLst>
          </p:cNvPr>
          <p:cNvPicPr>
            <a:picLocks noChangeAspect="1"/>
          </p:cNvPicPr>
          <p:nvPr/>
        </p:nvPicPr>
        <p:blipFill>
          <a:blip r:embed="rId2"/>
          <a:stretch>
            <a:fillRect/>
          </a:stretch>
        </p:blipFill>
        <p:spPr>
          <a:xfrm>
            <a:off x="5940152" y="260648"/>
            <a:ext cx="3048264" cy="1713124"/>
          </a:xfrm>
          <a:prstGeom prst="rect">
            <a:avLst/>
          </a:prstGeom>
        </p:spPr>
      </p:pic>
    </p:spTree>
    <p:extLst>
      <p:ext uri="{BB962C8B-B14F-4D97-AF65-F5344CB8AC3E}">
        <p14:creationId xmlns:p14="http://schemas.microsoft.com/office/powerpoint/2010/main" val="3095372080"/>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363D1-6B3A-4A2A-8A28-A6F32FB626ED}"/>
              </a:ext>
            </a:extLst>
          </p:cNvPr>
          <p:cNvSpPr>
            <a:spLocks noGrp="1"/>
          </p:cNvSpPr>
          <p:nvPr>
            <p:ph type="title"/>
          </p:nvPr>
        </p:nvSpPr>
        <p:spPr/>
        <p:txBody>
          <a:bodyPr>
            <a:normAutofit/>
          </a:bodyPr>
          <a:lstStyle/>
          <a:p>
            <a:r>
              <a:rPr lang="en-GB" sz="4800" b="1" dirty="0">
                <a:solidFill>
                  <a:schemeClr val="bg1"/>
                </a:solidFill>
              </a:rPr>
              <a:t>Support in school</a:t>
            </a:r>
          </a:p>
        </p:txBody>
      </p:sp>
      <p:sp>
        <p:nvSpPr>
          <p:cNvPr id="3" name="Content Placeholder 2">
            <a:extLst>
              <a:ext uri="{FF2B5EF4-FFF2-40B4-BE49-F238E27FC236}">
                <a16:creationId xmlns:a16="http://schemas.microsoft.com/office/drawing/2014/main" id="{2B9EBA2F-A363-4F0F-92C8-75726A8B2DF7}"/>
              </a:ext>
            </a:extLst>
          </p:cNvPr>
          <p:cNvSpPr>
            <a:spLocks noGrp="1"/>
          </p:cNvSpPr>
          <p:nvPr>
            <p:ph idx="1"/>
          </p:nvPr>
        </p:nvSpPr>
        <p:spPr>
          <a:xfrm>
            <a:off x="508001" y="2378623"/>
            <a:ext cx="6447501" cy="3009649"/>
          </a:xfrm>
        </p:spPr>
        <p:txBody>
          <a:bodyPr>
            <a:noAutofit/>
          </a:bodyPr>
          <a:lstStyle/>
          <a:p>
            <a:r>
              <a:rPr lang="en-GB" b="1" dirty="0"/>
              <a:t>Tutor</a:t>
            </a:r>
          </a:p>
          <a:p>
            <a:r>
              <a:rPr lang="en-GB" b="1" dirty="0"/>
              <a:t>Pastoral office </a:t>
            </a:r>
          </a:p>
          <a:p>
            <a:r>
              <a:rPr lang="en-GB" b="1" dirty="0"/>
              <a:t>Pastoral support</a:t>
            </a:r>
          </a:p>
          <a:p>
            <a:r>
              <a:rPr lang="en-GB" b="1" dirty="0"/>
              <a:t>Classroom teachers</a:t>
            </a:r>
          </a:p>
          <a:p>
            <a:r>
              <a:rPr lang="en-GB" b="1" dirty="0"/>
              <a:t>School nurse drop ins </a:t>
            </a:r>
          </a:p>
          <a:p>
            <a:r>
              <a:rPr lang="en-GB" b="1" dirty="0"/>
              <a:t>School chaplain</a:t>
            </a:r>
          </a:p>
          <a:p>
            <a:endParaRPr lang="en-GB" b="1" dirty="0"/>
          </a:p>
        </p:txBody>
      </p:sp>
    </p:spTree>
    <p:extLst>
      <p:ext uri="{BB962C8B-B14F-4D97-AF65-F5344CB8AC3E}">
        <p14:creationId xmlns:p14="http://schemas.microsoft.com/office/powerpoint/2010/main" val="3748550238"/>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85173-4084-30AB-2D77-99144EF35917}"/>
              </a:ext>
            </a:extLst>
          </p:cNvPr>
          <p:cNvSpPr>
            <a:spLocks noGrp="1"/>
          </p:cNvSpPr>
          <p:nvPr>
            <p:ph type="title"/>
          </p:nvPr>
        </p:nvSpPr>
        <p:spPr>
          <a:xfrm>
            <a:off x="607013" y="404664"/>
            <a:ext cx="7886700" cy="994172"/>
          </a:xfrm>
        </p:spPr>
        <p:txBody>
          <a:bodyPr>
            <a:normAutofit/>
          </a:bodyPr>
          <a:lstStyle/>
          <a:p>
            <a:r>
              <a:rPr lang="en-GB" dirty="0">
                <a:solidFill>
                  <a:srgbClr val="FFFFFF"/>
                </a:solidFill>
              </a:rPr>
              <a:t>My vision for Year 10</a:t>
            </a:r>
          </a:p>
        </p:txBody>
      </p:sp>
      <p:graphicFrame>
        <p:nvGraphicFramePr>
          <p:cNvPr id="5" name="Content Placeholder 2">
            <a:extLst>
              <a:ext uri="{FF2B5EF4-FFF2-40B4-BE49-F238E27FC236}">
                <a16:creationId xmlns:a16="http://schemas.microsoft.com/office/drawing/2014/main" id="{98A71D3D-0007-0D24-ED0C-F579FE4E0085}"/>
              </a:ext>
            </a:extLst>
          </p:cNvPr>
          <p:cNvGraphicFramePr>
            <a:graphicFrameLocks noGrp="1"/>
          </p:cNvGraphicFramePr>
          <p:nvPr>
            <p:ph idx="1"/>
            <p:extLst>
              <p:ext uri="{D42A27DB-BD31-4B8C-83A1-F6EECF244321}">
                <p14:modId xmlns:p14="http://schemas.microsoft.com/office/powerpoint/2010/main" val="454254275"/>
              </p:ext>
            </p:extLst>
          </p:nvPr>
        </p:nvGraphicFramePr>
        <p:xfrm>
          <a:off x="251520" y="2401614"/>
          <a:ext cx="8568952" cy="37636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54827609"/>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FA15F-883D-6E01-3EAD-D2402D8EF48E}"/>
              </a:ext>
            </a:extLst>
          </p:cNvPr>
          <p:cNvSpPr>
            <a:spLocks noGrp="1"/>
          </p:cNvSpPr>
          <p:nvPr>
            <p:ph type="title"/>
          </p:nvPr>
        </p:nvSpPr>
        <p:spPr>
          <a:xfrm>
            <a:off x="628650" y="1131094"/>
            <a:ext cx="7886700" cy="994172"/>
          </a:xfrm>
        </p:spPr>
        <p:txBody>
          <a:bodyPr>
            <a:normAutofit fontScale="90000"/>
          </a:bodyPr>
          <a:lstStyle/>
          <a:p>
            <a:r>
              <a:rPr lang="en-GB" dirty="0">
                <a:solidFill>
                  <a:srgbClr val="FFFFFF"/>
                </a:solidFill>
              </a:rPr>
              <a:t>What I want </a:t>
            </a:r>
            <a:r>
              <a:rPr lang="en-GB" dirty="0"/>
              <a:t>Year 10 to be known for…..</a:t>
            </a:r>
            <a:br>
              <a:rPr lang="en-GB" dirty="0">
                <a:solidFill>
                  <a:srgbClr val="FFFFFF"/>
                </a:solidFill>
              </a:rPr>
            </a:br>
            <a:endParaRPr lang="en-GB" dirty="0">
              <a:solidFill>
                <a:srgbClr val="FFFFFF"/>
              </a:solidFill>
            </a:endParaRPr>
          </a:p>
        </p:txBody>
      </p:sp>
      <p:graphicFrame>
        <p:nvGraphicFramePr>
          <p:cNvPr id="11" name="Content Placeholder 2">
            <a:extLst>
              <a:ext uri="{FF2B5EF4-FFF2-40B4-BE49-F238E27FC236}">
                <a16:creationId xmlns:a16="http://schemas.microsoft.com/office/drawing/2014/main" id="{D79A823F-8A23-5BD5-E281-46AF28C8E7BC}"/>
              </a:ext>
            </a:extLst>
          </p:cNvPr>
          <p:cNvGraphicFramePr>
            <a:graphicFrameLocks noGrp="1"/>
          </p:cNvGraphicFramePr>
          <p:nvPr>
            <p:ph idx="1"/>
            <p:extLst>
              <p:ext uri="{D42A27DB-BD31-4B8C-83A1-F6EECF244321}">
                <p14:modId xmlns:p14="http://schemas.microsoft.com/office/powerpoint/2010/main" val="1401411886"/>
              </p:ext>
            </p:extLst>
          </p:nvPr>
        </p:nvGraphicFramePr>
        <p:xfrm>
          <a:off x="395536" y="2276872"/>
          <a:ext cx="8568952" cy="42484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0378095"/>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587517"/>
            <a:ext cx="8229600" cy="1252728"/>
          </a:xfrm>
        </p:spPr>
        <p:txBody>
          <a:bodyPr>
            <a:normAutofit fontScale="90000"/>
          </a:bodyPr>
          <a:lstStyle/>
          <a:p>
            <a:r>
              <a:rPr lang="en-GB" dirty="0"/>
              <a:t>The importance of Attendance</a:t>
            </a:r>
            <a:br>
              <a:rPr lang="en-GB" dirty="0"/>
            </a:br>
            <a:r>
              <a:rPr lang="en-GB" sz="2700" dirty="0">
                <a:solidFill>
                  <a:schemeClr val="tx1"/>
                </a:solidFill>
              </a:rPr>
              <a:t>How attendance affects your chances of success at GCSE</a:t>
            </a:r>
            <a:endParaRPr lang="en-GB" dirty="0">
              <a:solidFill>
                <a:schemeClr val="tx1"/>
              </a:solidFill>
            </a:endParaRPr>
          </a:p>
        </p:txBody>
      </p:sp>
      <p:pic>
        <p:nvPicPr>
          <p:cNvPr id="8" name="Picture 2" descr="St. Benedict’ Catholic School">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192" y="0"/>
            <a:ext cx="2724908" cy="7626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9" name="Content Placeholder 3">
            <a:extLst>
              <a:ext uri="{FF2B5EF4-FFF2-40B4-BE49-F238E27FC236}">
                <a16:creationId xmlns:a16="http://schemas.microsoft.com/office/drawing/2014/main" id="{F7A8A5A9-F5DB-4366-9446-A2DB7F230542}"/>
              </a:ext>
            </a:extLst>
          </p:cNvPr>
          <p:cNvGraphicFramePr>
            <a:graphicFrameLocks/>
          </p:cNvGraphicFramePr>
          <p:nvPr/>
        </p:nvGraphicFramePr>
        <p:xfrm>
          <a:off x="457200" y="1916832"/>
          <a:ext cx="8229600" cy="4697318"/>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940623846"/>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55576" y="3148038"/>
            <a:ext cx="7408333" cy="3450696"/>
          </a:xfrm>
        </p:spPr>
        <p:txBody>
          <a:bodyPr>
            <a:normAutofit/>
          </a:bodyPr>
          <a:lstStyle/>
          <a:p>
            <a:pPr marL="359181" indent="-359181" defTabSz="957816">
              <a:buFont typeface="Arial" panose="020B0604020202020204" pitchFamily="34" charset="0"/>
              <a:buChar char="•"/>
              <a:defRPr/>
            </a:pPr>
            <a:r>
              <a:rPr lang="en-GB" dirty="0">
                <a:solidFill>
                  <a:schemeClr val="tx1"/>
                </a:solidFill>
              </a:rPr>
              <a:t>1 day lost per fortnight = </a:t>
            </a:r>
            <a:r>
              <a:rPr lang="en-GB" b="1" dirty="0">
                <a:solidFill>
                  <a:schemeClr val="tx1"/>
                </a:solidFill>
              </a:rPr>
              <a:t>4 weeks </a:t>
            </a:r>
            <a:r>
              <a:rPr lang="en-GB" dirty="0">
                <a:solidFill>
                  <a:schemeClr val="tx1"/>
                </a:solidFill>
              </a:rPr>
              <a:t>of school over the year</a:t>
            </a:r>
          </a:p>
          <a:p>
            <a:pPr marL="359181" indent="-359181" defTabSz="957816">
              <a:buFont typeface="Arial" panose="020B0604020202020204" pitchFamily="34" charset="0"/>
              <a:buChar char="•"/>
              <a:defRPr/>
            </a:pPr>
            <a:r>
              <a:rPr lang="en-GB" dirty="0">
                <a:solidFill>
                  <a:schemeClr val="tx1"/>
                </a:solidFill>
              </a:rPr>
              <a:t>4 lost weeks of school = </a:t>
            </a:r>
            <a:r>
              <a:rPr lang="en-GB" b="1" dirty="0">
                <a:solidFill>
                  <a:schemeClr val="tx1"/>
                </a:solidFill>
              </a:rPr>
              <a:t>120 lessons </a:t>
            </a:r>
          </a:p>
          <a:p>
            <a:pPr marL="359181" indent="-359181" defTabSz="957816">
              <a:buFont typeface="Arial" panose="020B0604020202020204" pitchFamily="34" charset="0"/>
              <a:buChar char="•"/>
              <a:defRPr/>
            </a:pPr>
            <a:r>
              <a:rPr lang="en-GB" dirty="0">
                <a:solidFill>
                  <a:schemeClr val="tx1"/>
                </a:solidFill>
              </a:rPr>
              <a:t>Over 5 years of schooling 90% attendance =                 </a:t>
            </a:r>
            <a:r>
              <a:rPr lang="en-GB" b="1" dirty="0">
                <a:solidFill>
                  <a:schemeClr val="tx1"/>
                </a:solidFill>
              </a:rPr>
              <a:t>½ a YEAR of education lost </a:t>
            </a:r>
          </a:p>
          <a:p>
            <a:pPr marL="359181" indent="-359181" defTabSz="957816">
              <a:buFont typeface="Arial" panose="020B0604020202020204" pitchFamily="34" charset="0"/>
              <a:buChar char="•"/>
              <a:defRPr/>
            </a:pPr>
            <a:endParaRPr lang="en-GB" b="1" dirty="0">
              <a:solidFill>
                <a:schemeClr val="tx1"/>
              </a:solidFill>
            </a:endParaRPr>
          </a:p>
          <a:p>
            <a:r>
              <a:rPr lang="en-GB" b="1" dirty="0">
                <a:solidFill>
                  <a:schemeClr val="tx1"/>
                </a:solidFill>
              </a:rPr>
              <a:t>Less than 50% chance of achieving the government benchmark of 5+ 9-4 Grades</a:t>
            </a:r>
          </a:p>
          <a:p>
            <a:pPr marL="0" indent="0">
              <a:buNone/>
            </a:pPr>
            <a:endParaRPr lang="en-GB" b="1" dirty="0">
              <a:solidFill>
                <a:schemeClr val="tx1"/>
              </a:solidFill>
            </a:endParaRPr>
          </a:p>
        </p:txBody>
      </p:sp>
      <p:sp>
        <p:nvSpPr>
          <p:cNvPr id="3" name="Title 2"/>
          <p:cNvSpPr>
            <a:spLocks noGrp="1"/>
          </p:cNvSpPr>
          <p:nvPr>
            <p:ph type="title"/>
          </p:nvPr>
        </p:nvSpPr>
        <p:spPr>
          <a:xfrm>
            <a:off x="323528" y="338328"/>
            <a:ext cx="8363272" cy="1434488"/>
          </a:xfrm>
        </p:spPr>
        <p:txBody>
          <a:bodyPr/>
          <a:lstStyle/>
          <a:p>
            <a:r>
              <a:rPr lang="en-GB" dirty="0"/>
              <a:t>Attendance</a:t>
            </a:r>
          </a:p>
        </p:txBody>
      </p:sp>
      <p:sp>
        <p:nvSpPr>
          <p:cNvPr id="4" name="TextBox 3"/>
          <p:cNvSpPr txBox="1"/>
          <p:nvPr/>
        </p:nvSpPr>
        <p:spPr>
          <a:xfrm>
            <a:off x="755576" y="2624818"/>
            <a:ext cx="7178205" cy="523220"/>
          </a:xfrm>
          <a:prstGeom prst="rect">
            <a:avLst/>
          </a:prstGeom>
          <a:noFill/>
        </p:spPr>
        <p:txBody>
          <a:bodyPr wrap="square" rtlCol="0">
            <a:spAutoFit/>
          </a:bodyPr>
          <a:lstStyle/>
          <a:p>
            <a:pPr algn="ctr"/>
            <a:r>
              <a:rPr lang="en-GB" sz="2800" dirty="0">
                <a:solidFill>
                  <a:srgbClr val="00B050"/>
                </a:solidFill>
              </a:rPr>
              <a:t>“One day off a fortnight…that’s not too bad?”</a:t>
            </a:r>
          </a:p>
        </p:txBody>
      </p:sp>
      <p:pic>
        <p:nvPicPr>
          <p:cNvPr id="5" name="Picture 2" descr="St. Benedict’ Catholic School">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43850"/>
            <a:ext cx="3012940" cy="843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90951001"/>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755576" y="2132857"/>
          <a:ext cx="7776864" cy="4176462"/>
        </p:xfrm>
        <a:graphic>
          <a:graphicData uri="http://schemas.openxmlformats.org/drawingml/2006/table">
            <a:tbl>
              <a:tblPr/>
              <a:tblGrid>
                <a:gridCol w="3882706">
                  <a:extLst>
                    <a:ext uri="{9D8B030D-6E8A-4147-A177-3AD203B41FA5}">
                      <a16:colId xmlns:a16="http://schemas.microsoft.com/office/drawing/2014/main" val="20000"/>
                    </a:ext>
                  </a:extLst>
                </a:gridCol>
                <a:gridCol w="3894158">
                  <a:extLst>
                    <a:ext uri="{9D8B030D-6E8A-4147-A177-3AD203B41FA5}">
                      <a16:colId xmlns:a16="http://schemas.microsoft.com/office/drawing/2014/main" val="20001"/>
                    </a:ext>
                  </a:extLst>
                </a:gridCol>
              </a:tblGrid>
              <a:tr h="1082787">
                <a:tc gridSpan="2">
                  <a:txBody>
                    <a:bodyPr/>
                    <a:lstStyle/>
                    <a:p>
                      <a:r>
                        <a:rPr lang="en-GB" sz="2000" b="1" dirty="0">
                          <a:solidFill>
                            <a:srgbClr val="333333"/>
                          </a:solidFill>
                          <a:effectLst/>
                          <a:latin typeface="tahoma"/>
                        </a:rPr>
                        <a:t>Lateness = Lost Learning*(Figures below are calculated over a school year)</a:t>
                      </a:r>
                      <a:endParaRPr lang="en-GB" sz="2000" dirty="0"/>
                    </a:p>
                  </a:txBody>
                  <a:tcPr anchor="ctr">
                    <a:lnL>
                      <a:noFill/>
                    </a:lnL>
                    <a:lnR>
                      <a:noFill/>
                    </a:lnR>
                    <a:lnT>
                      <a:noFill/>
                    </a:lnT>
                    <a:lnB>
                      <a:noFill/>
                    </a:lnB>
                  </a:tcPr>
                </a:tc>
                <a:tc hMerge="1">
                  <a:txBody>
                    <a:bodyPr/>
                    <a:lstStyle/>
                    <a:p>
                      <a:endParaRPr lang="en-GB"/>
                    </a:p>
                  </a:txBody>
                  <a:tcPr/>
                </a:tc>
                <a:extLst>
                  <a:ext uri="{0D108BD9-81ED-4DB2-BD59-A6C34878D82A}">
                    <a16:rowId xmlns:a16="http://schemas.microsoft.com/office/drawing/2014/main" val="10000"/>
                  </a:ext>
                </a:extLst>
              </a:tr>
              <a:tr h="618735">
                <a:tc>
                  <a:txBody>
                    <a:bodyPr/>
                    <a:lstStyle/>
                    <a:p>
                      <a:r>
                        <a:rPr lang="en-GB" sz="2000" b="1">
                          <a:solidFill>
                            <a:srgbClr val="333333"/>
                          </a:solidFill>
                          <a:effectLst/>
                          <a:latin typeface="tahoma"/>
                        </a:rPr>
                        <a:t>5 minutes late each day </a:t>
                      </a:r>
                      <a:endParaRPr lang="en-GB" sz="2000"/>
                    </a:p>
                  </a:txBody>
                  <a:tcPr anchor="ctr">
                    <a:lnL>
                      <a:noFill/>
                    </a:lnL>
                    <a:lnR>
                      <a:noFill/>
                    </a:lnR>
                    <a:lnT>
                      <a:noFill/>
                    </a:lnT>
                    <a:lnB>
                      <a:noFill/>
                    </a:lnB>
                  </a:tcPr>
                </a:tc>
                <a:tc>
                  <a:txBody>
                    <a:bodyPr/>
                    <a:lstStyle/>
                    <a:p>
                      <a:r>
                        <a:rPr lang="en-GB" sz="2000" b="1">
                          <a:solidFill>
                            <a:srgbClr val="333333"/>
                          </a:solidFill>
                          <a:effectLst/>
                          <a:latin typeface="tahoma"/>
                        </a:rPr>
                        <a:t>3 days lost!</a:t>
                      </a:r>
                      <a:endParaRPr lang="en-GB" sz="2000"/>
                    </a:p>
                  </a:txBody>
                  <a:tcPr anchor="ctr">
                    <a:lnL>
                      <a:noFill/>
                    </a:lnL>
                    <a:lnR>
                      <a:noFill/>
                    </a:lnR>
                    <a:lnT>
                      <a:noFill/>
                    </a:lnT>
                    <a:lnB>
                      <a:noFill/>
                    </a:lnB>
                  </a:tcPr>
                </a:tc>
                <a:extLst>
                  <a:ext uri="{0D108BD9-81ED-4DB2-BD59-A6C34878D82A}">
                    <a16:rowId xmlns:a16="http://schemas.microsoft.com/office/drawing/2014/main" val="10001"/>
                  </a:ext>
                </a:extLst>
              </a:tr>
              <a:tr h="618735">
                <a:tc>
                  <a:txBody>
                    <a:bodyPr/>
                    <a:lstStyle/>
                    <a:p>
                      <a:r>
                        <a:rPr lang="en-GB" sz="2000" b="1">
                          <a:solidFill>
                            <a:srgbClr val="333333"/>
                          </a:solidFill>
                          <a:effectLst/>
                          <a:latin typeface="tahoma"/>
                        </a:rPr>
                        <a:t>10 minutes late each day</a:t>
                      </a:r>
                      <a:endParaRPr lang="en-GB" sz="2000"/>
                    </a:p>
                  </a:txBody>
                  <a:tcPr anchor="ctr">
                    <a:lnL>
                      <a:noFill/>
                    </a:lnL>
                    <a:lnR>
                      <a:noFill/>
                    </a:lnR>
                    <a:lnT>
                      <a:noFill/>
                    </a:lnT>
                    <a:lnB>
                      <a:noFill/>
                    </a:lnB>
                  </a:tcPr>
                </a:tc>
                <a:tc>
                  <a:txBody>
                    <a:bodyPr/>
                    <a:lstStyle/>
                    <a:p>
                      <a:r>
                        <a:rPr lang="en-GB" sz="2000" b="1">
                          <a:solidFill>
                            <a:srgbClr val="333333"/>
                          </a:solidFill>
                          <a:effectLst/>
                          <a:latin typeface="tahoma"/>
                        </a:rPr>
                        <a:t>6.5 days lost!</a:t>
                      </a:r>
                      <a:endParaRPr lang="en-GB" sz="2000"/>
                    </a:p>
                  </a:txBody>
                  <a:tcPr anchor="ctr">
                    <a:lnL>
                      <a:noFill/>
                    </a:lnL>
                    <a:lnR>
                      <a:noFill/>
                    </a:lnR>
                    <a:lnT>
                      <a:noFill/>
                    </a:lnT>
                    <a:lnB>
                      <a:noFill/>
                    </a:lnB>
                  </a:tcPr>
                </a:tc>
                <a:extLst>
                  <a:ext uri="{0D108BD9-81ED-4DB2-BD59-A6C34878D82A}">
                    <a16:rowId xmlns:a16="http://schemas.microsoft.com/office/drawing/2014/main" val="10002"/>
                  </a:ext>
                </a:extLst>
              </a:tr>
              <a:tr h="618735">
                <a:tc>
                  <a:txBody>
                    <a:bodyPr/>
                    <a:lstStyle/>
                    <a:p>
                      <a:r>
                        <a:rPr lang="en-GB" sz="2000" b="1">
                          <a:solidFill>
                            <a:srgbClr val="333333"/>
                          </a:solidFill>
                          <a:effectLst/>
                          <a:latin typeface="tahoma"/>
                        </a:rPr>
                        <a:t>15 minutes late each day</a:t>
                      </a:r>
                      <a:endParaRPr lang="en-GB" sz="2000"/>
                    </a:p>
                  </a:txBody>
                  <a:tcPr anchor="ctr">
                    <a:lnL>
                      <a:noFill/>
                    </a:lnL>
                    <a:lnR>
                      <a:noFill/>
                    </a:lnR>
                    <a:lnT>
                      <a:noFill/>
                    </a:lnT>
                    <a:lnB>
                      <a:noFill/>
                    </a:lnB>
                  </a:tcPr>
                </a:tc>
                <a:tc>
                  <a:txBody>
                    <a:bodyPr/>
                    <a:lstStyle/>
                    <a:p>
                      <a:r>
                        <a:rPr lang="en-GB" sz="2000" b="1">
                          <a:solidFill>
                            <a:srgbClr val="333333"/>
                          </a:solidFill>
                          <a:effectLst/>
                          <a:latin typeface="tahoma"/>
                        </a:rPr>
                        <a:t>10 days lost!</a:t>
                      </a:r>
                      <a:endParaRPr lang="en-GB" sz="2000"/>
                    </a:p>
                  </a:txBody>
                  <a:tcPr anchor="ctr">
                    <a:lnL>
                      <a:noFill/>
                    </a:lnL>
                    <a:lnR>
                      <a:noFill/>
                    </a:lnR>
                    <a:lnT>
                      <a:noFill/>
                    </a:lnT>
                    <a:lnB>
                      <a:noFill/>
                    </a:lnB>
                  </a:tcPr>
                </a:tc>
                <a:extLst>
                  <a:ext uri="{0D108BD9-81ED-4DB2-BD59-A6C34878D82A}">
                    <a16:rowId xmlns:a16="http://schemas.microsoft.com/office/drawing/2014/main" val="10003"/>
                  </a:ext>
                </a:extLst>
              </a:tr>
              <a:tr h="618735">
                <a:tc>
                  <a:txBody>
                    <a:bodyPr/>
                    <a:lstStyle/>
                    <a:p>
                      <a:r>
                        <a:rPr lang="en-GB" sz="2000" b="1">
                          <a:solidFill>
                            <a:srgbClr val="333333"/>
                          </a:solidFill>
                          <a:effectLst/>
                          <a:latin typeface="tahoma"/>
                        </a:rPr>
                        <a:t>20 minutes late each day</a:t>
                      </a:r>
                      <a:endParaRPr lang="en-GB" sz="2000"/>
                    </a:p>
                  </a:txBody>
                  <a:tcPr anchor="ctr">
                    <a:lnL>
                      <a:noFill/>
                    </a:lnL>
                    <a:lnR>
                      <a:noFill/>
                    </a:lnR>
                    <a:lnT>
                      <a:noFill/>
                    </a:lnT>
                    <a:lnB>
                      <a:noFill/>
                    </a:lnB>
                  </a:tcPr>
                </a:tc>
                <a:tc>
                  <a:txBody>
                    <a:bodyPr/>
                    <a:lstStyle/>
                    <a:p>
                      <a:r>
                        <a:rPr lang="en-GB" sz="2000" b="1">
                          <a:solidFill>
                            <a:srgbClr val="333333"/>
                          </a:solidFill>
                          <a:effectLst/>
                          <a:latin typeface="tahoma"/>
                        </a:rPr>
                        <a:t>13 days lost!</a:t>
                      </a:r>
                      <a:endParaRPr lang="en-GB" sz="2000"/>
                    </a:p>
                  </a:txBody>
                  <a:tcPr anchor="ctr">
                    <a:lnL>
                      <a:noFill/>
                    </a:lnL>
                    <a:lnR>
                      <a:noFill/>
                    </a:lnR>
                    <a:lnT>
                      <a:noFill/>
                    </a:lnT>
                    <a:lnB>
                      <a:noFill/>
                    </a:lnB>
                  </a:tcPr>
                </a:tc>
                <a:extLst>
                  <a:ext uri="{0D108BD9-81ED-4DB2-BD59-A6C34878D82A}">
                    <a16:rowId xmlns:a16="http://schemas.microsoft.com/office/drawing/2014/main" val="10004"/>
                  </a:ext>
                </a:extLst>
              </a:tr>
              <a:tr h="618735">
                <a:tc>
                  <a:txBody>
                    <a:bodyPr/>
                    <a:lstStyle/>
                    <a:p>
                      <a:r>
                        <a:rPr lang="en-GB" sz="2000" b="1" dirty="0">
                          <a:solidFill>
                            <a:srgbClr val="333333"/>
                          </a:solidFill>
                          <a:effectLst/>
                          <a:latin typeface="tahoma"/>
                        </a:rPr>
                        <a:t>30 minutes late each day</a:t>
                      </a:r>
                      <a:endParaRPr lang="en-GB" sz="2000" dirty="0"/>
                    </a:p>
                  </a:txBody>
                  <a:tcPr anchor="ctr">
                    <a:lnL>
                      <a:noFill/>
                    </a:lnL>
                    <a:lnR>
                      <a:noFill/>
                    </a:lnR>
                    <a:lnT>
                      <a:noFill/>
                    </a:lnT>
                    <a:lnB>
                      <a:noFill/>
                    </a:lnB>
                  </a:tcPr>
                </a:tc>
                <a:tc>
                  <a:txBody>
                    <a:bodyPr/>
                    <a:lstStyle/>
                    <a:p>
                      <a:r>
                        <a:rPr lang="en-GB" sz="2000" b="1" dirty="0">
                          <a:solidFill>
                            <a:srgbClr val="333333"/>
                          </a:solidFill>
                          <a:effectLst/>
                          <a:latin typeface="tahoma"/>
                        </a:rPr>
                        <a:t>19 days lost!</a:t>
                      </a:r>
                      <a:endParaRPr lang="en-GB" sz="2000" dirty="0"/>
                    </a:p>
                  </a:txBody>
                  <a:tcPr anchor="ctr">
                    <a:lnL>
                      <a:noFill/>
                    </a:lnL>
                    <a:lnR>
                      <a:noFill/>
                    </a:lnR>
                    <a:lnT>
                      <a:noFill/>
                    </a:lnT>
                    <a:lnB>
                      <a:noFill/>
                    </a:lnB>
                  </a:tcPr>
                </a:tc>
                <a:extLst>
                  <a:ext uri="{0D108BD9-81ED-4DB2-BD59-A6C34878D82A}">
                    <a16:rowId xmlns:a16="http://schemas.microsoft.com/office/drawing/2014/main" val="10005"/>
                  </a:ext>
                </a:extLst>
              </a:tr>
            </a:tbl>
          </a:graphicData>
        </a:graphic>
      </p:graphicFrame>
      <p:sp>
        <p:nvSpPr>
          <p:cNvPr id="3" name="Title 2"/>
          <p:cNvSpPr>
            <a:spLocks noGrp="1"/>
          </p:cNvSpPr>
          <p:nvPr>
            <p:ph type="title"/>
          </p:nvPr>
        </p:nvSpPr>
        <p:spPr>
          <a:xfrm>
            <a:off x="-85155" y="343066"/>
            <a:ext cx="8229600" cy="1252728"/>
          </a:xfrm>
        </p:spPr>
        <p:txBody>
          <a:bodyPr/>
          <a:lstStyle/>
          <a:p>
            <a:r>
              <a:rPr lang="en-GB" dirty="0"/>
              <a:t>Punctuality</a:t>
            </a:r>
          </a:p>
        </p:txBody>
      </p:sp>
      <p:sp>
        <p:nvSpPr>
          <p:cNvPr id="5" name="Rectangle 1"/>
          <p:cNvSpPr>
            <a:spLocks noChangeArrowheads="1"/>
          </p:cNvSpPr>
          <p:nvPr/>
        </p:nvSpPr>
        <p:spPr bwMode="auto">
          <a:xfrm>
            <a:off x="1341438" y="31654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50784" tIns="68241" rIns="36501" bIns="68241" numCol="1" anchor="ctr" anchorCtr="0" compatLnSpc="1">
            <a:prstTxWarp prst="textNoShape">
              <a:avLst/>
            </a:prstTxWarp>
            <a:spAutoFit/>
          </a:bodyPr>
          <a:lstStyle/>
          <a:p>
            <a:endParaRPr lang="en-GB"/>
          </a:p>
        </p:txBody>
      </p:sp>
      <p:sp>
        <p:nvSpPr>
          <p:cNvPr id="6" name="Oval 5"/>
          <p:cNvSpPr/>
          <p:nvPr/>
        </p:nvSpPr>
        <p:spPr>
          <a:xfrm>
            <a:off x="4572000" y="5661248"/>
            <a:ext cx="2016224" cy="7200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8" name="Straight Arrow Connector 7"/>
          <p:cNvCxnSpPr/>
          <p:nvPr/>
        </p:nvCxnSpPr>
        <p:spPr>
          <a:xfrm flipV="1">
            <a:off x="6514551" y="5373216"/>
            <a:ext cx="720080" cy="50405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9" name="Rounded Rectangle 8"/>
          <p:cNvSpPr/>
          <p:nvPr/>
        </p:nvSpPr>
        <p:spPr>
          <a:xfrm>
            <a:off x="6718181" y="3424878"/>
            <a:ext cx="2088232" cy="18351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These students will drop AT LEAST ONE GCSE GRADE</a:t>
            </a:r>
          </a:p>
        </p:txBody>
      </p:sp>
      <p:pic>
        <p:nvPicPr>
          <p:cNvPr id="10" name="Picture 2" descr="St. Benedict’ Catholic School">
            <a:hlinkClick r:id="rId2"/>
            <a:extLst>
              <a:ext uri="{FF2B5EF4-FFF2-40B4-BE49-F238E27FC236}">
                <a16:creationId xmlns:a16="http://schemas.microsoft.com/office/drawing/2014/main" id="{BA1DE50F-6C24-435A-9D26-7DAFF41AF4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3438" y="249721"/>
            <a:ext cx="3012940" cy="843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19243391"/>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D948D7F-82FA-41C5-9976-2E616B1AC99E}"/>
              </a:ext>
            </a:extLst>
          </p:cNvPr>
          <p:cNvPicPr>
            <a:picLocks noChangeAspect="1"/>
          </p:cNvPicPr>
          <p:nvPr/>
        </p:nvPicPr>
        <p:blipFill>
          <a:blip r:embed="rId2"/>
          <a:stretch>
            <a:fillRect/>
          </a:stretch>
        </p:blipFill>
        <p:spPr>
          <a:xfrm>
            <a:off x="1134912" y="1943250"/>
            <a:ext cx="7057244" cy="4409458"/>
          </a:xfrm>
          <a:prstGeom prst="rect">
            <a:avLst/>
          </a:prstGeom>
        </p:spPr>
      </p:pic>
      <p:sp>
        <p:nvSpPr>
          <p:cNvPr id="8" name="Title 7">
            <a:extLst>
              <a:ext uri="{FF2B5EF4-FFF2-40B4-BE49-F238E27FC236}">
                <a16:creationId xmlns:a16="http://schemas.microsoft.com/office/drawing/2014/main" id="{F596AF03-DDF5-4013-8B2C-E815A2EA593D}"/>
              </a:ext>
            </a:extLst>
          </p:cNvPr>
          <p:cNvSpPr>
            <a:spLocks noGrp="1"/>
          </p:cNvSpPr>
          <p:nvPr>
            <p:ph type="title"/>
          </p:nvPr>
        </p:nvSpPr>
        <p:spPr>
          <a:xfrm>
            <a:off x="628650" y="692696"/>
            <a:ext cx="7886700" cy="994172"/>
          </a:xfrm>
        </p:spPr>
        <p:txBody>
          <a:bodyPr>
            <a:normAutofit/>
          </a:bodyPr>
          <a:lstStyle/>
          <a:p>
            <a:r>
              <a:rPr lang="en-GB" sz="4500" b="1" dirty="0">
                <a:solidFill>
                  <a:schemeClr val="bg1"/>
                </a:solidFill>
              </a:rPr>
              <a:t>Organisation</a:t>
            </a:r>
          </a:p>
        </p:txBody>
      </p:sp>
    </p:spTree>
    <p:extLst>
      <p:ext uri="{BB962C8B-B14F-4D97-AF65-F5344CB8AC3E}">
        <p14:creationId xmlns:p14="http://schemas.microsoft.com/office/powerpoint/2010/main" val="929529835"/>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D6773D-E959-4463-BF3A-45A7C3D0AF88}"/>
              </a:ext>
            </a:extLst>
          </p:cNvPr>
          <p:cNvSpPr>
            <a:spLocks noGrp="1"/>
          </p:cNvSpPr>
          <p:nvPr>
            <p:ph type="title"/>
          </p:nvPr>
        </p:nvSpPr>
        <p:spPr/>
        <p:txBody>
          <a:bodyPr/>
          <a:lstStyle/>
          <a:p>
            <a:r>
              <a:rPr lang="en-GB" dirty="0"/>
              <a:t>Curriculum Allocation</a:t>
            </a:r>
          </a:p>
        </p:txBody>
      </p:sp>
      <p:sp>
        <p:nvSpPr>
          <p:cNvPr id="5" name="Content Placeholder 4">
            <a:extLst>
              <a:ext uri="{FF2B5EF4-FFF2-40B4-BE49-F238E27FC236}">
                <a16:creationId xmlns:a16="http://schemas.microsoft.com/office/drawing/2014/main" id="{62159448-A1AE-48D0-8964-AC812479561C}"/>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51EB5DCE-3035-4FDF-8268-8914EE4FEE78}"/>
              </a:ext>
            </a:extLst>
          </p:cNvPr>
          <p:cNvPicPr>
            <a:picLocks noChangeAspect="1"/>
          </p:cNvPicPr>
          <p:nvPr/>
        </p:nvPicPr>
        <p:blipFill rotWithShape="1">
          <a:blip r:embed="rId2"/>
          <a:srcRect l="15721" t="38462" r="35456" b="15000"/>
          <a:stretch/>
        </p:blipFill>
        <p:spPr>
          <a:xfrm>
            <a:off x="206224" y="2152537"/>
            <a:ext cx="8731552" cy="4681763"/>
          </a:xfrm>
          <a:prstGeom prst="rect">
            <a:avLst/>
          </a:prstGeom>
        </p:spPr>
      </p:pic>
    </p:spTree>
    <p:extLst>
      <p:ext uri="{BB962C8B-B14F-4D97-AF65-F5344CB8AC3E}">
        <p14:creationId xmlns:p14="http://schemas.microsoft.com/office/powerpoint/2010/main" val="2706643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5842992" cy="1252728"/>
          </a:xfrm>
        </p:spPr>
        <p:txBody>
          <a:bodyPr>
            <a:normAutofit fontScale="90000"/>
          </a:bodyPr>
          <a:lstStyle/>
          <a:p>
            <a:r>
              <a:rPr lang="en-GB" dirty="0"/>
              <a:t>A knowledge based curriculum</a:t>
            </a:r>
          </a:p>
        </p:txBody>
      </p:sp>
      <p:sp>
        <p:nvSpPr>
          <p:cNvPr id="3" name="Content Placeholder 2"/>
          <p:cNvSpPr>
            <a:spLocks noGrp="1"/>
          </p:cNvSpPr>
          <p:nvPr>
            <p:ph idx="1"/>
          </p:nvPr>
        </p:nvSpPr>
        <p:spPr/>
        <p:txBody>
          <a:bodyPr/>
          <a:lstStyle/>
          <a:p>
            <a:r>
              <a:rPr lang="en-GB" b="1" dirty="0"/>
              <a:t>There is generally more content to learn in the new 9-1 GCSE</a:t>
            </a:r>
          </a:p>
          <a:p>
            <a:r>
              <a:rPr lang="en-GB" b="1" dirty="0"/>
              <a:t>There is virtually no internal assessment</a:t>
            </a:r>
          </a:p>
          <a:p>
            <a:r>
              <a:rPr lang="en-GB" b="1" dirty="0"/>
              <a:t>There are generally more examination hours in the new 9-1 GCSE</a:t>
            </a:r>
          </a:p>
          <a:p>
            <a:endParaRPr lang="en-GB" b="1" dirty="0"/>
          </a:p>
          <a:p>
            <a:pPr marL="0" indent="0">
              <a:buNone/>
            </a:pPr>
            <a:r>
              <a:rPr lang="en-GB" b="1" dirty="0"/>
              <a:t>In short there is a need to build up a continuous body of knowledge and be able to apply this knowledge. </a:t>
            </a:r>
          </a:p>
        </p:txBody>
      </p:sp>
      <p:pic>
        <p:nvPicPr>
          <p:cNvPr id="4" name="Picture 2" descr="St. Benedict’ Catholic School">
            <a:hlinkClick r:id="rId2"/>
            <a:extLst>
              <a:ext uri="{FF2B5EF4-FFF2-40B4-BE49-F238E27FC236}">
                <a16:creationId xmlns:a16="http://schemas.microsoft.com/office/drawing/2014/main" id="{C894C4CE-FD12-4348-8885-C7433BBCA1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43850"/>
            <a:ext cx="3012940" cy="843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33727253"/>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Curriculum Information</a:t>
            </a:r>
          </a:p>
        </p:txBody>
      </p:sp>
      <p:pic>
        <p:nvPicPr>
          <p:cNvPr id="4" name="Picture 3">
            <a:extLst>
              <a:ext uri="{FF2B5EF4-FFF2-40B4-BE49-F238E27FC236}">
                <a16:creationId xmlns:a16="http://schemas.microsoft.com/office/drawing/2014/main" id="{6D3B108F-A6D9-4828-B295-2843209E7C17}"/>
              </a:ext>
            </a:extLst>
          </p:cNvPr>
          <p:cNvPicPr>
            <a:picLocks noChangeAspect="1"/>
          </p:cNvPicPr>
          <p:nvPr/>
        </p:nvPicPr>
        <p:blipFill rotWithShape="1">
          <a:blip r:embed="rId2"/>
          <a:srcRect l="30793" t="18846" r="32933" b="4616"/>
          <a:stretch/>
        </p:blipFill>
        <p:spPr>
          <a:xfrm>
            <a:off x="36472" y="1905732"/>
            <a:ext cx="3887456" cy="4613940"/>
          </a:xfrm>
          <a:prstGeom prst="rect">
            <a:avLst/>
          </a:prstGeom>
        </p:spPr>
      </p:pic>
      <p:pic>
        <p:nvPicPr>
          <p:cNvPr id="8" name="Picture 7">
            <a:extLst>
              <a:ext uri="{FF2B5EF4-FFF2-40B4-BE49-F238E27FC236}">
                <a16:creationId xmlns:a16="http://schemas.microsoft.com/office/drawing/2014/main" id="{69088DF8-51D6-4A87-95D1-F6D0977220EB}"/>
              </a:ext>
            </a:extLst>
          </p:cNvPr>
          <p:cNvPicPr>
            <a:picLocks noChangeAspect="1"/>
          </p:cNvPicPr>
          <p:nvPr/>
        </p:nvPicPr>
        <p:blipFill rotWithShape="1">
          <a:blip r:embed="rId3"/>
          <a:srcRect l="32668" t="25256" r="30049" b="40000"/>
          <a:stretch/>
        </p:blipFill>
        <p:spPr>
          <a:xfrm>
            <a:off x="3640015" y="2564904"/>
            <a:ext cx="5391274" cy="2825988"/>
          </a:xfrm>
          <a:prstGeom prst="rect">
            <a:avLst/>
          </a:prstGeom>
        </p:spPr>
      </p:pic>
      <p:sp>
        <p:nvSpPr>
          <p:cNvPr id="3" name="TextBox 2">
            <a:extLst>
              <a:ext uri="{FF2B5EF4-FFF2-40B4-BE49-F238E27FC236}">
                <a16:creationId xmlns:a16="http://schemas.microsoft.com/office/drawing/2014/main" id="{3C32C03D-1B66-79BF-A11C-7319474AA71E}"/>
              </a:ext>
            </a:extLst>
          </p:cNvPr>
          <p:cNvSpPr txBox="1"/>
          <p:nvPr/>
        </p:nvSpPr>
        <p:spPr>
          <a:xfrm>
            <a:off x="4067944" y="5589240"/>
            <a:ext cx="4824536" cy="923330"/>
          </a:xfrm>
          <a:prstGeom prst="rect">
            <a:avLst/>
          </a:prstGeom>
          <a:noFill/>
        </p:spPr>
        <p:txBody>
          <a:bodyPr wrap="square" rtlCol="0">
            <a:spAutoFit/>
          </a:bodyPr>
          <a:lstStyle/>
          <a:p>
            <a:r>
              <a:rPr lang="en-GB" dirty="0"/>
              <a:t>Revision information can be found on our school website- Select Curriculum and find the Year 10 Revision guide.</a:t>
            </a:r>
          </a:p>
        </p:txBody>
      </p:sp>
    </p:spTree>
    <p:extLst>
      <p:ext uri="{BB962C8B-B14F-4D97-AF65-F5344CB8AC3E}">
        <p14:creationId xmlns:p14="http://schemas.microsoft.com/office/powerpoint/2010/main" val="1951488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03392FD-31CD-495B-9FE4-59B7AF6C318F}"/>
              </a:ext>
            </a:extLst>
          </p:cNvPr>
          <p:cNvPicPr>
            <a:picLocks noChangeAspect="1"/>
          </p:cNvPicPr>
          <p:nvPr/>
        </p:nvPicPr>
        <p:blipFill>
          <a:blip r:embed="rId2"/>
          <a:stretch>
            <a:fillRect/>
          </a:stretch>
        </p:blipFill>
        <p:spPr>
          <a:xfrm>
            <a:off x="4492737" y="1495295"/>
            <a:ext cx="3679663" cy="5149058"/>
          </a:xfrm>
          <a:prstGeom prst="rect">
            <a:avLst/>
          </a:prstGeom>
        </p:spPr>
      </p:pic>
      <p:sp>
        <p:nvSpPr>
          <p:cNvPr id="7" name="TextBox 6">
            <a:extLst>
              <a:ext uri="{FF2B5EF4-FFF2-40B4-BE49-F238E27FC236}">
                <a16:creationId xmlns:a16="http://schemas.microsoft.com/office/drawing/2014/main" id="{BE4D7EBC-E759-4CC6-BA1F-C1E7BC1E80A2}"/>
              </a:ext>
            </a:extLst>
          </p:cNvPr>
          <p:cNvSpPr txBox="1"/>
          <p:nvPr/>
        </p:nvSpPr>
        <p:spPr>
          <a:xfrm>
            <a:off x="69574" y="1105729"/>
            <a:ext cx="4313583" cy="2354491"/>
          </a:xfrm>
          <a:prstGeom prst="rect">
            <a:avLst/>
          </a:prstGeom>
          <a:noFill/>
        </p:spPr>
        <p:txBody>
          <a:bodyPr wrap="square" rtlCol="0">
            <a:spAutoFit/>
          </a:bodyPr>
          <a:lstStyle/>
          <a:p>
            <a:r>
              <a:rPr lang="en-GB" sz="2100" dirty="0"/>
              <a:t>The key grade is a level 4 this opens doors to future endeavours.</a:t>
            </a:r>
          </a:p>
          <a:p>
            <a:endParaRPr lang="en-GB" sz="2100" dirty="0"/>
          </a:p>
          <a:p>
            <a:r>
              <a:rPr lang="en-GB" sz="2100" dirty="0"/>
              <a:t>But……..</a:t>
            </a:r>
          </a:p>
          <a:p>
            <a:endParaRPr lang="en-GB" sz="2100" dirty="0"/>
          </a:p>
          <a:p>
            <a:r>
              <a:rPr lang="en-GB" sz="2100" dirty="0"/>
              <a:t>Does the support at home really make a difference?</a:t>
            </a:r>
          </a:p>
        </p:txBody>
      </p:sp>
      <p:pic>
        <p:nvPicPr>
          <p:cNvPr id="9" name="Picture 8">
            <a:extLst>
              <a:ext uri="{FF2B5EF4-FFF2-40B4-BE49-F238E27FC236}">
                <a16:creationId xmlns:a16="http://schemas.microsoft.com/office/drawing/2014/main" id="{D9EAFD06-8961-46BE-A4F0-38D80956451A}"/>
              </a:ext>
            </a:extLst>
          </p:cNvPr>
          <p:cNvPicPr>
            <a:picLocks noChangeAspect="1"/>
          </p:cNvPicPr>
          <p:nvPr/>
        </p:nvPicPr>
        <p:blipFill>
          <a:blip r:embed="rId3"/>
          <a:stretch>
            <a:fillRect/>
          </a:stretch>
        </p:blipFill>
        <p:spPr>
          <a:xfrm>
            <a:off x="69574" y="3744377"/>
            <a:ext cx="4608342" cy="2755265"/>
          </a:xfrm>
          <a:prstGeom prst="rect">
            <a:avLst/>
          </a:prstGeom>
        </p:spPr>
      </p:pic>
      <p:pic>
        <p:nvPicPr>
          <p:cNvPr id="5" name="Picture 2" descr="St. Benedict’ Catholic School">
            <a:hlinkClick r:id="rId4"/>
            <a:extLst>
              <a:ext uri="{FF2B5EF4-FFF2-40B4-BE49-F238E27FC236}">
                <a16:creationId xmlns:a16="http://schemas.microsoft.com/office/drawing/2014/main" id="{C07B61B8-04C5-4C67-8340-6C4A5DDCED6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8144" y="227060"/>
            <a:ext cx="3012940" cy="843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08815CD8-9762-B53C-69B7-B791874CB714}"/>
              </a:ext>
            </a:extLst>
          </p:cNvPr>
          <p:cNvSpPr txBox="1"/>
          <p:nvPr/>
        </p:nvSpPr>
        <p:spPr>
          <a:xfrm>
            <a:off x="539552" y="196862"/>
            <a:ext cx="4896544" cy="523220"/>
          </a:xfrm>
          <a:prstGeom prst="rect">
            <a:avLst/>
          </a:prstGeom>
          <a:noFill/>
        </p:spPr>
        <p:txBody>
          <a:bodyPr wrap="square" rtlCol="0">
            <a:spAutoFit/>
          </a:bodyPr>
          <a:lstStyle/>
          <a:p>
            <a:r>
              <a:rPr lang="en-GB" sz="2800" dirty="0"/>
              <a:t>GCSE Grading</a:t>
            </a:r>
          </a:p>
        </p:txBody>
      </p:sp>
    </p:spTree>
    <p:extLst>
      <p:ext uri="{BB962C8B-B14F-4D97-AF65-F5344CB8AC3E}">
        <p14:creationId xmlns:p14="http://schemas.microsoft.com/office/powerpoint/2010/main" val="145381494"/>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4834880" cy="1252728"/>
          </a:xfrm>
        </p:spPr>
        <p:txBody>
          <a:bodyPr>
            <a:normAutofit fontScale="90000"/>
          </a:bodyPr>
          <a:lstStyle/>
          <a:p>
            <a:r>
              <a:rPr lang="en-GB" dirty="0"/>
              <a:t>Attainment reporting in Year 10</a:t>
            </a:r>
          </a:p>
        </p:txBody>
      </p:sp>
      <p:sp>
        <p:nvSpPr>
          <p:cNvPr id="3" name="Content Placeholder 2"/>
          <p:cNvSpPr>
            <a:spLocks noGrp="1"/>
          </p:cNvSpPr>
          <p:nvPr>
            <p:ph idx="1"/>
          </p:nvPr>
        </p:nvSpPr>
        <p:spPr>
          <a:xfrm>
            <a:off x="179512" y="2636912"/>
            <a:ext cx="8773580" cy="3716796"/>
          </a:xfrm>
        </p:spPr>
        <p:txBody>
          <a:bodyPr>
            <a:normAutofit/>
          </a:bodyPr>
          <a:lstStyle/>
          <a:p>
            <a:r>
              <a:rPr lang="en-GB" dirty="0"/>
              <a:t>Two assessments for attainment reported end of term 1 an end of term 3.</a:t>
            </a:r>
          </a:p>
          <a:p>
            <a:r>
              <a:rPr lang="en-GB" dirty="0"/>
              <a:t>Each assessment point will assess both current material and previous work.</a:t>
            </a:r>
          </a:p>
          <a:p>
            <a:r>
              <a:rPr lang="en-GB" dirty="0"/>
              <a:t>Encourage students to prepare for these assessments – helps to build this body of knowledge.</a:t>
            </a:r>
          </a:p>
          <a:p>
            <a:r>
              <a:rPr lang="en-GB" dirty="0"/>
              <a:t>We use low stakes little and often testing in class to ensure information is constantly revisited.</a:t>
            </a:r>
          </a:p>
          <a:p>
            <a:endParaRPr lang="en-GB" dirty="0"/>
          </a:p>
          <a:p>
            <a:endParaRPr lang="en-GB" dirty="0"/>
          </a:p>
        </p:txBody>
      </p:sp>
      <p:pic>
        <p:nvPicPr>
          <p:cNvPr id="5" name="Picture 2" descr="St. Benedict’ Catholic School">
            <a:hlinkClick r:id="rId2"/>
            <a:extLst>
              <a:ext uri="{FF2B5EF4-FFF2-40B4-BE49-F238E27FC236}">
                <a16:creationId xmlns:a16="http://schemas.microsoft.com/office/drawing/2014/main" id="{B2950319-52DC-4BF1-BCBC-2038E24C80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43850"/>
            <a:ext cx="3012940" cy="843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90286140"/>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4834880" cy="1252728"/>
          </a:xfrm>
        </p:spPr>
        <p:txBody>
          <a:bodyPr>
            <a:normAutofit fontScale="90000"/>
          </a:bodyPr>
          <a:lstStyle/>
          <a:p>
            <a:r>
              <a:rPr lang="en-GB" dirty="0"/>
              <a:t>Attitude to learning reporting in Year 10 </a:t>
            </a:r>
          </a:p>
        </p:txBody>
      </p:sp>
      <p:sp>
        <p:nvSpPr>
          <p:cNvPr id="3" name="Content Placeholder 2"/>
          <p:cNvSpPr>
            <a:spLocks noGrp="1"/>
          </p:cNvSpPr>
          <p:nvPr>
            <p:ph idx="1"/>
          </p:nvPr>
        </p:nvSpPr>
        <p:spPr>
          <a:xfrm>
            <a:off x="185210" y="2653710"/>
            <a:ext cx="8773580" cy="3960440"/>
          </a:xfrm>
        </p:spPr>
        <p:txBody>
          <a:bodyPr>
            <a:normAutofit/>
          </a:bodyPr>
          <a:lstStyle/>
          <a:p>
            <a:r>
              <a:rPr lang="en-GB" dirty="0"/>
              <a:t>Early attitude to learning report to give you a prompt indication of how pupils are settling into the new academic year. </a:t>
            </a:r>
          </a:p>
          <a:p>
            <a:endParaRPr lang="en-GB" dirty="0"/>
          </a:p>
          <a:p>
            <a:r>
              <a:rPr lang="en-GB" dirty="0"/>
              <a:t>Attitude to learning will be reported via a new simplified Effort Grade which will be awarded on a 1 to 3 scale, based on our school values of Compassion, Wisdom and Resilience. </a:t>
            </a:r>
          </a:p>
          <a:p>
            <a:r>
              <a:rPr lang="en-GB" dirty="0"/>
              <a:t>1 = below expected attitude to learning – intervention expected</a:t>
            </a:r>
          </a:p>
          <a:p>
            <a:r>
              <a:rPr lang="en-GB" dirty="0"/>
              <a:t>2 = meets expected attitude to learning</a:t>
            </a:r>
          </a:p>
          <a:p>
            <a:r>
              <a:rPr lang="en-GB" dirty="0"/>
              <a:t>3 = Exceeds expected attitude to learning</a:t>
            </a:r>
          </a:p>
          <a:p>
            <a:endParaRPr lang="en-GB" dirty="0"/>
          </a:p>
          <a:p>
            <a:endParaRPr lang="en-GB" dirty="0"/>
          </a:p>
        </p:txBody>
      </p:sp>
      <p:pic>
        <p:nvPicPr>
          <p:cNvPr id="5" name="Picture 2" descr="St. Benedict’ Catholic School">
            <a:hlinkClick r:id="rId2"/>
            <a:extLst>
              <a:ext uri="{FF2B5EF4-FFF2-40B4-BE49-F238E27FC236}">
                <a16:creationId xmlns:a16="http://schemas.microsoft.com/office/drawing/2014/main" id="{B2950319-52DC-4BF1-BCBC-2038E24C80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43850"/>
            <a:ext cx="3012940" cy="843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68201518"/>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6F422-B6B0-4A3B-A43F-88F5C3F26B9E}"/>
              </a:ext>
            </a:extLst>
          </p:cNvPr>
          <p:cNvSpPr>
            <a:spLocks noGrp="1"/>
          </p:cNvSpPr>
          <p:nvPr>
            <p:ph type="title"/>
          </p:nvPr>
        </p:nvSpPr>
        <p:spPr>
          <a:xfrm>
            <a:off x="3841575" y="188640"/>
            <a:ext cx="5050904" cy="1252728"/>
          </a:xfrm>
        </p:spPr>
        <p:txBody>
          <a:bodyPr/>
          <a:lstStyle/>
          <a:p>
            <a:r>
              <a:rPr lang="en-GB" dirty="0"/>
              <a:t>Extra Curricular</a:t>
            </a:r>
          </a:p>
        </p:txBody>
      </p:sp>
      <p:sp>
        <p:nvSpPr>
          <p:cNvPr id="3" name="Content Placeholder 2">
            <a:extLst>
              <a:ext uri="{FF2B5EF4-FFF2-40B4-BE49-F238E27FC236}">
                <a16:creationId xmlns:a16="http://schemas.microsoft.com/office/drawing/2014/main" id="{E409A124-4FD7-4B51-A482-B1982D2A14AC}"/>
              </a:ext>
            </a:extLst>
          </p:cNvPr>
          <p:cNvSpPr>
            <a:spLocks noGrp="1"/>
          </p:cNvSpPr>
          <p:nvPr>
            <p:ph idx="1"/>
          </p:nvPr>
        </p:nvSpPr>
        <p:spPr>
          <a:xfrm>
            <a:off x="4025439" y="1268760"/>
            <a:ext cx="4867040" cy="5400600"/>
          </a:xfrm>
        </p:spPr>
        <p:txBody>
          <a:bodyPr>
            <a:normAutofit fontScale="92500" lnSpcReduction="10000"/>
          </a:bodyPr>
          <a:lstStyle/>
          <a:p>
            <a:r>
              <a:rPr lang="en-GB" dirty="0"/>
              <a:t>Expectation of students enrolling in at least one club.</a:t>
            </a:r>
          </a:p>
          <a:p>
            <a:endParaRPr lang="en-GB" dirty="0"/>
          </a:p>
          <a:p>
            <a:r>
              <a:rPr lang="en-GB" dirty="0"/>
              <a:t>Extra curricular timetable to be released in the second full week of term.</a:t>
            </a:r>
          </a:p>
          <a:p>
            <a:r>
              <a:rPr lang="en-GB" dirty="0"/>
              <a:t>Everyone is expected to attend at least 1 club per week</a:t>
            </a:r>
          </a:p>
          <a:p>
            <a:endParaRPr lang="en-GB" dirty="0"/>
          </a:p>
          <a:p>
            <a:r>
              <a:rPr lang="en-GB" dirty="0"/>
              <a:t>Sports, Drama, Music, Art, School Newspaper, Literary clubs, Chess, Manga drawing, gardening, kite flying, Japanese culture etc.</a:t>
            </a:r>
          </a:p>
          <a:p>
            <a:endParaRPr lang="en-GB" dirty="0"/>
          </a:p>
          <a:p>
            <a:r>
              <a:rPr lang="en-GB" dirty="0"/>
              <a:t>St Benedict’s award continues</a:t>
            </a:r>
          </a:p>
        </p:txBody>
      </p:sp>
      <p:pic>
        <p:nvPicPr>
          <p:cNvPr id="4" name="Picture 3"/>
          <p:cNvPicPr>
            <a:picLocks noChangeAspect="1"/>
          </p:cNvPicPr>
          <p:nvPr/>
        </p:nvPicPr>
        <p:blipFill>
          <a:blip r:embed="rId2"/>
          <a:stretch>
            <a:fillRect/>
          </a:stretch>
        </p:blipFill>
        <p:spPr>
          <a:xfrm>
            <a:off x="23415" y="70024"/>
            <a:ext cx="4002024" cy="6839712"/>
          </a:xfrm>
          <a:prstGeom prst="rect">
            <a:avLst/>
          </a:prstGeom>
        </p:spPr>
      </p:pic>
    </p:spTree>
    <p:extLst>
      <p:ext uri="{BB962C8B-B14F-4D97-AF65-F5344CB8AC3E}">
        <p14:creationId xmlns:p14="http://schemas.microsoft.com/office/powerpoint/2010/main" val="618203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D7F43AF-0937-407A-A5F6-84E9B5DDFB4D}"/>
              </a:ext>
            </a:extLst>
          </p:cNvPr>
          <p:cNvSpPr/>
          <p:nvPr/>
        </p:nvSpPr>
        <p:spPr>
          <a:xfrm>
            <a:off x="332395" y="2244932"/>
            <a:ext cx="7712766" cy="1477328"/>
          </a:xfrm>
          <a:prstGeom prst="rect">
            <a:avLst/>
          </a:prstGeom>
        </p:spPr>
        <p:txBody>
          <a:bodyPr wrap="square">
            <a:spAutoFit/>
          </a:bodyPr>
          <a:lstStyle/>
          <a:p>
            <a:pPr algn="just"/>
            <a:endParaRPr lang="en-GB" dirty="0"/>
          </a:p>
          <a:p>
            <a:pPr algn="just"/>
            <a:endParaRPr lang="en-GB" dirty="0"/>
          </a:p>
          <a:p>
            <a:pPr algn="just"/>
            <a:r>
              <a:rPr lang="en-GB" dirty="0"/>
              <a:t>Students who reported in Year 9 spending between </a:t>
            </a:r>
            <a:r>
              <a:rPr lang="en-GB" b="1" dirty="0"/>
              <a:t>2 and 3 hours </a:t>
            </a:r>
            <a:r>
              <a:rPr lang="en-GB" dirty="0"/>
              <a:t>on homework on an average weeknight were almost </a:t>
            </a:r>
            <a:r>
              <a:rPr lang="en-GB" b="1" dirty="0"/>
              <a:t>10 times </a:t>
            </a:r>
            <a:r>
              <a:rPr lang="en-GB" dirty="0"/>
              <a:t>more likely to achieve </a:t>
            </a:r>
            <a:r>
              <a:rPr lang="en-GB" b="1" dirty="0"/>
              <a:t>5 A*-C </a:t>
            </a:r>
            <a:r>
              <a:rPr lang="en-GB" dirty="0"/>
              <a:t>than students who did not spend any time on homework.</a:t>
            </a:r>
          </a:p>
        </p:txBody>
      </p:sp>
      <p:sp>
        <p:nvSpPr>
          <p:cNvPr id="3" name="Rectangle 2">
            <a:extLst>
              <a:ext uri="{FF2B5EF4-FFF2-40B4-BE49-F238E27FC236}">
                <a16:creationId xmlns:a16="http://schemas.microsoft.com/office/drawing/2014/main" id="{8E8E1E4A-E03F-4229-AC5B-4E33112B91A4}"/>
              </a:ext>
            </a:extLst>
          </p:cNvPr>
          <p:cNvSpPr/>
          <p:nvPr/>
        </p:nvSpPr>
        <p:spPr>
          <a:xfrm>
            <a:off x="395025" y="3874404"/>
            <a:ext cx="4959626" cy="2031325"/>
          </a:xfrm>
          <a:prstGeom prst="rect">
            <a:avLst/>
          </a:prstGeom>
        </p:spPr>
        <p:txBody>
          <a:bodyPr wrap="square">
            <a:spAutoFit/>
          </a:bodyPr>
          <a:lstStyle/>
          <a:p>
            <a:pPr algn="just"/>
            <a:endParaRPr lang="en-GB" dirty="0"/>
          </a:p>
          <a:p>
            <a:pPr algn="just"/>
            <a:endParaRPr lang="en-GB" dirty="0"/>
          </a:p>
          <a:p>
            <a:pPr algn="just"/>
            <a:r>
              <a:rPr lang="en-GB" dirty="0"/>
              <a:t>These results show </a:t>
            </a:r>
            <a:r>
              <a:rPr lang="en-GB" b="1" dirty="0"/>
              <a:t>independent study </a:t>
            </a:r>
            <a:r>
              <a:rPr lang="en-GB" dirty="0"/>
              <a:t>and effort by students are very important contributors to academic success at GCSE, </a:t>
            </a:r>
            <a:r>
              <a:rPr lang="en-GB" b="1" dirty="0"/>
              <a:t>over and above</a:t>
            </a:r>
            <a:r>
              <a:rPr lang="en-GB" dirty="0"/>
              <a:t> all other </a:t>
            </a:r>
            <a:r>
              <a:rPr lang="en-GB" b="1" dirty="0"/>
              <a:t>background influences and prior attainment.</a:t>
            </a:r>
          </a:p>
        </p:txBody>
      </p:sp>
      <p:pic>
        <p:nvPicPr>
          <p:cNvPr id="4" name="Picture 3">
            <a:extLst>
              <a:ext uri="{FF2B5EF4-FFF2-40B4-BE49-F238E27FC236}">
                <a16:creationId xmlns:a16="http://schemas.microsoft.com/office/drawing/2014/main" id="{4FD9EF52-E059-45E8-935A-8EBFB6C52B11}"/>
              </a:ext>
            </a:extLst>
          </p:cNvPr>
          <p:cNvPicPr>
            <a:picLocks noChangeAspect="1"/>
          </p:cNvPicPr>
          <p:nvPr/>
        </p:nvPicPr>
        <p:blipFill>
          <a:blip r:embed="rId2"/>
          <a:stretch>
            <a:fillRect/>
          </a:stretch>
        </p:blipFill>
        <p:spPr>
          <a:xfrm>
            <a:off x="5724127" y="3874404"/>
            <a:ext cx="2951921" cy="2202587"/>
          </a:xfrm>
          <a:prstGeom prst="rect">
            <a:avLst/>
          </a:prstGeom>
        </p:spPr>
      </p:pic>
      <p:sp>
        <p:nvSpPr>
          <p:cNvPr id="5" name="TextBox 4">
            <a:extLst>
              <a:ext uri="{FF2B5EF4-FFF2-40B4-BE49-F238E27FC236}">
                <a16:creationId xmlns:a16="http://schemas.microsoft.com/office/drawing/2014/main" id="{A1DDED5D-EA4F-4CA9-B899-54E10BDB2A47}"/>
              </a:ext>
            </a:extLst>
          </p:cNvPr>
          <p:cNvSpPr txBox="1"/>
          <p:nvPr/>
        </p:nvSpPr>
        <p:spPr>
          <a:xfrm>
            <a:off x="313380" y="2272113"/>
            <a:ext cx="6967331" cy="415498"/>
          </a:xfrm>
          <a:prstGeom prst="rect">
            <a:avLst/>
          </a:prstGeom>
          <a:noFill/>
        </p:spPr>
        <p:txBody>
          <a:bodyPr wrap="square" rtlCol="0">
            <a:spAutoFit/>
          </a:bodyPr>
          <a:lstStyle/>
          <a:p>
            <a:r>
              <a:rPr lang="en-GB" sz="2100" b="1" dirty="0"/>
              <a:t>Just how effective is independent home study………</a:t>
            </a:r>
          </a:p>
        </p:txBody>
      </p:sp>
      <p:pic>
        <p:nvPicPr>
          <p:cNvPr id="6" name="Picture 2" descr="St. Benedict’ Catholic School">
            <a:hlinkClick r:id="rId3"/>
            <a:extLst>
              <a:ext uri="{FF2B5EF4-FFF2-40B4-BE49-F238E27FC236}">
                <a16:creationId xmlns:a16="http://schemas.microsoft.com/office/drawing/2014/main" id="{D59849A3-06CB-436B-AACB-B69C00E19E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42048"/>
            <a:ext cx="3012940" cy="843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9619733D-8867-7BF7-1511-4E6E04521752}"/>
              </a:ext>
            </a:extLst>
          </p:cNvPr>
          <p:cNvSpPr txBox="1"/>
          <p:nvPr/>
        </p:nvSpPr>
        <p:spPr>
          <a:xfrm>
            <a:off x="300388" y="1388006"/>
            <a:ext cx="7650136" cy="584775"/>
          </a:xfrm>
          <a:prstGeom prst="rect">
            <a:avLst/>
          </a:prstGeom>
          <a:noFill/>
        </p:spPr>
        <p:txBody>
          <a:bodyPr wrap="square" rtlCol="0">
            <a:spAutoFit/>
          </a:bodyPr>
          <a:lstStyle/>
          <a:p>
            <a:r>
              <a:rPr lang="en-GB" sz="3200" b="1" u="sng" dirty="0"/>
              <a:t>Students working outside the classroom</a:t>
            </a:r>
          </a:p>
        </p:txBody>
      </p:sp>
    </p:spTree>
    <p:extLst>
      <p:ext uri="{BB962C8B-B14F-4D97-AF65-F5344CB8AC3E}">
        <p14:creationId xmlns:p14="http://schemas.microsoft.com/office/powerpoint/2010/main" val="98036587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FC25A23-2BF1-C437-CCA3-5E645698E8B3}"/>
              </a:ext>
            </a:extLst>
          </p:cNvPr>
          <p:cNvSpPr>
            <a:spLocks noGrp="1"/>
          </p:cNvSpPr>
          <p:nvPr>
            <p:ph idx="1"/>
          </p:nvPr>
        </p:nvSpPr>
        <p:spPr/>
        <p:txBody>
          <a:bodyPr/>
          <a:lstStyle/>
          <a:p>
            <a:r>
              <a:rPr lang="en-GB" dirty="0"/>
              <a:t>Create a safe place to work at home. Desk/area where you can monitor their work.</a:t>
            </a:r>
          </a:p>
          <a:p>
            <a:r>
              <a:rPr lang="en-GB" dirty="0"/>
              <a:t>Set them a time each evening with no distractions. We recommend 1 hour 30 minutes per night.</a:t>
            </a:r>
          </a:p>
          <a:p>
            <a:r>
              <a:rPr lang="en-GB" dirty="0"/>
              <a:t>This can be split into small sessions of 20-30 minutes allocated to different subjects.</a:t>
            </a:r>
          </a:p>
          <a:p>
            <a:r>
              <a:rPr lang="en-GB" dirty="0"/>
              <a:t>Help create a revision timetable- I will be sending around a template to all students on Arbor.</a:t>
            </a:r>
          </a:p>
          <a:p>
            <a:pPr marL="0" indent="0">
              <a:buNone/>
            </a:pPr>
            <a:endParaRPr lang="en-GB" dirty="0"/>
          </a:p>
          <a:p>
            <a:endParaRPr lang="en-GB" dirty="0"/>
          </a:p>
        </p:txBody>
      </p:sp>
      <p:sp>
        <p:nvSpPr>
          <p:cNvPr id="3" name="Title 2">
            <a:extLst>
              <a:ext uri="{FF2B5EF4-FFF2-40B4-BE49-F238E27FC236}">
                <a16:creationId xmlns:a16="http://schemas.microsoft.com/office/drawing/2014/main" id="{C55CE24A-02FF-2011-8691-43F5F7F574E6}"/>
              </a:ext>
            </a:extLst>
          </p:cNvPr>
          <p:cNvSpPr>
            <a:spLocks noGrp="1"/>
          </p:cNvSpPr>
          <p:nvPr>
            <p:ph type="title"/>
          </p:nvPr>
        </p:nvSpPr>
        <p:spPr/>
        <p:txBody>
          <a:bodyPr>
            <a:normAutofit fontScale="90000"/>
          </a:bodyPr>
          <a:lstStyle/>
          <a:p>
            <a:r>
              <a:rPr lang="en-GB" dirty="0"/>
              <a:t>How can parents support their child working outside the classroom …</a:t>
            </a:r>
          </a:p>
        </p:txBody>
      </p:sp>
    </p:spTree>
    <p:extLst>
      <p:ext uri="{BB962C8B-B14F-4D97-AF65-F5344CB8AC3E}">
        <p14:creationId xmlns:p14="http://schemas.microsoft.com/office/powerpoint/2010/main" val="1906915339"/>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D6DDD-03A9-A703-9AA3-97FBDE081DDD}"/>
              </a:ext>
            </a:extLst>
          </p:cNvPr>
          <p:cNvSpPr>
            <a:spLocks noGrp="1"/>
          </p:cNvSpPr>
          <p:nvPr>
            <p:ph type="title"/>
          </p:nvPr>
        </p:nvSpPr>
        <p:spPr/>
        <p:txBody>
          <a:bodyPr/>
          <a:lstStyle/>
          <a:p>
            <a:r>
              <a:rPr lang="en-GB" dirty="0"/>
              <a:t>Microsoft OneNote</a:t>
            </a:r>
          </a:p>
        </p:txBody>
      </p:sp>
      <p:sp>
        <p:nvSpPr>
          <p:cNvPr id="3" name="Content Placeholder 2">
            <a:extLst>
              <a:ext uri="{FF2B5EF4-FFF2-40B4-BE49-F238E27FC236}">
                <a16:creationId xmlns:a16="http://schemas.microsoft.com/office/drawing/2014/main" id="{0A667056-9E29-EB0C-9636-12B5F0BDEE0A}"/>
              </a:ext>
            </a:extLst>
          </p:cNvPr>
          <p:cNvSpPr>
            <a:spLocks noGrp="1"/>
          </p:cNvSpPr>
          <p:nvPr>
            <p:ph idx="1"/>
          </p:nvPr>
        </p:nvSpPr>
        <p:spPr/>
        <p:txBody>
          <a:bodyPr>
            <a:normAutofit lnSpcReduction="10000"/>
          </a:bodyPr>
          <a:lstStyle/>
          <a:p>
            <a:r>
              <a:rPr lang="en-GB" dirty="0"/>
              <a:t>All students have Microsoft 365 accounts at St Benedict’s.</a:t>
            </a:r>
          </a:p>
          <a:p>
            <a:endParaRPr lang="en-GB" dirty="0"/>
          </a:p>
          <a:p>
            <a:r>
              <a:rPr lang="en-GB" dirty="0"/>
              <a:t>They can use Word, PowerPoint, Excel and other Microsoft services at school or home, logging in using their school e-mail address and their usual password.</a:t>
            </a:r>
          </a:p>
          <a:p>
            <a:endParaRPr lang="en-GB" dirty="0"/>
          </a:p>
          <a:p>
            <a:r>
              <a:rPr lang="en-GB" dirty="0"/>
              <a:t>One service that we want students to use from home is Microsoft OneNote.</a:t>
            </a:r>
          </a:p>
        </p:txBody>
      </p:sp>
    </p:spTree>
    <p:extLst>
      <p:ext uri="{BB962C8B-B14F-4D97-AF65-F5344CB8AC3E}">
        <p14:creationId xmlns:p14="http://schemas.microsoft.com/office/powerpoint/2010/main" val="438586373"/>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94B7E-375B-47EF-3E8C-B1DB46491A35}"/>
              </a:ext>
            </a:extLst>
          </p:cNvPr>
          <p:cNvSpPr>
            <a:spLocks noGrp="1"/>
          </p:cNvSpPr>
          <p:nvPr>
            <p:ph type="title"/>
          </p:nvPr>
        </p:nvSpPr>
        <p:spPr/>
        <p:txBody>
          <a:bodyPr/>
          <a:lstStyle/>
          <a:p>
            <a:r>
              <a:rPr lang="en-GB" dirty="0"/>
              <a:t>OneNote</a:t>
            </a:r>
          </a:p>
        </p:txBody>
      </p:sp>
      <p:sp>
        <p:nvSpPr>
          <p:cNvPr id="3" name="Content Placeholder 2">
            <a:extLst>
              <a:ext uri="{FF2B5EF4-FFF2-40B4-BE49-F238E27FC236}">
                <a16:creationId xmlns:a16="http://schemas.microsoft.com/office/drawing/2014/main" id="{1C450A9D-CDE7-BFD1-C1F7-1D695396D204}"/>
              </a:ext>
            </a:extLst>
          </p:cNvPr>
          <p:cNvSpPr>
            <a:spLocks noGrp="1"/>
          </p:cNvSpPr>
          <p:nvPr>
            <p:ph idx="1"/>
          </p:nvPr>
        </p:nvSpPr>
        <p:spPr/>
        <p:txBody>
          <a:bodyPr>
            <a:normAutofit fontScale="92500"/>
          </a:bodyPr>
          <a:lstStyle/>
          <a:p>
            <a:r>
              <a:rPr lang="en-GB" dirty="0"/>
              <a:t>Using OneNote, students can access a class notebook for each of their subjects.</a:t>
            </a:r>
          </a:p>
          <a:p>
            <a:endParaRPr lang="en-GB" dirty="0"/>
          </a:p>
          <a:p>
            <a:r>
              <a:rPr lang="en-GB" dirty="0"/>
              <a:t>Class Notebooks allow teachers to share each lesson with students so they can revise properly for assessments or reflect back on lessons when completing homework.</a:t>
            </a:r>
          </a:p>
          <a:p>
            <a:endParaRPr lang="en-GB" dirty="0"/>
          </a:p>
          <a:p>
            <a:r>
              <a:rPr lang="en-GB" dirty="0"/>
              <a:t>To access a class notebook students first log into their Microsoft account on the Microsoft Teams service.</a:t>
            </a:r>
          </a:p>
        </p:txBody>
      </p:sp>
    </p:spTree>
    <p:extLst>
      <p:ext uri="{BB962C8B-B14F-4D97-AF65-F5344CB8AC3E}">
        <p14:creationId xmlns:p14="http://schemas.microsoft.com/office/powerpoint/2010/main" val="4041547554"/>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BDCD1-D313-EF21-7636-6E8CCF9BF49A}"/>
              </a:ext>
            </a:extLst>
          </p:cNvPr>
          <p:cNvSpPr>
            <a:spLocks noGrp="1"/>
          </p:cNvSpPr>
          <p:nvPr>
            <p:ph type="title"/>
          </p:nvPr>
        </p:nvSpPr>
        <p:spPr/>
        <p:txBody>
          <a:bodyPr/>
          <a:lstStyle/>
          <a:p>
            <a:r>
              <a:rPr lang="en-GB" dirty="0"/>
              <a:t>Access</a:t>
            </a:r>
          </a:p>
        </p:txBody>
      </p:sp>
      <p:sp>
        <p:nvSpPr>
          <p:cNvPr id="3" name="Content Placeholder 2">
            <a:extLst>
              <a:ext uri="{FF2B5EF4-FFF2-40B4-BE49-F238E27FC236}">
                <a16:creationId xmlns:a16="http://schemas.microsoft.com/office/drawing/2014/main" id="{CA58A3FA-92DB-18C2-0166-D7225659981A}"/>
              </a:ext>
            </a:extLst>
          </p:cNvPr>
          <p:cNvSpPr>
            <a:spLocks noGrp="1"/>
          </p:cNvSpPr>
          <p:nvPr>
            <p:ph idx="1"/>
          </p:nvPr>
        </p:nvSpPr>
        <p:spPr>
          <a:xfrm>
            <a:off x="628650" y="2226469"/>
            <a:ext cx="3323188" cy="3263504"/>
          </a:xfrm>
        </p:spPr>
        <p:txBody>
          <a:bodyPr>
            <a:normAutofit fontScale="92500" lnSpcReduction="10000"/>
          </a:bodyPr>
          <a:lstStyle/>
          <a:p>
            <a:r>
              <a:rPr lang="en-GB" dirty="0"/>
              <a:t>Search Microsoft Teams.</a:t>
            </a:r>
          </a:p>
          <a:p>
            <a:r>
              <a:rPr lang="en-GB" dirty="0"/>
              <a:t>Follow the link.</a:t>
            </a:r>
          </a:p>
          <a:p>
            <a:r>
              <a:rPr lang="en-GB" dirty="0"/>
              <a:t>Sign in using St Benedict’s email address and password.</a:t>
            </a:r>
          </a:p>
          <a:p>
            <a:r>
              <a:rPr lang="en-GB" dirty="0"/>
              <a:t>Select the team for the subject you wish to access.</a:t>
            </a:r>
          </a:p>
        </p:txBody>
      </p:sp>
      <p:pic>
        <p:nvPicPr>
          <p:cNvPr id="4" name="Content Placeholder 4" descr="A screenshot of a computer&#10;&#10;Description automatically generated">
            <a:extLst>
              <a:ext uri="{FF2B5EF4-FFF2-40B4-BE49-F238E27FC236}">
                <a16:creationId xmlns:a16="http://schemas.microsoft.com/office/drawing/2014/main" id="{E03C6B72-6080-FB14-BE97-4325717A5C1A}"/>
              </a:ext>
            </a:extLst>
          </p:cNvPr>
          <p:cNvPicPr>
            <a:picLocks noChangeAspect="1"/>
          </p:cNvPicPr>
          <p:nvPr/>
        </p:nvPicPr>
        <p:blipFill rotWithShape="1">
          <a:blip r:embed="rId3">
            <a:extLst>
              <a:ext uri="{28A0092B-C50C-407E-A947-70E740481C1C}">
                <a14:useLocalDpi xmlns:a14="http://schemas.microsoft.com/office/drawing/2010/main" val="0"/>
              </a:ext>
            </a:extLst>
          </a:blip>
          <a:srcRect l="33664" t="39131" r="32762" b="25907"/>
          <a:stretch/>
        </p:blipFill>
        <p:spPr>
          <a:xfrm>
            <a:off x="3889549" y="1465657"/>
            <a:ext cx="5085134" cy="2888495"/>
          </a:xfrm>
          <a:prstGeom prst="rect">
            <a:avLst/>
          </a:prstGeom>
        </p:spPr>
      </p:pic>
    </p:spTree>
    <p:extLst>
      <p:ext uri="{BB962C8B-B14F-4D97-AF65-F5344CB8AC3E}">
        <p14:creationId xmlns:p14="http://schemas.microsoft.com/office/powerpoint/2010/main" val="227763792"/>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B5E13-2421-420D-56F2-F5B1A615EA6D}"/>
              </a:ext>
            </a:extLst>
          </p:cNvPr>
          <p:cNvSpPr>
            <a:spLocks noGrp="1"/>
          </p:cNvSpPr>
          <p:nvPr>
            <p:ph type="title"/>
          </p:nvPr>
        </p:nvSpPr>
        <p:spPr/>
        <p:txBody>
          <a:bodyPr/>
          <a:lstStyle/>
          <a:p>
            <a:r>
              <a:rPr lang="en-GB" dirty="0"/>
              <a:t>How can it be accessed?</a:t>
            </a:r>
          </a:p>
        </p:txBody>
      </p:sp>
      <p:pic>
        <p:nvPicPr>
          <p:cNvPr id="7" name="Content Placeholder 6" descr="A screenshot of a computer&#10;&#10;Description automatically generated">
            <a:extLst>
              <a:ext uri="{FF2B5EF4-FFF2-40B4-BE49-F238E27FC236}">
                <a16:creationId xmlns:a16="http://schemas.microsoft.com/office/drawing/2014/main" id="{62EC9747-574D-DF5E-BD1F-4CABD0CD3B05}"/>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1591" t="32339" r="29750" b="25474"/>
          <a:stretch/>
        </p:blipFill>
        <p:spPr>
          <a:xfrm>
            <a:off x="1115616" y="2294874"/>
            <a:ext cx="5886654" cy="3503961"/>
          </a:xfrm>
        </p:spPr>
      </p:pic>
    </p:spTree>
    <p:extLst>
      <p:ext uri="{BB962C8B-B14F-4D97-AF65-F5344CB8AC3E}">
        <p14:creationId xmlns:p14="http://schemas.microsoft.com/office/powerpoint/2010/main" val="20519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B5E13-2421-420D-56F2-F5B1A615EA6D}"/>
              </a:ext>
            </a:extLst>
          </p:cNvPr>
          <p:cNvSpPr>
            <a:spLocks noGrp="1"/>
          </p:cNvSpPr>
          <p:nvPr>
            <p:ph type="title"/>
          </p:nvPr>
        </p:nvSpPr>
        <p:spPr/>
        <p:txBody>
          <a:bodyPr/>
          <a:lstStyle/>
          <a:p>
            <a:r>
              <a:rPr lang="en-GB" dirty="0"/>
              <a:t>How can it be accessed?</a:t>
            </a:r>
          </a:p>
        </p:txBody>
      </p:sp>
      <p:pic>
        <p:nvPicPr>
          <p:cNvPr id="6" name="Content Placeholder 5" descr="A screenshot of a computer&#10;&#10;Description automatically generated">
            <a:extLst>
              <a:ext uri="{FF2B5EF4-FFF2-40B4-BE49-F238E27FC236}">
                <a16:creationId xmlns:a16="http://schemas.microsoft.com/office/drawing/2014/main" id="{80FFAAC5-6026-60C2-8636-5D74C3C6A34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1591" t="23902" r="30671" b="35598"/>
          <a:stretch/>
        </p:blipFill>
        <p:spPr>
          <a:xfrm>
            <a:off x="953598" y="2285387"/>
            <a:ext cx="5832648" cy="3414233"/>
          </a:xfrm>
        </p:spPr>
      </p:pic>
    </p:spTree>
    <p:extLst>
      <p:ext uri="{BB962C8B-B14F-4D97-AF65-F5344CB8AC3E}">
        <p14:creationId xmlns:p14="http://schemas.microsoft.com/office/powerpoint/2010/main" val="2739674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6FE59-D381-8425-F5CA-A4AB81BF81C9}"/>
              </a:ext>
            </a:extLst>
          </p:cNvPr>
          <p:cNvSpPr>
            <a:spLocks noGrp="1"/>
          </p:cNvSpPr>
          <p:nvPr>
            <p:ph type="title"/>
          </p:nvPr>
        </p:nvSpPr>
        <p:spPr/>
        <p:txBody>
          <a:bodyPr/>
          <a:lstStyle/>
          <a:p>
            <a:r>
              <a:rPr lang="en-GB" dirty="0"/>
              <a:t>Class Notebooks</a:t>
            </a:r>
          </a:p>
        </p:txBody>
      </p:sp>
      <p:pic>
        <p:nvPicPr>
          <p:cNvPr id="5" name="Content Placeholder 4">
            <a:extLst>
              <a:ext uri="{FF2B5EF4-FFF2-40B4-BE49-F238E27FC236}">
                <a16:creationId xmlns:a16="http://schemas.microsoft.com/office/drawing/2014/main" id="{66C322F3-57BF-8711-8470-F78E4996E3E2}"/>
              </a:ext>
            </a:extLst>
          </p:cNvPr>
          <p:cNvPicPr>
            <a:picLocks noGrp="1" noChangeAspect="1"/>
          </p:cNvPicPr>
          <p:nvPr>
            <p:ph idx="1"/>
          </p:nvPr>
        </p:nvPicPr>
        <p:blipFill>
          <a:blip r:embed="rId2"/>
          <a:srcRect t="776" r="40300"/>
          <a:stretch/>
        </p:blipFill>
        <p:spPr>
          <a:xfrm>
            <a:off x="1131117" y="2478421"/>
            <a:ext cx="5870848" cy="3293198"/>
          </a:xfrm>
        </p:spPr>
      </p:pic>
    </p:spTree>
    <p:extLst>
      <p:ext uri="{BB962C8B-B14F-4D97-AF65-F5344CB8AC3E}">
        <p14:creationId xmlns:p14="http://schemas.microsoft.com/office/powerpoint/2010/main" val="394025765"/>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B5E13-2421-420D-56F2-F5B1A615EA6D}"/>
              </a:ext>
            </a:extLst>
          </p:cNvPr>
          <p:cNvSpPr>
            <a:spLocks noGrp="1"/>
          </p:cNvSpPr>
          <p:nvPr>
            <p:ph type="title"/>
          </p:nvPr>
        </p:nvSpPr>
        <p:spPr/>
        <p:txBody>
          <a:bodyPr/>
          <a:lstStyle/>
          <a:p>
            <a:r>
              <a:rPr lang="en-GB" dirty="0"/>
              <a:t>How can it be accessed?</a:t>
            </a:r>
          </a:p>
        </p:txBody>
      </p:sp>
      <p:pic>
        <p:nvPicPr>
          <p:cNvPr id="7" name="Content Placeholder 6" descr="A screenshot of a computer&#10;&#10;Description automatically generated">
            <a:extLst>
              <a:ext uri="{FF2B5EF4-FFF2-40B4-BE49-F238E27FC236}">
                <a16:creationId xmlns:a16="http://schemas.microsoft.com/office/drawing/2014/main" id="{62BBA3E0-FC62-8688-349C-63E7E3CF17B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1591" t="32339" r="29750" b="15349"/>
          <a:stretch/>
        </p:blipFill>
        <p:spPr>
          <a:xfrm>
            <a:off x="1655676" y="2167370"/>
            <a:ext cx="4914546" cy="3627403"/>
          </a:xfrm>
        </p:spPr>
      </p:pic>
    </p:spTree>
    <p:extLst>
      <p:ext uri="{BB962C8B-B14F-4D97-AF65-F5344CB8AC3E}">
        <p14:creationId xmlns:p14="http://schemas.microsoft.com/office/powerpoint/2010/main" val="568730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705F1-D5B9-24E6-DDD3-4A7F6ECEF8D8}"/>
              </a:ext>
            </a:extLst>
          </p:cNvPr>
          <p:cNvSpPr>
            <a:spLocks noGrp="1"/>
          </p:cNvSpPr>
          <p:nvPr>
            <p:ph type="ctrTitle"/>
          </p:nvPr>
        </p:nvSpPr>
        <p:spPr/>
        <p:txBody>
          <a:bodyPr/>
          <a:lstStyle/>
          <a:p>
            <a:r>
              <a:rPr lang="en-GB" dirty="0"/>
              <a:t>GCSE Pod Login Instructions</a:t>
            </a:r>
          </a:p>
        </p:txBody>
      </p:sp>
    </p:spTree>
    <p:extLst>
      <p:ext uri="{BB962C8B-B14F-4D97-AF65-F5344CB8AC3E}">
        <p14:creationId xmlns:p14="http://schemas.microsoft.com/office/powerpoint/2010/main" val="93137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1D624-19F9-BBD8-B8DD-7F504368DB4E}"/>
              </a:ext>
            </a:extLst>
          </p:cNvPr>
          <p:cNvSpPr>
            <a:spLocks noGrp="1"/>
          </p:cNvSpPr>
          <p:nvPr>
            <p:ph type="title"/>
          </p:nvPr>
        </p:nvSpPr>
        <p:spPr/>
        <p:txBody>
          <a:bodyPr/>
          <a:lstStyle/>
          <a:p>
            <a:r>
              <a:rPr lang="en-GB" dirty="0"/>
              <a:t>GCSE Pod</a:t>
            </a:r>
          </a:p>
        </p:txBody>
      </p:sp>
      <p:sp>
        <p:nvSpPr>
          <p:cNvPr id="3" name="Content Placeholder 2">
            <a:extLst>
              <a:ext uri="{FF2B5EF4-FFF2-40B4-BE49-F238E27FC236}">
                <a16:creationId xmlns:a16="http://schemas.microsoft.com/office/drawing/2014/main" id="{12189D06-5698-5516-AACE-CF8828A28439}"/>
              </a:ext>
            </a:extLst>
          </p:cNvPr>
          <p:cNvSpPr>
            <a:spLocks noGrp="1"/>
          </p:cNvSpPr>
          <p:nvPr>
            <p:ph idx="1"/>
          </p:nvPr>
        </p:nvSpPr>
        <p:spPr/>
        <p:txBody>
          <a:bodyPr>
            <a:normAutofit fontScale="92500" lnSpcReduction="10000"/>
          </a:bodyPr>
          <a:lstStyle/>
          <a:p>
            <a:r>
              <a:rPr lang="en-GB" dirty="0"/>
              <a:t>One website, accessible anywhere and everywhere </a:t>
            </a:r>
          </a:p>
          <a:p>
            <a:endParaRPr lang="en-GB" dirty="0"/>
          </a:p>
          <a:p>
            <a:r>
              <a:rPr lang="en-GB" dirty="0"/>
              <a:t>Over 7,500+ Pods Content produced specifically for mobile devices, tablets &amp; PC’s </a:t>
            </a:r>
          </a:p>
          <a:p>
            <a:endParaRPr lang="en-GB" dirty="0"/>
          </a:p>
          <a:p>
            <a:r>
              <a:rPr lang="en-GB" dirty="0"/>
              <a:t>Designed to squeeze exactly the right knowledge needed for exam success into short 3–5minute chunks </a:t>
            </a:r>
          </a:p>
          <a:p>
            <a:endParaRPr lang="en-GB" dirty="0"/>
          </a:p>
          <a:p>
            <a:r>
              <a:rPr lang="en-GB" dirty="0"/>
              <a:t>Helps with learning, homework &amp; revision.</a:t>
            </a:r>
          </a:p>
        </p:txBody>
      </p:sp>
    </p:spTree>
    <p:extLst>
      <p:ext uri="{BB962C8B-B14F-4D97-AF65-F5344CB8AC3E}">
        <p14:creationId xmlns:p14="http://schemas.microsoft.com/office/powerpoint/2010/main" val="2889907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CA8CB-88FC-C0A0-DAE7-4D1FD9992643}"/>
              </a:ext>
            </a:extLst>
          </p:cNvPr>
          <p:cNvSpPr>
            <a:spLocks noGrp="1"/>
          </p:cNvSpPr>
          <p:nvPr>
            <p:ph type="title"/>
          </p:nvPr>
        </p:nvSpPr>
        <p:spPr/>
        <p:txBody>
          <a:bodyPr/>
          <a:lstStyle/>
          <a:p>
            <a:r>
              <a:rPr lang="en-GB" dirty="0"/>
              <a:t>Using for the first time</a:t>
            </a:r>
          </a:p>
        </p:txBody>
      </p:sp>
      <p:sp>
        <p:nvSpPr>
          <p:cNvPr id="3" name="Content Placeholder 2">
            <a:extLst>
              <a:ext uri="{FF2B5EF4-FFF2-40B4-BE49-F238E27FC236}">
                <a16:creationId xmlns:a16="http://schemas.microsoft.com/office/drawing/2014/main" id="{FEF5AA73-50F5-75A6-3FF1-C75B77D9FDDD}"/>
              </a:ext>
            </a:extLst>
          </p:cNvPr>
          <p:cNvSpPr>
            <a:spLocks noGrp="1"/>
          </p:cNvSpPr>
          <p:nvPr>
            <p:ph idx="1"/>
          </p:nvPr>
        </p:nvSpPr>
        <p:spPr>
          <a:xfrm>
            <a:off x="629678" y="2226783"/>
            <a:ext cx="3751304" cy="3262654"/>
          </a:xfrm>
        </p:spPr>
        <p:txBody>
          <a:bodyPr>
            <a:normAutofit fontScale="92500" lnSpcReduction="20000"/>
          </a:bodyPr>
          <a:lstStyle/>
          <a:p>
            <a:r>
              <a:rPr lang="en-GB" dirty="0"/>
              <a:t>Search GCSE Pod on any search engine and select login in the top right corner</a:t>
            </a:r>
          </a:p>
          <a:p>
            <a:endParaRPr lang="en-GB" dirty="0"/>
          </a:p>
          <a:p>
            <a:r>
              <a:rPr lang="en-GB" dirty="0"/>
              <a:t>Alternatively, go to the school website. Select the curriculum drop down, then VLE, the GCSE Pod.</a:t>
            </a:r>
          </a:p>
          <a:p>
            <a:r>
              <a:rPr lang="en-GB" dirty="0"/>
              <a:t>Then click ‘launch GCSE Pod now’</a:t>
            </a:r>
          </a:p>
        </p:txBody>
      </p:sp>
      <p:pic>
        <p:nvPicPr>
          <p:cNvPr id="5" name="Picture 4">
            <a:extLst>
              <a:ext uri="{FF2B5EF4-FFF2-40B4-BE49-F238E27FC236}">
                <a16:creationId xmlns:a16="http://schemas.microsoft.com/office/drawing/2014/main" id="{4995F0E9-1D19-C905-813D-81177ED3BFE6}"/>
              </a:ext>
            </a:extLst>
          </p:cNvPr>
          <p:cNvPicPr>
            <a:picLocks noChangeAspect="1"/>
          </p:cNvPicPr>
          <p:nvPr/>
        </p:nvPicPr>
        <p:blipFill>
          <a:blip r:embed="rId2"/>
          <a:stretch>
            <a:fillRect/>
          </a:stretch>
        </p:blipFill>
        <p:spPr>
          <a:xfrm>
            <a:off x="4639370" y="857921"/>
            <a:ext cx="4113728" cy="2571080"/>
          </a:xfrm>
          <a:prstGeom prst="rect">
            <a:avLst/>
          </a:prstGeom>
        </p:spPr>
      </p:pic>
      <p:cxnSp>
        <p:nvCxnSpPr>
          <p:cNvPr id="7" name="Straight Arrow Connector 6">
            <a:extLst>
              <a:ext uri="{FF2B5EF4-FFF2-40B4-BE49-F238E27FC236}">
                <a16:creationId xmlns:a16="http://schemas.microsoft.com/office/drawing/2014/main" id="{BEFD663C-53CB-A8E8-BEDC-37EDB97A9FD8}"/>
              </a:ext>
            </a:extLst>
          </p:cNvPr>
          <p:cNvCxnSpPr>
            <a:cxnSpLocks/>
          </p:cNvCxnSpPr>
          <p:nvPr/>
        </p:nvCxnSpPr>
        <p:spPr>
          <a:xfrm flipV="1">
            <a:off x="4043289" y="1654304"/>
            <a:ext cx="3949997" cy="1362813"/>
          </a:xfrm>
          <a:prstGeom prst="straightConnector1">
            <a:avLst/>
          </a:prstGeom>
          <a:ln w="38100">
            <a:tailEnd type="triangle"/>
          </a:ln>
        </p:spPr>
        <p:style>
          <a:lnRef idx="2">
            <a:schemeClr val="accent1"/>
          </a:lnRef>
          <a:fillRef idx="0">
            <a:schemeClr val="accent1"/>
          </a:fillRef>
          <a:effectRef idx="1">
            <a:schemeClr val="accent1"/>
          </a:effectRef>
          <a:fontRef idx="minor">
            <a:schemeClr val="tx1"/>
          </a:fontRef>
        </p:style>
      </p:cxnSp>
      <p:pic>
        <p:nvPicPr>
          <p:cNvPr id="9" name="Picture 8">
            <a:extLst>
              <a:ext uri="{FF2B5EF4-FFF2-40B4-BE49-F238E27FC236}">
                <a16:creationId xmlns:a16="http://schemas.microsoft.com/office/drawing/2014/main" id="{BA9A2A35-8181-E09E-BD28-3B89D806C81C}"/>
              </a:ext>
            </a:extLst>
          </p:cNvPr>
          <p:cNvPicPr>
            <a:picLocks noChangeAspect="1"/>
          </p:cNvPicPr>
          <p:nvPr/>
        </p:nvPicPr>
        <p:blipFill>
          <a:blip r:embed="rId3"/>
          <a:stretch>
            <a:fillRect/>
          </a:stretch>
        </p:blipFill>
        <p:spPr>
          <a:xfrm>
            <a:off x="4858530" y="3476907"/>
            <a:ext cx="3827200" cy="2392000"/>
          </a:xfrm>
          <a:prstGeom prst="rect">
            <a:avLst/>
          </a:prstGeom>
        </p:spPr>
      </p:pic>
      <p:cxnSp>
        <p:nvCxnSpPr>
          <p:cNvPr id="12" name="Straight Arrow Connector 11">
            <a:extLst>
              <a:ext uri="{FF2B5EF4-FFF2-40B4-BE49-F238E27FC236}">
                <a16:creationId xmlns:a16="http://schemas.microsoft.com/office/drawing/2014/main" id="{29681D15-BB41-D82C-D3F6-052F00EF9599}"/>
              </a:ext>
            </a:extLst>
          </p:cNvPr>
          <p:cNvCxnSpPr/>
          <p:nvPr/>
        </p:nvCxnSpPr>
        <p:spPr>
          <a:xfrm flipV="1">
            <a:off x="1894326" y="4672907"/>
            <a:ext cx="3090413" cy="585270"/>
          </a:xfrm>
          <a:prstGeom prst="straightConnector1">
            <a:avLst/>
          </a:prstGeom>
          <a:ln w="38100">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08787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25A19A-A22B-048C-754B-3E4AAABBE8E4}"/>
              </a:ext>
            </a:extLst>
          </p:cNvPr>
          <p:cNvSpPr>
            <a:spLocks noGrp="1"/>
          </p:cNvSpPr>
          <p:nvPr>
            <p:ph type="title"/>
          </p:nvPr>
        </p:nvSpPr>
        <p:spPr/>
        <p:txBody>
          <a:bodyPr/>
          <a:lstStyle/>
          <a:p>
            <a:r>
              <a:rPr lang="en-GB" dirty="0"/>
              <a:t>Log In Screen</a:t>
            </a:r>
          </a:p>
        </p:txBody>
      </p:sp>
      <p:sp>
        <p:nvSpPr>
          <p:cNvPr id="3" name="Content Placeholder 2">
            <a:extLst>
              <a:ext uri="{FF2B5EF4-FFF2-40B4-BE49-F238E27FC236}">
                <a16:creationId xmlns:a16="http://schemas.microsoft.com/office/drawing/2014/main" id="{0743C0F3-EF0D-D48D-7DD8-759BF226A024}"/>
              </a:ext>
            </a:extLst>
          </p:cNvPr>
          <p:cNvSpPr>
            <a:spLocks noGrp="1"/>
          </p:cNvSpPr>
          <p:nvPr>
            <p:ph idx="1"/>
          </p:nvPr>
        </p:nvSpPr>
        <p:spPr>
          <a:xfrm>
            <a:off x="629677" y="2226783"/>
            <a:ext cx="3710372" cy="3262654"/>
          </a:xfrm>
        </p:spPr>
        <p:txBody>
          <a:bodyPr/>
          <a:lstStyle/>
          <a:p>
            <a:r>
              <a:rPr lang="en-GB" dirty="0"/>
              <a:t>The next screen you will see will give you the option to login as a student if you know your login details.</a:t>
            </a:r>
          </a:p>
          <a:p>
            <a:endParaRPr lang="en-GB" dirty="0"/>
          </a:p>
          <a:p>
            <a:r>
              <a:rPr lang="en-GB" dirty="0"/>
              <a:t>If you don’t, just select ‘I’m new to </a:t>
            </a:r>
            <a:r>
              <a:rPr lang="en-GB" dirty="0" err="1"/>
              <a:t>GCSEPod</a:t>
            </a:r>
            <a:r>
              <a:rPr lang="en-GB" dirty="0"/>
              <a:t>’.</a:t>
            </a:r>
          </a:p>
          <a:p>
            <a:endParaRPr lang="en-GB" dirty="0"/>
          </a:p>
        </p:txBody>
      </p:sp>
      <p:pic>
        <p:nvPicPr>
          <p:cNvPr id="5" name="Picture 4">
            <a:extLst>
              <a:ext uri="{FF2B5EF4-FFF2-40B4-BE49-F238E27FC236}">
                <a16:creationId xmlns:a16="http://schemas.microsoft.com/office/drawing/2014/main" id="{65685B15-03E3-A4D5-3F63-FB3C753A3A1A}"/>
              </a:ext>
            </a:extLst>
          </p:cNvPr>
          <p:cNvPicPr>
            <a:picLocks noChangeAspect="1"/>
          </p:cNvPicPr>
          <p:nvPr/>
        </p:nvPicPr>
        <p:blipFill>
          <a:blip r:embed="rId2"/>
          <a:stretch>
            <a:fillRect/>
          </a:stretch>
        </p:blipFill>
        <p:spPr>
          <a:xfrm>
            <a:off x="4479903" y="2248546"/>
            <a:ext cx="4739998" cy="2962499"/>
          </a:xfrm>
          <a:prstGeom prst="rect">
            <a:avLst/>
          </a:prstGeom>
        </p:spPr>
      </p:pic>
    </p:spTree>
    <p:extLst>
      <p:ext uri="{BB962C8B-B14F-4D97-AF65-F5344CB8AC3E}">
        <p14:creationId xmlns:p14="http://schemas.microsoft.com/office/powerpoint/2010/main" val="2671697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6E34E-981F-4B6E-F457-CC49B37AA6D4}"/>
              </a:ext>
            </a:extLst>
          </p:cNvPr>
          <p:cNvSpPr>
            <a:spLocks noGrp="1"/>
          </p:cNvSpPr>
          <p:nvPr>
            <p:ph type="title"/>
          </p:nvPr>
        </p:nvSpPr>
        <p:spPr/>
        <p:txBody>
          <a:bodyPr/>
          <a:lstStyle/>
          <a:p>
            <a:r>
              <a:rPr lang="en-GB" dirty="0"/>
              <a:t>Add your information</a:t>
            </a:r>
          </a:p>
        </p:txBody>
      </p:sp>
      <p:sp>
        <p:nvSpPr>
          <p:cNvPr id="3" name="Content Placeholder 2">
            <a:extLst>
              <a:ext uri="{FF2B5EF4-FFF2-40B4-BE49-F238E27FC236}">
                <a16:creationId xmlns:a16="http://schemas.microsoft.com/office/drawing/2014/main" id="{30839D27-E07E-F131-54C6-E9FC46053A2B}"/>
              </a:ext>
            </a:extLst>
          </p:cNvPr>
          <p:cNvSpPr>
            <a:spLocks noGrp="1"/>
          </p:cNvSpPr>
          <p:nvPr>
            <p:ph idx="1"/>
          </p:nvPr>
        </p:nvSpPr>
        <p:spPr>
          <a:xfrm>
            <a:off x="4350283" y="2226783"/>
            <a:ext cx="4164041" cy="3262654"/>
          </a:xfrm>
        </p:spPr>
        <p:txBody>
          <a:bodyPr/>
          <a:lstStyle/>
          <a:p>
            <a:r>
              <a:rPr lang="en-GB" dirty="0"/>
              <a:t>You will be asked for your first and last name, your date of birth and then to search for our school, St Benedict’s.</a:t>
            </a:r>
          </a:p>
          <a:p>
            <a:endParaRPr lang="en-GB" dirty="0"/>
          </a:p>
          <a:p>
            <a:r>
              <a:rPr lang="en-GB" dirty="0"/>
              <a:t>Enter all the information and </a:t>
            </a:r>
          </a:p>
        </p:txBody>
      </p:sp>
      <p:pic>
        <p:nvPicPr>
          <p:cNvPr id="5" name="Picture 4">
            <a:extLst>
              <a:ext uri="{FF2B5EF4-FFF2-40B4-BE49-F238E27FC236}">
                <a16:creationId xmlns:a16="http://schemas.microsoft.com/office/drawing/2014/main" id="{75B742E4-8499-019E-1E06-11FAC5C4AD83}"/>
              </a:ext>
            </a:extLst>
          </p:cNvPr>
          <p:cNvPicPr>
            <a:picLocks noChangeAspect="1"/>
          </p:cNvPicPr>
          <p:nvPr/>
        </p:nvPicPr>
        <p:blipFill>
          <a:blip r:embed="rId2"/>
          <a:stretch>
            <a:fillRect/>
          </a:stretch>
        </p:blipFill>
        <p:spPr>
          <a:xfrm>
            <a:off x="130813" y="2572570"/>
            <a:ext cx="4113728" cy="2571080"/>
          </a:xfrm>
          <a:prstGeom prst="rect">
            <a:avLst/>
          </a:prstGeom>
        </p:spPr>
      </p:pic>
    </p:spTree>
    <p:extLst>
      <p:ext uri="{BB962C8B-B14F-4D97-AF65-F5344CB8AC3E}">
        <p14:creationId xmlns:p14="http://schemas.microsoft.com/office/powerpoint/2010/main" val="372508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0B01CE1-B39F-DBC9-8EA2-6A2AF7D2426E}"/>
              </a:ext>
            </a:extLst>
          </p:cNvPr>
          <p:cNvSpPr>
            <a:spLocks noGrp="1"/>
          </p:cNvSpPr>
          <p:nvPr>
            <p:ph idx="1"/>
          </p:nvPr>
        </p:nvSpPr>
        <p:spPr>
          <a:xfrm>
            <a:off x="629677" y="2226783"/>
            <a:ext cx="3495476" cy="3262654"/>
          </a:xfrm>
        </p:spPr>
        <p:txBody>
          <a:bodyPr>
            <a:normAutofit fontScale="85000" lnSpcReduction="20000"/>
          </a:bodyPr>
          <a:lstStyle/>
          <a:p>
            <a:r>
              <a:rPr lang="en-GB" dirty="0"/>
              <a:t>The next screen will ask you to create a password, a hint and a recovery e-mail.</a:t>
            </a:r>
          </a:p>
          <a:p>
            <a:endParaRPr lang="en-GB" dirty="0"/>
          </a:p>
          <a:p>
            <a:r>
              <a:rPr lang="en-GB" dirty="0"/>
              <a:t>Enter your created password and your school e-mail address.</a:t>
            </a:r>
          </a:p>
          <a:p>
            <a:endParaRPr lang="en-GB" dirty="0"/>
          </a:p>
          <a:p>
            <a:r>
              <a:rPr lang="en-GB" dirty="0"/>
              <a:t>You can then select the subjects you are studying in school.</a:t>
            </a:r>
          </a:p>
        </p:txBody>
      </p:sp>
      <p:pic>
        <p:nvPicPr>
          <p:cNvPr id="5" name="Picture 4">
            <a:extLst>
              <a:ext uri="{FF2B5EF4-FFF2-40B4-BE49-F238E27FC236}">
                <a16:creationId xmlns:a16="http://schemas.microsoft.com/office/drawing/2014/main" id="{E4A4F731-D82A-3ECF-B4FC-0CBBDC8FC853}"/>
              </a:ext>
            </a:extLst>
          </p:cNvPr>
          <p:cNvPicPr>
            <a:picLocks noChangeAspect="1"/>
          </p:cNvPicPr>
          <p:nvPr/>
        </p:nvPicPr>
        <p:blipFill>
          <a:blip r:embed="rId2"/>
          <a:stretch>
            <a:fillRect/>
          </a:stretch>
        </p:blipFill>
        <p:spPr>
          <a:xfrm>
            <a:off x="4418503" y="2341727"/>
            <a:ext cx="4543521" cy="2839701"/>
          </a:xfrm>
          <a:prstGeom prst="rect">
            <a:avLst/>
          </a:prstGeom>
        </p:spPr>
      </p:pic>
    </p:spTree>
    <p:extLst>
      <p:ext uri="{BB962C8B-B14F-4D97-AF65-F5344CB8AC3E}">
        <p14:creationId xmlns:p14="http://schemas.microsoft.com/office/powerpoint/2010/main" val="3438194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072" y="470925"/>
            <a:ext cx="3285756"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D63ED38-8792-4931-B47D-F8F964191EC5}"/>
              </a:ext>
            </a:extLst>
          </p:cNvPr>
          <p:cNvSpPr>
            <a:spLocks noGrp="1"/>
          </p:cNvSpPr>
          <p:nvPr>
            <p:ph type="title"/>
          </p:nvPr>
        </p:nvSpPr>
        <p:spPr>
          <a:xfrm>
            <a:off x="647271" y="1012004"/>
            <a:ext cx="2562119" cy="4795408"/>
          </a:xfrm>
        </p:spPr>
        <p:txBody>
          <a:bodyPr>
            <a:normAutofit/>
          </a:bodyPr>
          <a:lstStyle/>
          <a:p>
            <a:r>
              <a:rPr lang="en-GB" dirty="0">
                <a:solidFill>
                  <a:srgbClr val="FFFFFF"/>
                </a:solidFill>
              </a:rPr>
              <a:t>Revision</a:t>
            </a:r>
            <a:r>
              <a:rPr lang="en-GB" dirty="0"/>
              <a:t>:</a:t>
            </a:r>
            <a:br>
              <a:rPr lang="en-GB" dirty="0"/>
            </a:br>
            <a:r>
              <a:rPr lang="en-GB" dirty="0">
                <a:solidFill>
                  <a:srgbClr val="FFFFFF"/>
                </a:solidFill>
              </a:rPr>
              <a:t>What the research says works</a:t>
            </a:r>
          </a:p>
        </p:txBody>
      </p:sp>
      <p:graphicFrame>
        <p:nvGraphicFramePr>
          <p:cNvPr id="5" name="Content Placeholder 2">
            <a:extLst>
              <a:ext uri="{FF2B5EF4-FFF2-40B4-BE49-F238E27FC236}">
                <a16:creationId xmlns:a16="http://schemas.microsoft.com/office/drawing/2014/main" id="{1D06ED14-D735-4400-A08F-E8C56D396BAA}"/>
              </a:ext>
            </a:extLst>
          </p:cNvPr>
          <p:cNvGraphicFramePr>
            <a:graphicFrameLocks noGrp="1"/>
          </p:cNvGraphicFramePr>
          <p:nvPr>
            <p:ph idx="1"/>
          </p:nvPr>
        </p:nvGraphicFramePr>
        <p:xfrm>
          <a:off x="3895725" y="470924"/>
          <a:ext cx="4885203"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37646984"/>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6616" y="0"/>
            <a:ext cx="8182719"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tle 3">
            <a:extLst>
              <a:ext uri="{FF2B5EF4-FFF2-40B4-BE49-F238E27FC236}">
                <a16:creationId xmlns:a16="http://schemas.microsoft.com/office/drawing/2014/main" id="{183FEBF8-BA57-4B50-BA9A-6D58CA3DF186}"/>
              </a:ext>
            </a:extLst>
          </p:cNvPr>
          <p:cNvSpPr>
            <a:spLocks noGrp="1"/>
          </p:cNvSpPr>
          <p:nvPr>
            <p:ph type="ctrTitle"/>
          </p:nvPr>
        </p:nvSpPr>
        <p:spPr>
          <a:xfrm>
            <a:off x="2282552" y="4077072"/>
            <a:ext cx="4578895" cy="2031055"/>
          </a:xfrm>
        </p:spPr>
        <p:txBody>
          <a:bodyPr>
            <a:normAutofit fontScale="90000"/>
          </a:bodyPr>
          <a:lstStyle/>
          <a:p>
            <a:pPr>
              <a:lnSpc>
                <a:spcPct val="90000"/>
              </a:lnSpc>
            </a:pPr>
            <a:r>
              <a:rPr lang="en-GB" sz="3600" dirty="0">
                <a:solidFill>
                  <a:schemeClr val="tx1"/>
                </a:solidFill>
              </a:rPr>
              <a:t>BUT! </a:t>
            </a:r>
            <a:br>
              <a:rPr lang="en-GB" sz="3600" dirty="0">
                <a:solidFill>
                  <a:schemeClr val="tx1"/>
                </a:solidFill>
              </a:rPr>
            </a:br>
            <a:r>
              <a:rPr lang="en-GB" sz="3600" dirty="0">
                <a:solidFill>
                  <a:schemeClr val="tx1"/>
                </a:solidFill>
              </a:rPr>
              <a:t>Any revision is better than no revision and whilst two hours of focused revision alone is more effective than three hours revising with friends, both are more effective than half an hour reading the textbook before getting distracted.</a:t>
            </a:r>
            <a:br>
              <a:rPr lang="en-GB" sz="1800" dirty="0">
                <a:solidFill>
                  <a:schemeClr val="tx1"/>
                </a:solidFill>
              </a:rPr>
            </a:br>
            <a:endParaRPr lang="en-GB" sz="1800" dirty="0">
              <a:solidFill>
                <a:schemeClr val="tx1"/>
              </a:solidFill>
            </a:endParaRPr>
          </a:p>
        </p:txBody>
      </p:sp>
    </p:spTree>
    <p:extLst>
      <p:ext uri="{BB962C8B-B14F-4D97-AF65-F5344CB8AC3E}">
        <p14:creationId xmlns:p14="http://schemas.microsoft.com/office/powerpoint/2010/main" val="1079105278"/>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E2A033F-8FFC-48DF-8FB3-3676C7908AE1}"/>
              </a:ext>
            </a:extLst>
          </p:cNvPr>
          <p:cNvPicPr>
            <a:picLocks noChangeAspect="1"/>
          </p:cNvPicPr>
          <p:nvPr/>
        </p:nvPicPr>
        <p:blipFill>
          <a:blip r:embed="rId2"/>
          <a:stretch>
            <a:fillRect/>
          </a:stretch>
        </p:blipFill>
        <p:spPr>
          <a:xfrm>
            <a:off x="8338075" y="866274"/>
            <a:ext cx="748775" cy="977567"/>
          </a:xfrm>
          <a:prstGeom prst="rect">
            <a:avLst/>
          </a:prstGeom>
        </p:spPr>
      </p:pic>
      <p:sp>
        <p:nvSpPr>
          <p:cNvPr id="7" name="Rectangle 6">
            <a:extLst>
              <a:ext uri="{FF2B5EF4-FFF2-40B4-BE49-F238E27FC236}">
                <a16:creationId xmlns:a16="http://schemas.microsoft.com/office/drawing/2014/main" id="{7502C690-D078-4F18-9EE4-D5986FC786C0}"/>
              </a:ext>
            </a:extLst>
          </p:cNvPr>
          <p:cNvSpPr/>
          <p:nvPr/>
        </p:nvSpPr>
        <p:spPr>
          <a:xfrm>
            <a:off x="107504" y="877289"/>
            <a:ext cx="8786241" cy="5632311"/>
          </a:xfrm>
          <a:prstGeom prst="rect">
            <a:avLst/>
          </a:prstGeom>
        </p:spPr>
        <p:txBody>
          <a:bodyPr wrap="square">
            <a:spAutoFit/>
          </a:bodyPr>
          <a:lstStyle/>
          <a:p>
            <a:r>
              <a:rPr lang="en-GB" sz="2100" dirty="0">
                <a:solidFill>
                  <a:srgbClr val="000000"/>
                </a:solidFill>
                <a:latin typeface="FrankRuehl" panose="020E0503060101010101" pitchFamily="34" charset="-79"/>
                <a:cs typeface="FrankRuehl" panose="020E0503060101010101" pitchFamily="34" charset="-79"/>
              </a:rPr>
              <a:t>There are many ways we can help strengthening positive brain connections:</a:t>
            </a:r>
          </a:p>
          <a:p>
            <a:endParaRPr lang="en-GB" sz="2100" dirty="0">
              <a:solidFill>
                <a:srgbClr val="000000"/>
              </a:solidFill>
              <a:latin typeface="FrankRuehl" panose="020E0503060101010101" pitchFamily="34" charset="-79"/>
              <a:cs typeface="FrankRuehl" panose="020E0503060101010101" pitchFamily="34" charset="-79"/>
            </a:endParaRPr>
          </a:p>
          <a:p>
            <a:pPr lvl="1">
              <a:buFont typeface="Arial" panose="020B0604020202020204" pitchFamily="34" charset="0"/>
              <a:buChar char="•"/>
            </a:pPr>
            <a:r>
              <a:rPr lang="en-GB" sz="2100" b="1" dirty="0">
                <a:solidFill>
                  <a:srgbClr val="000000"/>
                </a:solidFill>
                <a:latin typeface="FrankRuehl" panose="020E0503060101010101" pitchFamily="34" charset="-79"/>
                <a:cs typeface="FrankRuehl" panose="020E0503060101010101" pitchFamily="34" charset="-79"/>
              </a:rPr>
              <a:t>Let children take some healthy risks </a:t>
            </a:r>
            <a:r>
              <a:rPr lang="en-GB" sz="2100" dirty="0">
                <a:solidFill>
                  <a:srgbClr val="000000"/>
                </a:solidFill>
                <a:latin typeface="FrankRuehl" panose="020E0503060101010101" pitchFamily="34" charset="-79"/>
                <a:cs typeface="FrankRuehl" panose="020E0503060101010101" pitchFamily="34" charset="-79"/>
              </a:rPr>
              <a:t>– explorative learning and allowing mistakes, get them to take the risk of trying.</a:t>
            </a:r>
          </a:p>
          <a:p>
            <a:pPr lvl="1">
              <a:buFont typeface="Arial" panose="020B0604020202020204" pitchFamily="34" charset="0"/>
              <a:buChar char="•"/>
            </a:pPr>
            <a:r>
              <a:rPr lang="en-GB" sz="2100" b="1" dirty="0">
                <a:solidFill>
                  <a:srgbClr val="000000"/>
                </a:solidFill>
                <a:latin typeface="FrankRuehl" panose="020E0503060101010101" pitchFamily="34" charset="-79"/>
                <a:cs typeface="FrankRuehl" panose="020E0503060101010101" pitchFamily="34" charset="-79"/>
              </a:rPr>
              <a:t>Promote new creative and expressive outlets</a:t>
            </a:r>
            <a:r>
              <a:rPr lang="en-GB" sz="2100" dirty="0">
                <a:solidFill>
                  <a:srgbClr val="000000"/>
                </a:solidFill>
                <a:latin typeface="FrankRuehl" panose="020E0503060101010101" pitchFamily="34" charset="-79"/>
                <a:cs typeface="FrankRuehl" panose="020E0503060101010101" pitchFamily="34" charset="-79"/>
              </a:rPr>
              <a:t> </a:t>
            </a:r>
          </a:p>
          <a:p>
            <a:pPr lvl="1">
              <a:buFont typeface="Arial" panose="020B0604020202020204" pitchFamily="34" charset="0"/>
              <a:buChar char="•"/>
            </a:pPr>
            <a:r>
              <a:rPr lang="en-GB" sz="2100" b="1" dirty="0">
                <a:solidFill>
                  <a:srgbClr val="000000"/>
                </a:solidFill>
                <a:latin typeface="FrankRuehl" panose="020E0503060101010101" pitchFamily="34" charset="-79"/>
                <a:cs typeface="FrankRuehl" panose="020E0503060101010101" pitchFamily="34" charset="-79"/>
              </a:rPr>
              <a:t>Talk through decisions</a:t>
            </a:r>
            <a:r>
              <a:rPr lang="en-GB" sz="2100" dirty="0">
                <a:solidFill>
                  <a:srgbClr val="000000"/>
                </a:solidFill>
                <a:latin typeface="FrankRuehl" panose="020E0503060101010101" pitchFamily="34" charset="-79"/>
                <a:cs typeface="FrankRuehl" panose="020E0503060101010101" pitchFamily="34" charset="-79"/>
              </a:rPr>
              <a:t> </a:t>
            </a:r>
          </a:p>
          <a:p>
            <a:pPr lvl="1">
              <a:buFont typeface="Arial" panose="020B0604020202020204" pitchFamily="34" charset="0"/>
              <a:buChar char="•"/>
            </a:pPr>
            <a:r>
              <a:rPr lang="en-GB" sz="2100" b="1" dirty="0">
                <a:solidFill>
                  <a:srgbClr val="000000"/>
                </a:solidFill>
                <a:latin typeface="FrankRuehl" panose="020E0503060101010101" pitchFamily="34" charset="-79"/>
                <a:cs typeface="FrankRuehl" panose="020E0503060101010101" pitchFamily="34" charset="-79"/>
              </a:rPr>
              <a:t>Routine and timetables </a:t>
            </a:r>
          </a:p>
          <a:p>
            <a:pPr lvl="1">
              <a:buFont typeface="Arial" panose="020B0604020202020204" pitchFamily="34" charset="0"/>
              <a:buChar char="•"/>
            </a:pPr>
            <a:r>
              <a:rPr lang="en-GB" sz="2100" b="1" dirty="0">
                <a:solidFill>
                  <a:srgbClr val="000000"/>
                </a:solidFill>
                <a:latin typeface="FrankRuehl" panose="020E0503060101010101" pitchFamily="34" charset="-79"/>
                <a:cs typeface="FrankRuehl" panose="020E0503060101010101" pitchFamily="34" charset="-79"/>
              </a:rPr>
              <a:t>Provide boundaries</a:t>
            </a:r>
            <a:r>
              <a:rPr lang="en-GB" sz="2100" dirty="0">
                <a:solidFill>
                  <a:srgbClr val="000000"/>
                </a:solidFill>
                <a:latin typeface="FrankRuehl" panose="020E0503060101010101" pitchFamily="34" charset="-79"/>
                <a:cs typeface="FrankRuehl" panose="020E0503060101010101" pitchFamily="34" charset="-79"/>
              </a:rPr>
              <a:t> - school is the safe place to negotiate boundaries and this is a vital and healthy part of brain development</a:t>
            </a:r>
          </a:p>
          <a:p>
            <a:pPr lvl="1">
              <a:buFont typeface="Arial" panose="020B0604020202020204" pitchFamily="34" charset="0"/>
              <a:buChar char="•"/>
            </a:pPr>
            <a:r>
              <a:rPr lang="en-GB" sz="2100" b="1" dirty="0">
                <a:solidFill>
                  <a:srgbClr val="000000"/>
                </a:solidFill>
                <a:latin typeface="FrankRuehl" panose="020E0503060101010101" pitchFamily="34" charset="-79"/>
                <a:cs typeface="FrankRuehl" panose="020E0503060101010101" pitchFamily="34" charset="-79"/>
              </a:rPr>
              <a:t>Offer frequent praise</a:t>
            </a:r>
            <a:r>
              <a:rPr lang="en-GB" sz="2100" dirty="0">
                <a:solidFill>
                  <a:srgbClr val="000000"/>
                </a:solidFill>
                <a:latin typeface="FrankRuehl" panose="020E0503060101010101" pitchFamily="34" charset="-79"/>
                <a:cs typeface="FrankRuehl" panose="020E0503060101010101" pitchFamily="34" charset="-79"/>
              </a:rPr>
              <a:t> and positive rewards for desired behaviour. This reinforces pathways in your child’s brain.</a:t>
            </a:r>
          </a:p>
          <a:p>
            <a:pPr lvl="1">
              <a:buFont typeface="Arial" panose="020B0604020202020204" pitchFamily="34" charset="0"/>
              <a:buChar char="•"/>
            </a:pPr>
            <a:r>
              <a:rPr lang="en-GB" sz="2100" b="1" dirty="0">
                <a:latin typeface="FrankRuehl" panose="020E0503060101010101" pitchFamily="34" charset="-79"/>
                <a:cs typeface="FrankRuehl" panose="020E0503060101010101" pitchFamily="34" charset="-79"/>
              </a:rPr>
              <a:t>Be a positive role model.</a:t>
            </a:r>
            <a:r>
              <a:rPr lang="en-GB" sz="2100" dirty="0">
                <a:solidFill>
                  <a:srgbClr val="000000"/>
                </a:solidFill>
                <a:latin typeface="FrankRuehl" panose="020E0503060101010101" pitchFamily="34" charset="-79"/>
                <a:cs typeface="FrankRuehl" panose="020E0503060101010101" pitchFamily="34" charset="-79"/>
              </a:rPr>
              <a:t> Your behaviour will show your child the behaviour you expect.</a:t>
            </a:r>
          </a:p>
          <a:p>
            <a:pPr lvl="1">
              <a:buFont typeface="Arial" panose="020B0604020202020204" pitchFamily="34" charset="0"/>
              <a:buChar char="•"/>
            </a:pPr>
            <a:r>
              <a:rPr lang="en-GB" sz="2100" b="1" dirty="0">
                <a:latin typeface="FrankRuehl" panose="020E0503060101010101" pitchFamily="34" charset="-79"/>
                <a:cs typeface="FrankRuehl" panose="020E0503060101010101" pitchFamily="34" charset="-79"/>
              </a:rPr>
              <a:t>Stay connected</a:t>
            </a:r>
            <a:r>
              <a:rPr lang="en-GB" sz="2100" dirty="0">
                <a:solidFill>
                  <a:srgbClr val="000000"/>
                </a:solidFill>
                <a:latin typeface="FrankRuehl" panose="020E0503060101010101" pitchFamily="34" charset="-79"/>
                <a:cs typeface="FrankRuehl" panose="020E0503060101010101" pitchFamily="34" charset="-79"/>
              </a:rPr>
              <a:t> Be open and approachable </a:t>
            </a:r>
          </a:p>
          <a:p>
            <a:pPr lvl="1">
              <a:buFont typeface="Arial" panose="020B0604020202020204" pitchFamily="34" charset="0"/>
              <a:buChar char="•"/>
            </a:pPr>
            <a:r>
              <a:rPr lang="en-GB" sz="2100" b="1" dirty="0">
                <a:solidFill>
                  <a:srgbClr val="000000"/>
                </a:solidFill>
                <a:latin typeface="FrankRuehl" panose="020E0503060101010101" pitchFamily="34" charset="-79"/>
                <a:cs typeface="FrankRuehl" panose="020E0503060101010101" pitchFamily="34" charset="-79"/>
              </a:rPr>
              <a:t>Talk</a:t>
            </a:r>
            <a:r>
              <a:rPr lang="en-GB" sz="2100" dirty="0">
                <a:solidFill>
                  <a:srgbClr val="000000"/>
                </a:solidFill>
                <a:latin typeface="FrankRuehl" panose="020E0503060101010101" pitchFamily="34" charset="-79"/>
                <a:cs typeface="FrankRuehl" panose="020E0503060101010101" pitchFamily="34" charset="-79"/>
              </a:rPr>
              <a:t> – not just at a child but to the child, showing listening and consideration </a:t>
            </a:r>
          </a:p>
          <a:p>
            <a:pPr algn="ctr"/>
            <a:r>
              <a:rPr lang="en-GB" sz="1200" dirty="0">
                <a:solidFill>
                  <a:schemeClr val="bg1"/>
                </a:solidFill>
                <a:latin typeface="FrankRuehl" panose="020E0503060101010101" pitchFamily="34" charset="-79"/>
                <a:cs typeface="FrankRuehl" panose="020E0503060101010101" pitchFamily="34" charset="-79"/>
              </a:rPr>
              <a:t>Remember their neural pathways are developing and we can be fundamental in nurturing this development, even if we do not see the end result.</a:t>
            </a:r>
          </a:p>
        </p:txBody>
      </p:sp>
    </p:spTree>
    <p:extLst>
      <p:ext uri="{BB962C8B-B14F-4D97-AF65-F5344CB8AC3E}">
        <p14:creationId xmlns:p14="http://schemas.microsoft.com/office/powerpoint/2010/main" val="2573681205"/>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FD98E-E6B5-4529-8021-FC2B8A547AFC}"/>
              </a:ext>
            </a:extLst>
          </p:cNvPr>
          <p:cNvSpPr>
            <a:spLocks noGrp="1"/>
          </p:cNvSpPr>
          <p:nvPr>
            <p:ph type="title"/>
          </p:nvPr>
        </p:nvSpPr>
        <p:spPr>
          <a:xfrm>
            <a:off x="457200" y="338328"/>
            <a:ext cx="6563072" cy="1252728"/>
          </a:xfrm>
        </p:spPr>
        <p:txBody>
          <a:bodyPr/>
          <a:lstStyle/>
          <a:p>
            <a:r>
              <a:rPr lang="en-GB" dirty="0"/>
              <a:t>Mental Health</a:t>
            </a:r>
          </a:p>
        </p:txBody>
      </p:sp>
      <p:pic>
        <p:nvPicPr>
          <p:cNvPr id="3" name="Picture 2" descr="St. Benedict’ Catholic School">
            <a:hlinkClick r:id="rId2"/>
            <a:extLst>
              <a:ext uri="{FF2B5EF4-FFF2-40B4-BE49-F238E27FC236}">
                <a16:creationId xmlns:a16="http://schemas.microsoft.com/office/drawing/2014/main" id="{E17EC2B1-CEE9-437A-B378-81BE3E349D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31060" y="243850"/>
            <a:ext cx="3012940" cy="843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3">
            <a:extLst>
              <a:ext uri="{FF2B5EF4-FFF2-40B4-BE49-F238E27FC236}">
                <a16:creationId xmlns:a16="http://schemas.microsoft.com/office/drawing/2014/main" id="{B3042920-F7D0-4D91-B674-A45E94387FE9}"/>
              </a:ext>
            </a:extLst>
          </p:cNvPr>
          <p:cNvSpPr/>
          <p:nvPr/>
        </p:nvSpPr>
        <p:spPr>
          <a:xfrm>
            <a:off x="251520" y="2049111"/>
            <a:ext cx="8640960" cy="1815882"/>
          </a:xfrm>
          <a:prstGeom prst="rect">
            <a:avLst/>
          </a:prstGeom>
        </p:spPr>
        <p:txBody>
          <a:bodyPr wrap="square">
            <a:spAutoFit/>
          </a:bodyPr>
          <a:lstStyle/>
          <a:p>
            <a:pPr algn="ctr"/>
            <a:r>
              <a:rPr lang="en-GB" sz="2800" dirty="0">
                <a:solidFill>
                  <a:srgbClr val="000000"/>
                </a:solidFill>
                <a:latin typeface="FrankRuehl" panose="020E0503060101010101" pitchFamily="34" charset="-79"/>
                <a:cs typeface="FrankRuehl" panose="020E0503060101010101" pitchFamily="34" charset="-79"/>
              </a:rPr>
              <a:t>The incidence of poor mental health increases during the teenage years. It’s thought this could be related to the fact that the </a:t>
            </a:r>
            <a:r>
              <a:rPr lang="en-GB" sz="2800" b="1" dirty="0">
                <a:solidFill>
                  <a:srgbClr val="000000"/>
                </a:solidFill>
                <a:latin typeface="FrankRuehl" panose="020E0503060101010101" pitchFamily="34" charset="-79"/>
                <a:cs typeface="FrankRuehl" panose="020E0503060101010101" pitchFamily="34" charset="-79"/>
              </a:rPr>
              <a:t>developing brain is more vulnerable to stress factors</a:t>
            </a:r>
            <a:r>
              <a:rPr lang="en-GB" sz="2800" dirty="0">
                <a:solidFill>
                  <a:srgbClr val="000000"/>
                </a:solidFill>
                <a:latin typeface="FrankRuehl" panose="020E0503060101010101" pitchFamily="34" charset="-79"/>
                <a:cs typeface="FrankRuehl" panose="020E0503060101010101" pitchFamily="34" charset="-79"/>
              </a:rPr>
              <a:t> than the adult brain.</a:t>
            </a:r>
            <a:endParaRPr lang="en-GB" sz="2800" dirty="0">
              <a:latin typeface="FrankRuehl" panose="020E0503060101010101" pitchFamily="34" charset="-79"/>
              <a:cs typeface="FrankRuehl" panose="020E0503060101010101" pitchFamily="34" charset="-79"/>
            </a:endParaRPr>
          </a:p>
        </p:txBody>
      </p:sp>
      <p:sp>
        <p:nvSpPr>
          <p:cNvPr id="5" name="Rectangle 4">
            <a:extLst>
              <a:ext uri="{FF2B5EF4-FFF2-40B4-BE49-F238E27FC236}">
                <a16:creationId xmlns:a16="http://schemas.microsoft.com/office/drawing/2014/main" id="{32B0C03B-17AC-491D-B5E9-57EF2C102D4B}"/>
              </a:ext>
            </a:extLst>
          </p:cNvPr>
          <p:cNvSpPr/>
          <p:nvPr/>
        </p:nvSpPr>
        <p:spPr>
          <a:xfrm>
            <a:off x="251520" y="4264525"/>
            <a:ext cx="8640960" cy="1815882"/>
          </a:xfrm>
          <a:prstGeom prst="rect">
            <a:avLst/>
          </a:prstGeom>
        </p:spPr>
        <p:txBody>
          <a:bodyPr wrap="square">
            <a:spAutoFit/>
          </a:bodyPr>
          <a:lstStyle/>
          <a:p>
            <a:pPr algn="ctr" fontAlgn="base"/>
            <a:r>
              <a:rPr lang="en-GB" sz="2800" dirty="0">
                <a:solidFill>
                  <a:srgbClr val="1D1D1B"/>
                </a:solidFill>
                <a:latin typeface="FrankRuehl" panose="020E0503060101010101" pitchFamily="34" charset="-79"/>
                <a:cs typeface="FrankRuehl" panose="020E0503060101010101" pitchFamily="34" charset="-79"/>
              </a:rPr>
              <a:t>Anxiety and depression in children has risen by 48% since 2004. </a:t>
            </a:r>
          </a:p>
          <a:p>
            <a:pPr algn="ctr" fontAlgn="base"/>
            <a:endParaRPr lang="en-GB" sz="2800" dirty="0">
              <a:solidFill>
                <a:srgbClr val="1D1D1B"/>
              </a:solidFill>
              <a:latin typeface="FrankRuehl" panose="020E0503060101010101" pitchFamily="34" charset="-79"/>
              <a:cs typeface="FrankRuehl" panose="020E0503060101010101" pitchFamily="34" charset="-79"/>
            </a:endParaRPr>
          </a:p>
          <a:p>
            <a:pPr algn="ctr" fontAlgn="base"/>
            <a:r>
              <a:rPr lang="en-GB" sz="2800" dirty="0">
                <a:solidFill>
                  <a:srgbClr val="1D1D1B"/>
                </a:solidFill>
                <a:latin typeface="FrankRuehl" panose="020E0503060101010101" pitchFamily="34" charset="-79"/>
                <a:cs typeface="FrankRuehl" panose="020E0503060101010101" pitchFamily="34" charset="-79"/>
              </a:rPr>
              <a:t>Talking and listening can build mental wellness</a:t>
            </a:r>
            <a:endParaRPr lang="en-GB" sz="2800" dirty="0">
              <a:latin typeface="FrankRuehl" panose="020E0503060101010101" pitchFamily="34" charset="-79"/>
              <a:cs typeface="FrankRuehl" panose="020E0503060101010101" pitchFamily="34" charset="-79"/>
            </a:endParaRPr>
          </a:p>
        </p:txBody>
      </p:sp>
    </p:spTree>
    <p:extLst>
      <p:ext uri="{BB962C8B-B14F-4D97-AF65-F5344CB8AC3E}">
        <p14:creationId xmlns:p14="http://schemas.microsoft.com/office/powerpoint/2010/main" val="2637026322"/>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FD98E-E6B5-4529-8021-FC2B8A547AFC}"/>
              </a:ext>
            </a:extLst>
          </p:cNvPr>
          <p:cNvSpPr>
            <a:spLocks noGrp="1"/>
          </p:cNvSpPr>
          <p:nvPr>
            <p:ph type="title"/>
          </p:nvPr>
        </p:nvSpPr>
        <p:spPr>
          <a:xfrm>
            <a:off x="457200" y="338328"/>
            <a:ext cx="6563072" cy="1252728"/>
          </a:xfrm>
        </p:spPr>
        <p:txBody>
          <a:bodyPr/>
          <a:lstStyle/>
          <a:p>
            <a:r>
              <a:rPr lang="en-GB" dirty="0"/>
              <a:t>Mental Health</a:t>
            </a:r>
          </a:p>
        </p:txBody>
      </p:sp>
      <p:pic>
        <p:nvPicPr>
          <p:cNvPr id="3" name="Picture 2" descr="St. Benedict’ Catholic School">
            <a:hlinkClick r:id="rId2"/>
            <a:extLst>
              <a:ext uri="{FF2B5EF4-FFF2-40B4-BE49-F238E27FC236}">
                <a16:creationId xmlns:a16="http://schemas.microsoft.com/office/drawing/2014/main" id="{E17EC2B1-CEE9-437A-B378-81BE3E349D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31060" y="243850"/>
            <a:ext cx="3012940" cy="843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ctangle 5">
            <a:extLst>
              <a:ext uri="{FF2B5EF4-FFF2-40B4-BE49-F238E27FC236}">
                <a16:creationId xmlns:a16="http://schemas.microsoft.com/office/drawing/2014/main" id="{64BFD73E-EAA6-48F8-8966-9C829DF802F9}"/>
              </a:ext>
            </a:extLst>
          </p:cNvPr>
          <p:cNvSpPr/>
          <p:nvPr/>
        </p:nvSpPr>
        <p:spPr>
          <a:xfrm>
            <a:off x="237220" y="1258838"/>
            <a:ext cx="8669560" cy="5909310"/>
          </a:xfrm>
          <a:prstGeom prst="rect">
            <a:avLst/>
          </a:prstGeom>
        </p:spPr>
        <p:txBody>
          <a:bodyPr wrap="square">
            <a:spAutoFit/>
          </a:bodyPr>
          <a:lstStyle/>
          <a:p>
            <a:r>
              <a:rPr lang="en-GB" sz="2000" dirty="0">
                <a:solidFill>
                  <a:srgbClr val="1D1D1B"/>
                </a:solidFill>
                <a:latin typeface="Comic Sans MS" panose="030F0702030302020204" pitchFamily="66" charset="0"/>
              </a:rPr>
              <a:t>Experts say it can be easier to talk if you’re doing something else.</a:t>
            </a:r>
          </a:p>
          <a:p>
            <a:endParaRPr lang="en-GB" sz="2000" dirty="0">
              <a:solidFill>
                <a:srgbClr val="1D1D1B"/>
              </a:solidFill>
              <a:latin typeface="Comic Sans MS" panose="030F0702030302020204" pitchFamily="66" charset="0"/>
            </a:endParaRPr>
          </a:p>
          <a:p>
            <a:pPr marL="342900" indent="-342900">
              <a:lnSpc>
                <a:spcPct val="200000"/>
              </a:lnSpc>
              <a:buFont typeface="Arial" panose="020B0604020202020204" pitchFamily="34" charset="0"/>
              <a:buChar char="•"/>
            </a:pPr>
            <a:r>
              <a:rPr lang="en-GB" sz="2000" dirty="0">
                <a:latin typeface="Comic Sans MS" panose="030F0702030302020204" pitchFamily="66" charset="0"/>
              </a:rPr>
              <a:t>Talking whilst Sharing a Meal.</a:t>
            </a:r>
          </a:p>
          <a:p>
            <a:pPr marL="342900" indent="-342900">
              <a:lnSpc>
                <a:spcPct val="200000"/>
              </a:lnSpc>
              <a:buFont typeface="Arial" panose="020B0604020202020204" pitchFamily="34" charset="0"/>
              <a:buChar char="•"/>
            </a:pPr>
            <a:r>
              <a:rPr lang="en-GB" sz="2000" dirty="0">
                <a:latin typeface="Comic Sans MS" panose="030F0702030302020204" pitchFamily="66" charset="0"/>
              </a:rPr>
              <a:t>Spending Quality Time together and Talk.</a:t>
            </a:r>
          </a:p>
          <a:p>
            <a:pPr marL="342900" indent="-342900">
              <a:lnSpc>
                <a:spcPct val="200000"/>
              </a:lnSpc>
              <a:buFont typeface="Arial" panose="020B0604020202020204" pitchFamily="34" charset="0"/>
              <a:buChar char="•"/>
            </a:pPr>
            <a:r>
              <a:rPr lang="en-GB" sz="2000" dirty="0">
                <a:latin typeface="Comic Sans MS" panose="030F0702030302020204" pitchFamily="66" charset="0"/>
              </a:rPr>
              <a:t>Finding Space to Talk.</a:t>
            </a:r>
          </a:p>
          <a:p>
            <a:pPr marL="342900" indent="-342900">
              <a:lnSpc>
                <a:spcPct val="200000"/>
              </a:lnSpc>
              <a:buFont typeface="Arial" panose="020B0604020202020204" pitchFamily="34" charset="0"/>
              <a:buChar char="•"/>
            </a:pPr>
            <a:r>
              <a:rPr lang="en-GB" sz="2000" dirty="0">
                <a:latin typeface="Comic Sans MS" panose="030F0702030302020204" pitchFamily="66" charset="0"/>
              </a:rPr>
              <a:t>Take 5 Minutes To Share.</a:t>
            </a:r>
          </a:p>
          <a:p>
            <a:pPr marL="342900" indent="-342900">
              <a:lnSpc>
                <a:spcPct val="200000"/>
              </a:lnSpc>
              <a:buFont typeface="Arial" panose="020B0604020202020204" pitchFamily="34" charset="0"/>
              <a:buChar char="•"/>
            </a:pPr>
            <a:r>
              <a:rPr lang="en-GB" sz="2000" dirty="0">
                <a:latin typeface="Comic Sans MS" panose="030F0702030302020204" pitchFamily="66" charset="0"/>
              </a:rPr>
              <a:t>Talking whilst Cooking Together.</a:t>
            </a:r>
          </a:p>
          <a:p>
            <a:pPr marL="342900" indent="-342900">
              <a:lnSpc>
                <a:spcPct val="200000"/>
              </a:lnSpc>
              <a:buFont typeface="Arial" panose="020B0604020202020204" pitchFamily="34" charset="0"/>
              <a:buChar char="•"/>
            </a:pPr>
            <a:r>
              <a:rPr lang="en-GB" sz="2000" dirty="0">
                <a:latin typeface="Comic Sans MS" panose="030F0702030302020204" pitchFamily="66" charset="0"/>
              </a:rPr>
              <a:t>Being There To Help – Just ask “How was your day?”</a:t>
            </a:r>
          </a:p>
          <a:p>
            <a:pPr marL="342900" indent="-342900">
              <a:lnSpc>
                <a:spcPct val="200000"/>
              </a:lnSpc>
              <a:buFont typeface="Arial" panose="020B0604020202020204" pitchFamily="34" charset="0"/>
              <a:buChar char="•"/>
            </a:pPr>
            <a:r>
              <a:rPr lang="en-GB" sz="2000" dirty="0">
                <a:latin typeface="Comic Sans MS" panose="030F0702030302020204" pitchFamily="66" charset="0"/>
              </a:rPr>
              <a:t>REMEMBER You are Not Alone - reach out we are all in this together, just be honest.</a:t>
            </a:r>
          </a:p>
          <a:p>
            <a:endParaRPr lang="en-GB" dirty="0">
              <a:latin typeface="Comic Sans MS" panose="030F0702030302020204" pitchFamily="66" charset="0"/>
            </a:endParaRPr>
          </a:p>
        </p:txBody>
      </p:sp>
    </p:spTree>
    <p:extLst>
      <p:ext uri="{BB962C8B-B14F-4D97-AF65-F5344CB8AC3E}">
        <p14:creationId xmlns:p14="http://schemas.microsoft.com/office/powerpoint/2010/main" val="2997708566"/>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2348880"/>
            <a:ext cx="8629564" cy="4104456"/>
          </a:xfrm>
        </p:spPr>
        <p:txBody>
          <a:bodyPr>
            <a:noAutofit/>
          </a:bodyPr>
          <a:lstStyle/>
          <a:p>
            <a:pPr marL="0" indent="0" algn="ctr">
              <a:buNone/>
            </a:pPr>
            <a:r>
              <a:rPr lang="en-GB" dirty="0">
                <a:solidFill>
                  <a:schemeClr val="tx1"/>
                </a:solidFill>
              </a:rPr>
              <a:t>Without your support, the task would be </a:t>
            </a:r>
          </a:p>
          <a:p>
            <a:pPr marL="0" indent="0" algn="ctr">
              <a:buNone/>
            </a:pPr>
            <a:r>
              <a:rPr lang="en-GB" dirty="0">
                <a:solidFill>
                  <a:schemeClr val="tx1"/>
                </a:solidFill>
              </a:rPr>
              <a:t>far harder.</a:t>
            </a:r>
          </a:p>
          <a:p>
            <a:pPr marL="0" indent="0" algn="ctr">
              <a:buNone/>
            </a:pPr>
            <a:endParaRPr lang="en-GB" dirty="0">
              <a:solidFill>
                <a:schemeClr val="tx1"/>
              </a:solidFill>
            </a:endParaRPr>
          </a:p>
          <a:p>
            <a:pPr marL="0" indent="0" algn="ctr">
              <a:buNone/>
            </a:pPr>
            <a:r>
              <a:rPr lang="en-GB" dirty="0">
                <a:solidFill>
                  <a:schemeClr val="tx1"/>
                </a:solidFill>
              </a:rPr>
              <a:t>We will endeavour to work together and aim for the highest possible outcomes for our students!</a:t>
            </a:r>
          </a:p>
          <a:p>
            <a:pPr marL="0" indent="0" algn="ctr">
              <a:buNone/>
            </a:pPr>
            <a:endParaRPr lang="en-GB" dirty="0">
              <a:solidFill>
                <a:schemeClr val="tx1"/>
              </a:solidFill>
            </a:endParaRPr>
          </a:p>
          <a:p>
            <a:pPr marL="0" indent="0" algn="ctr">
              <a:buNone/>
            </a:pPr>
            <a:r>
              <a:rPr lang="en-GB" dirty="0">
                <a:solidFill>
                  <a:schemeClr val="tx1"/>
                </a:solidFill>
              </a:rPr>
              <a:t>Please keep in touch.          </a:t>
            </a:r>
          </a:p>
          <a:p>
            <a:pPr marL="0" indent="0" algn="ctr">
              <a:buNone/>
            </a:pPr>
            <a:endParaRPr lang="en-GB" dirty="0">
              <a:solidFill>
                <a:schemeClr val="tx1"/>
              </a:solidFill>
            </a:endParaRPr>
          </a:p>
          <a:p>
            <a:pPr marL="0" indent="0" algn="ctr">
              <a:buNone/>
            </a:pPr>
            <a:endParaRPr lang="en-GB" dirty="0">
              <a:solidFill>
                <a:schemeClr val="tx1"/>
              </a:solidFill>
            </a:endParaRPr>
          </a:p>
        </p:txBody>
      </p:sp>
      <p:sp>
        <p:nvSpPr>
          <p:cNvPr id="3" name="Title 2"/>
          <p:cNvSpPr>
            <a:spLocks noGrp="1"/>
          </p:cNvSpPr>
          <p:nvPr>
            <p:ph type="title"/>
          </p:nvPr>
        </p:nvSpPr>
        <p:spPr/>
        <p:txBody>
          <a:bodyPr/>
          <a:lstStyle/>
          <a:p>
            <a:r>
              <a:rPr lang="en-GB" dirty="0"/>
              <a:t>Thank you!</a:t>
            </a:r>
          </a:p>
        </p:txBody>
      </p:sp>
      <p:pic>
        <p:nvPicPr>
          <p:cNvPr id="4" name="Picture 2" descr="St. Benedict’ Catholic School">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243850"/>
            <a:ext cx="2580892" cy="7223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11364" t="9366" r="56534" b="55491"/>
          <a:stretch/>
        </p:blipFill>
        <p:spPr bwMode="auto">
          <a:xfrm>
            <a:off x="6948263" y="4725144"/>
            <a:ext cx="1992043" cy="16355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AutoShape 2" descr="Image result for email">
            <a:hlinkClick r:id="rId5"/>
          </p:cNvPr>
          <p:cNvSpPr>
            <a:spLocks noChangeAspect="1" noChangeArrowheads="1"/>
          </p:cNvSpPr>
          <p:nvPr/>
        </p:nvSpPr>
        <p:spPr bwMode="auto">
          <a:xfrm>
            <a:off x="155575" y="-609600"/>
            <a:ext cx="1285875" cy="12763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Image result for email">
            <a:hlinkClick r:id="rId5"/>
          </p:cNvPr>
          <p:cNvSpPr>
            <a:spLocks noChangeAspect="1" noChangeArrowheads="1"/>
          </p:cNvSpPr>
          <p:nvPr/>
        </p:nvSpPr>
        <p:spPr bwMode="auto">
          <a:xfrm>
            <a:off x="307975" y="-457200"/>
            <a:ext cx="1285875" cy="12763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01" name="Picture 5"/>
          <p:cNvPicPr>
            <a:picLocks noChangeAspect="1" noChangeArrowheads="1"/>
          </p:cNvPicPr>
          <p:nvPr/>
        </p:nvPicPr>
        <p:blipFill rotWithShape="1">
          <a:blip r:embed="rId6">
            <a:extLst>
              <a:ext uri="{28A0092B-C50C-407E-A947-70E740481C1C}">
                <a14:useLocalDpi xmlns:a14="http://schemas.microsoft.com/office/drawing/2010/main" val="0"/>
              </a:ext>
            </a:extLst>
          </a:blip>
          <a:srcRect l="5577" t="5390" r="5463" b="-1049"/>
          <a:stretch/>
        </p:blipFill>
        <p:spPr bwMode="auto">
          <a:xfrm>
            <a:off x="307975" y="4620881"/>
            <a:ext cx="1764992" cy="18440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41863820"/>
      </p:ext>
    </p:extLst>
  </p:cSld>
  <p:clrMapOvr>
    <a:masterClrMapping/>
  </p:clrMapOvr>
  <p:transition spd="slow">
    <p:push dir="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5675CFC75884B4B9B051C9D6AF7A386" ma:contentTypeVersion="13" ma:contentTypeDescription="Create a new document." ma:contentTypeScope="" ma:versionID="546549006ca503489097bb6a64d31dd1">
  <xsd:schema xmlns:xsd="http://www.w3.org/2001/XMLSchema" xmlns:xs="http://www.w3.org/2001/XMLSchema" xmlns:p="http://schemas.microsoft.com/office/2006/metadata/properties" xmlns:ns2="a85d5226-5221-460c-bdd8-b0d70056dfd9" xmlns:ns3="54000f6a-49ce-4231-8b2a-a65144e9d2b9" targetNamespace="http://schemas.microsoft.com/office/2006/metadata/properties" ma:root="true" ma:fieldsID="ca0ddc8c4e53d44d82b07afd4bc9ecb9" ns2:_="" ns3:_="">
    <xsd:import namespace="a85d5226-5221-460c-bdd8-b0d70056dfd9"/>
    <xsd:import namespace="54000f6a-49ce-4231-8b2a-a65144e9d2b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85d5226-5221-460c-bdd8-b0d70056df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bcd169b0-edd0-45ab-80dc-14e774956056"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4000f6a-49ce-4231-8b2a-a65144e9d2b9"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122e138-2972-40fd-b0d6-d95560f3ff25}" ma:internalName="TaxCatchAll" ma:showField="CatchAllData" ma:web="54000f6a-49ce-4231-8b2a-a65144e9d2b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54000f6a-49ce-4231-8b2a-a65144e9d2b9" xsi:nil="true"/>
    <lcf76f155ced4ddcb4097134ff3c332f xmlns="a85d5226-5221-460c-bdd8-b0d70056dfd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F67EF69-6018-4A2A-82B1-C7EC96D28A25}">
  <ds:schemaRefs>
    <ds:schemaRef ds:uri="http://schemas.microsoft.com/sharepoint/v3/contenttype/forms"/>
  </ds:schemaRefs>
</ds:datastoreItem>
</file>

<file path=customXml/itemProps2.xml><?xml version="1.0" encoding="utf-8"?>
<ds:datastoreItem xmlns:ds="http://schemas.openxmlformats.org/officeDocument/2006/customXml" ds:itemID="{1D99AEFD-9C2A-4E8C-B7E9-0E4D77BA70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85d5226-5221-460c-bdd8-b0d70056dfd9"/>
    <ds:schemaRef ds:uri="54000f6a-49ce-4231-8b2a-a65144e9d2b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7369388-9748-4C63-B291-088A0FF95602}">
  <ds:schemaRefs>
    <ds:schemaRef ds:uri="http://schemas.microsoft.com/office/2006/metadata/properties"/>
    <ds:schemaRef ds:uri="http://schemas.microsoft.com/office/infopath/2007/PartnerControls"/>
    <ds:schemaRef ds:uri="54000f6a-49ce-4231-8b2a-a65144e9d2b9"/>
    <ds:schemaRef ds:uri="a85d5226-5221-460c-bdd8-b0d70056dfd9"/>
  </ds:schemaRefs>
</ds:datastoreItem>
</file>

<file path=docProps/app.xml><?xml version="1.0" encoding="utf-8"?>
<Properties xmlns="http://schemas.openxmlformats.org/officeDocument/2006/extended-properties" xmlns:vt="http://schemas.openxmlformats.org/officeDocument/2006/docPropsVTypes">
  <Template>Austin</Template>
  <TotalTime>32461</TotalTime>
  <Words>2093</Words>
  <Application>Microsoft Office PowerPoint</Application>
  <PresentationFormat>On-screen Show (4:3)</PresentationFormat>
  <Paragraphs>227</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Candara</vt:lpstr>
      <vt:lpstr>Comic Sans MS</vt:lpstr>
      <vt:lpstr>FrankRuehl</vt:lpstr>
      <vt:lpstr>Symbol</vt:lpstr>
      <vt:lpstr>tahoma</vt:lpstr>
      <vt:lpstr>Waveform</vt:lpstr>
      <vt:lpstr>   Year 10 Parents’  Curriculum Evening  8th  October 2024 Community and Preparation</vt:lpstr>
      <vt:lpstr> This evening’s schedule</vt:lpstr>
      <vt:lpstr>Pause for reflection</vt:lpstr>
      <vt:lpstr>Tutor team –  @st-benedicts.suffolk.sch.uk</vt:lpstr>
      <vt:lpstr>Key dates for Year 10</vt:lpstr>
      <vt:lpstr>Support in school</vt:lpstr>
      <vt:lpstr>My vision for Year 10</vt:lpstr>
      <vt:lpstr>What I want Year 10 to be known for….. </vt:lpstr>
      <vt:lpstr>The importance of Attendance How attendance affects your chances of success at GCSE</vt:lpstr>
      <vt:lpstr>Attendance</vt:lpstr>
      <vt:lpstr>Punctuality</vt:lpstr>
      <vt:lpstr>Organisation</vt:lpstr>
      <vt:lpstr>Curriculum Allocation</vt:lpstr>
      <vt:lpstr>A knowledge based curriculum</vt:lpstr>
      <vt:lpstr>Curriculum Information</vt:lpstr>
      <vt:lpstr>PowerPoint Presentation</vt:lpstr>
      <vt:lpstr>Attainment reporting in Year 10</vt:lpstr>
      <vt:lpstr>Attitude to learning reporting in Year 10 </vt:lpstr>
      <vt:lpstr>Extra Curricular</vt:lpstr>
      <vt:lpstr>PowerPoint Presentation</vt:lpstr>
      <vt:lpstr>How can parents support their child working outside the classroom …</vt:lpstr>
      <vt:lpstr>Microsoft OneNote</vt:lpstr>
      <vt:lpstr>OneNote</vt:lpstr>
      <vt:lpstr>Access</vt:lpstr>
      <vt:lpstr>How can it be accessed?</vt:lpstr>
      <vt:lpstr>How can it be accessed?</vt:lpstr>
      <vt:lpstr>Class Notebooks</vt:lpstr>
      <vt:lpstr>How can it be accessed?</vt:lpstr>
      <vt:lpstr>GCSE Pod Login Instructions</vt:lpstr>
      <vt:lpstr>GCSE Pod</vt:lpstr>
      <vt:lpstr>Using for the first time</vt:lpstr>
      <vt:lpstr>Log In Screen</vt:lpstr>
      <vt:lpstr>Add your information</vt:lpstr>
      <vt:lpstr>PowerPoint Presentation</vt:lpstr>
      <vt:lpstr>Revision: What the research says works</vt:lpstr>
      <vt:lpstr>BUT!  Any revision is better than no revision and whilst two hours of focused revision alone is more effective than three hours revising with friends, both are more effective than half an hour reading the textbook before getting distracted. </vt:lpstr>
      <vt:lpstr>PowerPoint Presentation</vt:lpstr>
      <vt:lpstr>Mental Health</vt:lpstr>
      <vt:lpstr>Mental Health</vt:lpstr>
      <vt:lpstr>Thank you!</vt:lpstr>
    </vt:vector>
  </TitlesOfParts>
  <Company>St Benedicts Catholic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11 Parents’  Information Evening  13th September 2016 7.00pm</dc:title>
  <dc:creator>Amanda Walker</dc:creator>
  <cp:lastModifiedBy>Sam Tatum</cp:lastModifiedBy>
  <cp:revision>157</cp:revision>
  <cp:lastPrinted>2017-09-04T16:06:57Z</cp:lastPrinted>
  <dcterms:created xsi:type="dcterms:W3CDTF">2016-09-12T08:20:42Z</dcterms:created>
  <dcterms:modified xsi:type="dcterms:W3CDTF">2024-11-19T16:18:28Z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0x010100A5675CFC75884B4B9B051C9D6AF7A386</vt:lpwstr>
  </property>
  <property fmtid="{D5CDD505-2E9C-101B-9397-08002B2CF9AE}" pid="3" name="MediaServiceImageTags">
    <vt:lpwstr/>
  </property>
</Properties>
</file>