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9" r:id="rId7"/>
    <p:sldId id="260" r:id="rId8"/>
    <p:sldId id="270" r:id="rId9"/>
    <p:sldId id="261" r:id="rId10"/>
    <p:sldId id="267" r:id="rId11"/>
    <p:sldId id="262" r:id="rId12"/>
    <p:sldId id="271" r:id="rId13"/>
    <p:sldId id="263" r:id="rId14"/>
    <p:sldId id="264" r:id="rId15"/>
    <p:sldId id="272" r:id="rId16"/>
    <p:sldId id="265" r:id="rId17"/>
    <p:sldId id="273" r:id="rId18"/>
    <p:sldId id="26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6976A-CFFB-431F-9BF0-25A9178FF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Tutor note – there are enough activities to last 2 (or maybe 3) weeks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29062-B34B-4D13-86E8-4AC1317B94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Students can write on scrap paper and/or do the activities verbally</a:t>
            </a:r>
          </a:p>
        </p:txBody>
      </p:sp>
    </p:spTree>
    <p:extLst>
      <p:ext uri="{BB962C8B-B14F-4D97-AF65-F5344CB8AC3E}">
        <p14:creationId xmlns:p14="http://schemas.microsoft.com/office/powerpoint/2010/main" val="37167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/>
              <a:t>To review, consolidate and secure use of apostrophes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endParaRPr lang="en-GB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462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06824"/>
          </a:xfrm>
        </p:spPr>
        <p:txBody>
          <a:bodyPr/>
          <a:lstStyle/>
          <a:p>
            <a:r>
              <a:rPr lang="en-GB" dirty="0"/>
              <a:t>Activity 1: Oracy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16424"/>
            <a:ext cx="11003678" cy="49036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In dialogue, showing where letters have been omitted may help to indicate how a character speaks. The following words are spoken by the pirate Long John Silver in </a:t>
            </a:r>
            <a:r>
              <a:rPr lang="en-GB" sz="2000" i="1" dirty="0">
                <a:latin typeface="Arial Black" panose="020B0A04020102020204" pitchFamily="34" charset="0"/>
              </a:rPr>
              <a:t>Treasure Island</a:t>
            </a:r>
            <a:r>
              <a:rPr lang="en-GB" sz="2000" dirty="0">
                <a:latin typeface="Arial Black" panose="020B0A04020102020204" pitchFamily="34" charset="0"/>
              </a:rPr>
              <a:t>. Read them out in the way Long John may have said them.</a:t>
            </a:r>
          </a:p>
          <a:p>
            <a:pPr marL="0" indent="0">
              <a:buNone/>
            </a:pPr>
            <a:r>
              <a:rPr lang="en-GB" sz="2000" dirty="0" err="1">
                <a:latin typeface="Arial Black" panose="020B0A04020102020204" pitchFamily="34" charset="0"/>
              </a:rPr>
              <a:t>V’yages</a:t>
            </a: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000" dirty="0" err="1">
                <a:latin typeface="Arial Black" panose="020B0A04020102020204" pitchFamily="34" charset="0"/>
              </a:rPr>
              <a:t>Cap’n</a:t>
            </a:r>
            <a:r>
              <a:rPr lang="en-GB" sz="2000" dirty="0">
                <a:latin typeface="Arial Black" panose="020B0A04020102020204" pitchFamily="34" charset="0"/>
              </a:rPr>
              <a:t> Trelawney				Extend – rewrite the words putting in the 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Three goes </a:t>
            </a:r>
            <a:r>
              <a:rPr lang="en-GB" sz="2000" dirty="0" err="1">
                <a:latin typeface="Arial Black" panose="020B0A04020102020204" pitchFamily="34" charset="0"/>
              </a:rPr>
              <a:t>o’rum</a:t>
            </a:r>
            <a:r>
              <a:rPr lang="en-GB" sz="2000" dirty="0">
                <a:latin typeface="Arial Black" panose="020B0A04020102020204" pitchFamily="34" charset="0"/>
              </a:rPr>
              <a:t>							missing letters.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Don’t rightly know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Don’t you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Wasn’t you </a:t>
            </a:r>
            <a:r>
              <a:rPr lang="en-GB" sz="2000" dirty="0" err="1">
                <a:latin typeface="Arial Black" panose="020B0A04020102020204" pitchFamily="34" charset="0"/>
              </a:rPr>
              <a:t>cap’n</a:t>
            </a: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Innocent bird </a:t>
            </a:r>
            <a:r>
              <a:rPr lang="en-GB" sz="2000" dirty="0" err="1">
                <a:latin typeface="Arial Black" panose="020B0A04020102020204" pitchFamily="34" charset="0"/>
              </a:rPr>
              <a:t>o’mine</a:t>
            </a: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000" dirty="0" err="1">
                <a:latin typeface="Arial Black" panose="020B0A04020102020204" pitchFamily="34" charset="0"/>
              </a:rPr>
              <a:t>On’y</a:t>
            </a:r>
            <a:r>
              <a:rPr lang="en-GB" sz="2000" dirty="0">
                <a:latin typeface="Arial Black" panose="020B0A04020102020204" pitchFamily="34" charset="0"/>
              </a:rPr>
              <a:t> where are they?</a:t>
            </a:r>
          </a:p>
        </p:txBody>
      </p:sp>
    </p:spTree>
    <p:extLst>
      <p:ext uri="{BB962C8B-B14F-4D97-AF65-F5344CB8AC3E}">
        <p14:creationId xmlns:p14="http://schemas.microsoft.com/office/powerpoint/2010/main" val="157204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Apostrophes for Contraction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9883"/>
            <a:ext cx="8596668" cy="4741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This is where two words are shortened or joined together in speech or text, e.g. we are becomes we’re.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826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1138518"/>
          </a:xfrm>
        </p:spPr>
        <p:txBody>
          <a:bodyPr/>
          <a:lstStyle/>
          <a:p>
            <a:r>
              <a:rPr lang="en-GB" dirty="0"/>
              <a:t>Activity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50260"/>
            <a:ext cx="8596668" cy="5495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Apostrophes are used to show where letters have been omitted.</a:t>
            </a:r>
          </a:p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Contract the words in italics.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I am </a:t>
            </a:r>
            <a:r>
              <a:rPr lang="en-GB" dirty="0">
                <a:latin typeface="Arial Black" panose="020B0A04020102020204" pitchFamily="34" charset="0"/>
              </a:rPr>
              <a:t>very happy </a:t>
            </a:r>
            <a:r>
              <a:rPr lang="en-GB" i="1" dirty="0">
                <a:latin typeface="Arial Black" panose="020B0A04020102020204" pitchFamily="34" charset="0"/>
              </a:rPr>
              <a:t>you</a:t>
            </a:r>
            <a:r>
              <a:rPr lang="en-GB" dirty="0">
                <a:latin typeface="Arial Black" panose="020B0A04020102020204" pitchFamily="34" charset="0"/>
              </a:rPr>
              <a:t> </a:t>
            </a:r>
            <a:r>
              <a:rPr lang="en-GB" i="1" dirty="0">
                <a:latin typeface="Arial Black" panose="020B0A04020102020204" pitchFamily="34" charset="0"/>
              </a:rPr>
              <a:t>have</a:t>
            </a:r>
            <a:r>
              <a:rPr lang="en-GB" dirty="0">
                <a:latin typeface="Arial Black" panose="020B0A04020102020204" pitchFamily="34" charset="0"/>
              </a:rPr>
              <a:t> completed your homework.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She is</a:t>
            </a:r>
            <a:r>
              <a:rPr lang="en-GB" dirty="0">
                <a:latin typeface="Arial Black" panose="020B0A04020102020204" pitchFamily="34" charset="0"/>
              </a:rPr>
              <a:t> lazy and </a:t>
            </a:r>
            <a:r>
              <a:rPr lang="en-GB" i="1" dirty="0">
                <a:latin typeface="Arial Black" panose="020B0A04020102020204" pitchFamily="34" charset="0"/>
              </a:rPr>
              <a:t>he is</a:t>
            </a:r>
            <a:r>
              <a:rPr lang="en-GB" dirty="0">
                <a:latin typeface="Arial Black" panose="020B0A04020102020204" pitchFamily="34" charset="0"/>
              </a:rPr>
              <a:t> hard working. 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I will</a:t>
            </a:r>
            <a:r>
              <a:rPr lang="en-GB" dirty="0">
                <a:latin typeface="Arial Black" panose="020B0A04020102020204" pitchFamily="34" charset="0"/>
              </a:rPr>
              <a:t> give you my pen if </a:t>
            </a:r>
            <a:r>
              <a:rPr lang="en-GB" i="1" dirty="0">
                <a:latin typeface="Arial Black" panose="020B0A04020102020204" pitchFamily="34" charset="0"/>
              </a:rPr>
              <a:t>you will</a:t>
            </a:r>
            <a:r>
              <a:rPr lang="en-GB" dirty="0">
                <a:latin typeface="Arial Black" panose="020B0A04020102020204" pitchFamily="34" charset="0"/>
              </a:rPr>
              <a:t> give me your pencil.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He will </a:t>
            </a:r>
            <a:r>
              <a:rPr lang="en-GB" dirty="0">
                <a:latin typeface="Arial Black" panose="020B0A04020102020204" pitchFamily="34" charset="0"/>
              </a:rPr>
              <a:t>go to the cinema if </a:t>
            </a:r>
            <a:r>
              <a:rPr lang="en-GB" i="1" dirty="0">
                <a:latin typeface="Arial Black" panose="020B0A04020102020204" pitchFamily="34" charset="0"/>
              </a:rPr>
              <a:t>she will</a:t>
            </a:r>
            <a:r>
              <a:rPr lang="en-GB" dirty="0">
                <a:latin typeface="Arial Black" panose="020B0A04020102020204" pitchFamily="34" charset="0"/>
              </a:rPr>
              <a:t> go with him.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We are</a:t>
            </a:r>
            <a:r>
              <a:rPr lang="en-GB" dirty="0">
                <a:latin typeface="Arial Black" panose="020B0A04020102020204" pitchFamily="34" charset="0"/>
              </a:rPr>
              <a:t> going on holiday and </a:t>
            </a:r>
            <a:r>
              <a:rPr lang="en-GB" i="1" dirty="0">
                <a:latin typeface="Arial Black" panose="020B0A04020102020204" pitchFamily="34" charset="0"/>
              </a:rPr>
              <a:t>they are</a:t>
            </a:r>
            <a:r>
              <a:rPr lang="en-GB" dirty="0">
                <a:latin typeface="Arial Black" panose="020B0A04020102020204" pitchFamily="34" charset="0"/>
              </a:rPr>
              <a:t> coming with us.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We will</a:t>
            </a:r>
            <a:r>
              <a:rPr lang="en-GB" dirty="0">
                <a:latin typeface="Arial Black" panose="020B0A04020102020204" pitchFamily="34" charset="0"/>
              </a:rPr>
              <a:t> go swimming and </a:t>
            </a:r>
            <a:r>
              <a:rPr lang="en-GB" i="1" dirty="0">
                <a:latin typeface="Arial Black" panose="020B0A04020102020204" pitchFamily="34" charset="0"/>
              </a:rPr>
              <a:t>they will</a:t>
            </a:r>
            <a:r>
              <a:rPr lang="en-GB" dirty="0">
                <a:latin typeface="Arial Black" panose="020B0A04020102020204" pitchFamily="34" charset="0"/>
              </a:rPr>
              <a:t> go to the park.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We have</a:t>
            </a:r>
            <a:r>
              <a:rPr lang="en-GB" dirty="0">
                <a:latin typeface="Arial Black" panose="020B0A04020102020204" pitchFamily="34" charset="0"/>
              </a:rPr>
              <a:t> got some sweets and </a:t>
            </a:r>
            <a:r>
              <a:rPr lang="en-GB" i="1" dirty="0">
                <a:latin typeface="Arial Black" panose="020B0A04020102020204" pitchFamily="34" charset="0"/>
              </a:rPr>
              <a:t>they have </a:t>
            </a:r>
            <a:r>
              <a:rPr lang="en-GB" dirty="0">
                <a:latin typeface="Arial Black" panose="020B0A04020102020204" pitchFamily="34" charset="0"/>
              </a:rPr>
              <a:t>got some crisps.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I would</a:t>
            </a:r>
            <a:r>
              <a:rPr lang="en-GB" dirty="0">
                <a:latin typeface="Arial Black" panose="020B0A04020102020204" pitchFamily="34" charset="0"/>
              </a:rPr>
              <a:t> like to give you some money if only </a:t>
            </a:r>
            <a:r>
              <a:rPr lang="en-GB" i="1" dirty="0">
                <a:latin typeface="Arial Black" panose="020B0A04020102020204" pitchFamily="34" charset="0"/>
              </a:rPr>
              <a:t>you would</a:t>
            </a:r>
            <a:r>
              <a:rPr lang="en-GB" dirty="0">
                <a:latin typeface="Arial Black" panose="020B0A04020102020204" pitchFamily="34" charset="0"/>
              </a:rPr>
              <a:t> wash my car.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He would</a:t>
            </a:r>
            <a:r>
              <a:rPr lang="en-GB" dirty="0">
                <a:latin typeface="Arial Black" panose="020B0A04020102020204" pitchFamily="34" charset="0"/>
              </a:rPr>
              <a:t> like a cheeseburger and </a:t>
            </a:r>
            <a:r>
              <a:rPr lang="en-GB" i="1" dirty="0">
                <a:latin typeface="Arial Black" panose="020B0A04020102020204" pitchFamily="34" charset="0"/>
              </a:rPr>
              <a:t>she would</a:t>
            </a:r>
            <a:r>
              <a:rPr lang="en-GB" dirty="0">
                <a:latin typeface="Arial Black" panose="020B0A04020102020204" pitchFamily="34" charset="0"/>
              </a:rPr>
              <a:t> like a pizza.</a:t>
            </a:r>
          </a:p>
          <a:p>
            <a:pPr>
              <a:buAutoNum type="alphaLcParenR"/>
            </a:pPr>
            <a:r>
              <a:rPr lang="en-GB" i="1" dirty="0">
                <a:latin typeface="Arial Black" panose="020B0A04020102020204" pitchFamily="34" charset="0"/>
              </a:rPr>
              <a:t>We would</a:t>
            </a:r>
            <a:r>
              <a:rPr lang="en-GB" dirty="0">
                <a:latin typeface="Arial Black" panose="020B0A04020102020204" pitchFamily="34" charset="0"/>
              </a:rPr>
              <a:t> enjoy a day at the seaside and </a:t>
            </a:r>
            <a:r>
              <a:rPr lang="en-GB" i="1" dirty="0">
                <a:latin typeface="Arial Black" panose="020B0A04020102020204" pitchFamily="34" charset="0"/>
              </a:rPr>
              <a:t>they would</a:t>
            </a:r>
            <a:r>
              <a:rPr lang="en-GB" dirty="0">
                <a:latin typeface="Arial Black" panose="020B0A04020102020204" pitchFamily="34" charset="0"/>
              </a:rPr>
              <a:t> love a day in the countryside. </a:t>
            </a:r>
            <a:endParaRPr lang="en-GB" i="1" dirty="0">
              <a:latin typeface="Arial Black" panose="020B0A04020102020204" pitchFamily="34" charset="0"/>
            </a:endParaRPr>
          </a:p>
          <a:p>
            <a:pPr>
              <a:buAutoNum type="alphaLcParenR"/>
            </a:pPr>
            <a:endParaRPr lang="en-GB" i="1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746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1138518"/>
          </a:xfrm>
        </p:spPr>
        <p:txBody>
          <a:bodyPr/>
          <a:lstStyle/>
          <a:p>
            <a:r>
              <a:rPr lang="en-GB" dirty="0"/>
              <a:t>Activity 2 -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50260"/>
            <a:ext cx="8596668" cy="5495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Apostrophes are used to show where letters have been omitted.</a:t>
            </a:r>
          </a:p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Contract the words in italics.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I’m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very happy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you’ve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completed your homework.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She’s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lazy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he’s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hard working. 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I’ll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give you my pen if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you’ll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give me your pencil.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He’ll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 to the cinema if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she’ll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 with him.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We’re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going on holiday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they’re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coming with us.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We’ll </a:t>
            </a:r>
            <a:r>
              <a:rPr lang="en-GB" dirty="0">
                <a:latin typeface="Arial Black" panose="020B0A04020102020204" pitchFamily="34" charset="0"/>
              </a:rPr>
              <a:t>go swimming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they’ll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 to the park.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We’ve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got some sweets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they’ve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got some crisps.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I’d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like to give you some money if only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you’d </a:t>
            </a:r>
            <a:r>
              <a:rPr lang="en-GB" dirty="0">
                <a:latin typeface="Arial Black" panose="020B0A04020102020204" pitchFamily="34" charset="0"/>
              </a:rPr>
              <a:t>wash my car.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He’d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like a cheeseburger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she’d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like a pizza.</a:t>
            </a:r>
          </a:p>
          <a:p>
            <a:pPr>
              <a:buAutoNum type="alphaLcParenR"/>
            </a:pP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We’d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enjoy a day at the seaside and </a:t>
            </a:r>
            <a:r>
              <a:rPr lang="en-GB" i="1" dirty="0">
                <a:solidFill>
                  <a:srgbClr val="FF0000"/>
                </a:solidFill>
                <a:latin typeface="Arial Black" panose="020B0A04020102020204" pitchFamily="34" charset="0"/>
              </a:rPr>
              <a:t>they’d</a:t>
            </a:r>
            <a:r>
              <a:rPr lang="en-GB" i="1" dirty="0">
                <a:latin typeface="Arial Black" panose="020B0A04020102020204" pitchFamily="34" charset="0"/>
              </a:rPr>
              <a:t> </a:t>
            </a:r>
            <a:r>
              <a:rPr lang="en-GB" dirty="0">
                <a:latin typeface="Arial Black" panose="020B0A04020102020204" pitchFamily="34" charset="0"/>
              </a:rPr>
              <a:t>love a day in the countryside. </a:t>
            </a:r>
            <a:endParaRPr lang="en-GB" i="1" dirty="0">
              <a:latin typeface="Arial Black" panose="020B0A04020102020204" pitchFamily="34" charset="0"/>
            </a:endParaRPr>
          </a:p>
          <a:p>
            <a:pPr>
              <a:buAutoNum type="alphaLcParenR"/>
            </a:pPr>
            <a:endParaRPr lang="en-GB" i="1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902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72989"/>
            <a:ext cx="8596668" cy="4768374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Expand the following contractions.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don’t = do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can’t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couldn’t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doesn’t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aren’t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hadn’t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haven’t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shan’t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weren’t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won’t</a:t>
            </a:r>
          </a:p>
        </p:txBody>
      </p:sp>
    </p:spTree>
    <p:extLst>
      <p:ext uri="{BB962C8B-B14F-4D97-AF65-F5344CB8AC3E}">
        <p14:creationId xmlns:p14="http://schemas.microsoft.com/office/powerpoint/2010/main" val="3734718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 – answers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72989"/>
            <a:ext cx="8596668" cy="4768374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Expand the following contractions.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don’t = do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can’t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cannot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couldn’t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could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doesn’t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does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aren’t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are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hadn’t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had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haven’t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have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shan’t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shall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weren’t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were not</a:t>
            </a:r>
          </a:p>
          <a:p>
            <a:pPr>
              <a:buAutoNum type="alphaLcParenR"/>
            </a:pPr>
            <a:r>
              <a:rPr lang="en-GB" dirty="0">
                <a:latin typeface="Arial Black" panose="020B0A04020102020204" pitchFamily="34" charset="0"/>
              </a:rPr>
              <a:t>won’t = </a:t>
            </a:r>
            <a:r>
              <a:rPr lang="en-GB" dirty="0">
                <a:solidFill>
                  <a:srgbClr val="FF0000"/>
                </a:solidFill>
                <a:latin typeface="Arial Black" panose="020B0A04020102020204" pitchFamily="34" charset="0"/>
              </a:rPr>
              <a:t>will not</a:t>
            </a:r>
          </a:p>
        </p:txBody>
      </p:sp>
    </p:spTree>
    <p:extLst>
      <p:ext uri="{BB962C8B-B14F-4D97-AF65-F5344CB8AC3E}">
        <p14:creationId xmlns:p14="http://schemas.microsoft.com/office/powerpoint/2010/main" val="3143061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2283"/>
            <a:ext cx="8596668" cy="458908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Use the contractions in a sentence of your own.</a:t>
            </a: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 Black" panose="020B0A04020102020204" pitchFamily="34" charset="0"/>
              </a:rPr>
              <a:t>hasn’t         there’s         could’ve              they’ll           o’clock</a:t>
            </a: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806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Apostrophes for Possession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9883"/>
            <a:ext cx="8596668" cy="4741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Apostrophes can be used to show possession, e.g. the cat’s whiskers. (The whiskers belong to the cat.)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743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7107"/>
            <a:ext cx="9730690" cy="45442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Rewrite these phrases using an apostrophe to show possession (e.g. ‘the hat belonging to the boy’ becomes ‘the boy’s hat’).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gun belonging to the soldier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house belonging to the couple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pen belonging to the girl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diamond belonging to the woman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book belonging to the teacher</a:t>
            </a:r>
          </a:p>
        </p:txBody>
      </p:sp>
    </p:spTree>
    <p:extLst>
      <p:ext uri="{BB962C8B-B14F-4D97-AF65-F5344CB8AC3E}">
        <p14:creationId xmlns:p14="http://schemas.microsoft.com/office/powerpoint/2010/main" val="1024940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5 -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97107"/>
            <a:ext cx="9730690" cy="45442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Rewrite these phrases using an apostrophe to show possession (e.g. ‘the hat belonging to the boy’ becomes ‘the boy’s hat’).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soldier’s gun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couple’s house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girl’s pen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woman’s diamond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teacher’s book</a:t>
            </a:r>
          </a:p>
        </p:txBody>
      </p:sp>
    </p:spTree>
    <p:extLst>
      <p:ext uri="{BB962C8B-B14F-4D97-AF65-F5344CB8AC3E}">
        <p14:creationId xmlns:p14="http://schemas.microsoft.com/office/powerpoint/2010/main" val="322184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Plurals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9883"/>
            <a:ext cx="8596668" cy="4741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In the plural form the apostrophe comes after the ‘s’, e.g. the dogs’ tails wagged – here, there is more than one dog.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When the plural doesn’t end in ‘s’ (e.g. children) you add an apostrophe and ‘s’ (e.g. children’s) – just to confuse you further! </a:t>
            </a:r>
            <a:r>
              <a:rPr lang="en-GB" sz="2000" dirty="0">
                <a:latin typeface="Arial Black" panose="020B0A04020102020204" pitchFamily="34" charset="0"/>
                <a:sym typeface="Wingdings" panose="05000000000000000000" pitchFamily="2" charset="2"/>
              </a:rPr>
              <a:t></a:t>
            </a: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9506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2283"/>
            <a:ext cx="8596668" cy="4589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Rewrite these phrases using an apostrophe to show possession…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shirts belonging to the footballers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drinks belonging to the girls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lights belonging to the cars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flowers belonging to the plants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coats belonging to the guests</a:t>
            </a:r>
          </a:p>
        </p:txBody>
      </p:sp>
    </p:spTree>
    <p:extLst>
      <p:ext uri="{BB962C8B-B14F-4D97-AF65-F5344CB8AC3E}">
        <p14:creationId xmlns:p14="http://schemas.microsoft.com/office/powerpoint/2010/main" val="591640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6 -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52283"/>
            <a:ext cx="8596668" cy="4589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Rewrite these phrases using an apostrophe to show possession…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footballers’ shirts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girls’ drinks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cars’ lights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plants’ flowers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guests’ coats</a:t>
            </a:r>
          </a:p>
        </p:txBody>
      </p:sp>
    </p:spTree>
    <p:extLst>
      <p:ext uri="{BB962C8B-B14F-4D97-AF65-F5344CB8AC3E}">
        <p14:creationId xmlns:p14="http://schemas.microsoft.com/office/powerpoint/2010/main" val="7565428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9883"/>
            <a:ext cx="8596668" cy="4741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Put the apostrophes in the correct place in the following examples…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</a:t>
            </a:r>
            <a:r>
              <a:rPr lang="en-GB" sz="2000" dirty="0" err="1">
                <a:latin typeface="Arial Black" panose="020B0A04020102020204" pitchFamily="34" charset="0"/>
              </a:rPr>
              <a:t>childrens</a:t>
            </a:r>
            <a:r>
              <a:rPr lang="en-GB" sz="2000" dirty="0">
                <a:latin typeface="Arial Black" panose="020B0A04020102020204" pitchFamily="34" charset="0"/>
              </a:rPr>
              <a:t> books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ladies prizes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</a:t>
            </a:r>
            <a:r>
              <a:rPr lang="en-GB" sz="2000" dirty="0" err="1">
                <a:latin typeface="Arial Black" panose="020B0A04020102020204" pitchFamily="34" charset="0"/>
              </a:rPr>
              <a:t>mens</a:t>
            </a:r>
            <a:r>
              <a:rPr lang="en-GB" sz="2000" dirty="0">
                <a:latin typeface="Arial Black" panose="020B0A04020102020204" pitchFamily="34" charset="0"/>
              </a:rPr>
              <a:t> bags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princess tiara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James money</a:t>
            </a:r>
          </a:p>
          <a:p>
            <a:pPr marL="457200" indent="-457200">
              <a:buAutoNum type="alphaLcParenR"/>
            </a:pP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908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7 - 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99883"/>
            <a:ext cx="8596668" cy="4741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Put the apostrophes in the correct place in the following examples…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children</a:t>
            </a:r>
            <a:r>
              <a:rPr lang="en-GB" sz="2000" dirty="0">
                <a:solidFill>
                  <a:srgbClr val="FF0000"/>
                </a:solidFill>
                <a:latin typeface="Arial Black" panose="020B0A04020102020204" pitchFamily="34" charset="0"/>
              </a:rPr>
              <a:t>’</a:t>
            </a:r>
            <a:r>
              <a:rPr lang="en-GB" sz="2000" dirty="0">
                <a:latin typeface="Arial Black" panose="020B0A04020102020204" pitchFamily="34" charset="0"/>
              </a:rPr>
              <a:t>s books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ladies</a:t>
            </a:r>
            <a:r>
              <a:rPr lang="en-GB" sz="2000" dirty="0">
                <a:solidFill>
                  <a:srgbClr val="FF0000"/>
                </a:solidFill>
                <a:latin typeface="Arial Black" panose="020B0A04020102020204" pitchFamily="34" charset="0"/>
              </a:rPr>
              <a:t>’</a:t>
            </a:r>
            <a:r>
              <a:rPr lang="en-GB" sz="2000" dirty="0">
                <a:latin typeface="Arial Black" panose="020B0A04020102020204" pitchFamily="34" charset="0"/>
              </a:rPr>
              <a:t> prizes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men</a:t>
            </a:r>
            <a:r>
              <a:rPr lang="en-GB" sz="2000" dirty="0">
                <a:solidFill>
                  <a:srgbClr val="FF0000"/>
                </a:solidFill>
                <a:latin typeface="Arial Black" panose="020B0A04020102020204" pitchFamily="34" charset="0"/>
              </a:rPr>
              <a:t>’</a:t>
            </a:r>
            <a:r>
              <a:rPr lang="en-GB" sz="2000" dirty="0">
                <a:latin typeface="Arial Black" panose="020B0A04020102020204" pitchFamily="34" charset="0"/>
              </a:rPr>
              <a:t>s bags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the princess</a:t>
            </a:r>
            <a:r>
              <a:rPr lang="en-GB" sz="2000" dirty="0">
                <a:solidFill>
                  <a:srgbClr val="FF0000"/>
                </a:solidFill>
                <a:latin typeface="Arial Black" panose="020B0A04020102020204" pitchFamily="34" charset="0"/>
              </a:rPr>
              <a:t>’</a:t>
            </a:r>
            <a:r>
              <a:rPr lang="en-GB" sz="2000" dirty="0">
                <a:latin typeface="Arial Black" panose="020B0A04020102020204" pitchFamily="34" charset="0"/>
              </a:rPr>
              <a:t> tiara</a:t>
            </a:r>
          </a:p>
          <a:p>
            <a:pPr marL="457200" indent="-457200">
              <a:buAutoNum type="alphaLcParenR"/>
            </a:pPr>
            <a:r>
              <a:rPr lang="en-GB" sz="2000" dirty="0">
                <a:latin typeface="Arial Black" panose="020B0A04020102020204" pitchFamily="34" charset="0"/>
              </a:rPr>
              <a:t>James</a:t>
            </a:r>
            <a:r>
              <a:rPr lang="en-GB" sz="2000" dirty="0">
                <a:solidFill>
                  <a:srgbClr val="FF0000"/>
                </a:solidFill>
                <a:latin typeface="Arial Black" panose="020B0A04020102020204" pitchFamily="34" charset="0"/>
              </a:rPr>
              <a:t>’</a:t>
            </a:r>
            <a:r>
              <a:rPr lang="en-GB" sz="2000" dirty="0">
                <a:latin typeface="Arial Black" panose="020B0A04020102020204" pitchFamily="34" charset="0"/>
              </a:rPr>
              <a:t> money</a:t>
            </a:r>
          </a:p>
          <a:p>
            <a:pPr marL="457200" indent="-457200">
              <a:buAutoNum type="alphaLcParenR"/>
            </a:pP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212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9531987" cy="1320800"/>
          </a:xfrm>
        </p:spPr>
        <p:txBody>
          <a:bodyPr/>
          <a:lstStyle/>
          <a:p>
            <a:r>
              <a:rPr lang="en-GB" dirty="0"/>
              <a:t>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228165"/>
            <a:ext cx="9824949" cy="4813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It is very important not to mix up apostrophe ‘s’ and plural ‘s’.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Look out for examples of the misuse of apostrophes – you’ll find lots of them on signs and notices if you look closely.</a:t>
            </a: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Don’t be afraid to challenge people about their use: they can be very important to help with meaning.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 Black" panose="020B0A04020102020204" pitchFamily="34" charset="0"/>
              </a:rPr>
              <a:t>For instance – the boy’s toilets (do the toilets here belong to only one boy?!)</a:t>
            </a:r>
          </a:p>
          <a:p>
            <a:pPr marL="0" indent="0">
              <a:buNone/>
            </a:pPr>
            <a:endParaRPr lang="en-GB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57680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94</TotalTime>
  <Words>942</Words>
  <Application>Microsoft Office PowerPoint</Application>
  <PresentationFormat>Widescreen</PresentationFormat>
  <Paragraphs>128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Arial Black</vt:lpstr>
      <vt:lpstr>Trebuchet MS</vt:lpstr>
      <vt:lpstr>Wingdings 3</vt:lpstr>
      <vt:lpstr>Facet</vt:lpstr>
      <vt:lpstr>Tutor note – there are enough activities to last 2 (or maybe 3) weeks</vt:lpstr>
      <vt:lpstr>To review, consolidate and secure use of apostrophes</vt:lpstr>
      <vt:lpstr>Activity 1: Oracy exercise</vt:lpstr>
      <vt:lpstr>Apostrophes for Contraction</vt:lpstr>
      <vt:lpstr>Activity 2</vt:lpstr>
      <vt:lpstr>Activity 2 - answers</vt:lpstr>
      <vt:lpstr>Activity 3</vt:lpstr>
      <vt:lpstr>Activity 3 – answers </vt:lpstr>
      <vt:lpstr>Activity 4</vt:lpstr>
      <vt:lpstr>Apostrophes for Possession</vt:lpstr>
      <vt:lpstr>Activity 5</vt:lpstr>
      <vt:lpstr>Activity 5 - answers</vt:lpstr>
      <vt:lpstr>Plurals</vt:lpstr>
      <vt:lpstr>Activity 6</vt:lpstr>
      <vt:lpstr>Activity 6 - answers</vt:lpstr>
      <vt:lpstr>Activity 7</vt:lpstr>
      <vt:lpstr>Activity 7 - answers</vt:lpstr>
      <vt:lpstr>Review</vt:lpstr>
    </vt:vector>
  </TitlesOfParts>
  <Company>Shelfield Community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review, consolidate and secure use of apostrophes</dc:title>
  <dc:creator>Lauren Holdcroft</dc:creator>
  <cp:lastModifiedBy>Helen Oakes</cp:lastModifiedBy>
  <cp:revision>12</cp:revision>
  <dcterms:created xsi:type="dcterms:W3CDTF">2015-05-08T10:03:44Z</dcterms:created>
  <dcterms:modified xsi:type="dcterms:W3CDTF">2021-09-15T07:22:28Z</dcterms:modified>
</cp:coreProperties>
</file>