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6" r:id="rId5"/>
    <p:sldMasterId id="2147483648" r:id="rId6"/>
  </p:sldMasterIdLst>
  <p:notesMasterIdLst>
    <p:notesMasterId r:id="rId27"/>
  </p:notesMasterIdLst>
  <p:handoutMasterIdLst>
    <p:handoutMasterId r:id="rId28"/>
  </p:handoutMasterIdLst>
  <p:sldIdLst>
    <p:sldId id="256" r:id="rId7"/>
    <p:sldId id="260" r:id="rId8"/>
    <p:sldId id="437" r:id="rId9"/>
    <p:sldId id="265" r:id="rId10"/>
    <p:sldId id="429" r:id="rId11"/>
    <p:sldId id="416" r:id="rId12"/>
    <p:sldId id="423" r:id="rId13"/>
    <p:sldId id="435" r:id="rId14"/>
    <p:sldId id="414" r:id="rId15"/>
    <p:sldId id="413" r:id="rId16"/>
    <p:sldId id="430" r:id="rId17"/>
    <p:sldId id="426" r:id="rId18"/>
    <p:sldId id="258" r:id="rId19"/>
    <p:sldId id="439" r:id="rId20"/>
    <p:sldId id="257" r:id="rId21"/>
    <p:sldId id="431" r:id="rId22"/>
    <p:sldId id="432" r:id="rId23"/>
    <p:sldId id="434" r:id="rId24"/>
    <p:sldId id="408" r:id="rId25"/>
    <p:sldId id="304" r:id="rId2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B31283-D155-6116-48BB-99E4E1955549}" v="48" dt="2025-10-10T12:24:48.5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2185" autoAdjust="0"/>
  </p:normalViewPr>
  <p:slideViewPr>
    <p:cSldViewPr>
      <p:cViewPr varScale="1">
        <p:scale>
          <a:sx n="81" d="100"/>
          <a:sy n="81" d="100"/>
        </p:scale>
        <p:origin x="125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handoutMaster" Target="handoutMasters/handout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FA6C566D-91B3-492C-AD9A-416CB0475CA6}" type="datetimeFigureOut">
              <a:rPr lang="en-GB" smtClean="0"/>
              <a:t>20/10/2025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D5BD79FC-BA8F-49EB-8A97-D99A5ACBCB0F}" type="slidenum">
              <a:rPr lang="en-GB" smtClean="0"/>
              <a:t>‹#›</a:t>
            </a:fld>
            <a:endParaRPr lang="en-GB"/>
          </a:p>
        </p:txBody>
      </p:sp>
    </p:spTree>
    <p:extLst>
      <p:ext uri="{BB962C8B-B14F-4D97-AF65-F5344CB8AC3E}">
        <p14:creationId xmlns:p14="http://schemas.microsoft.com/office/powerpoint/2010/main" val="17803936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E5505C12-16DD-4129-B169-9022B4D3FDF0}" type="datetimeFigureOut">
              <a:rPr lang="en-GB" smtClean="0"/>
              <a:t>20/10/2025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CB723E8E-1414-4D23-B790-E7824AC740FF}" type="slidenum">
              <a:rPr lang="en-GB" smtClean="0"/>
              <a:t>‹#›</a:t>
            </a:fld>
            <a:endParaRPr lang="en-GB"/>
          </a:p>
        </p:txBody>
      </p:sp>
    </p:spTree>
    <p:extLst>
      <p:ext uri="{BB962C8B-B14F-4D97-AF65-F5344CB8AC3E}">
        <p14:creationId xmlns:p14="http://schemas.microsoft.com/office/powerpoint/2010/main" val="1477818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Three step sanction </a:t>
            </a:r>
            <a:r>
              <a:rPr lang="en-GB" baseline="0" dirty="0"/>
              <a:t>system. Warning, move, remove. If the student is removed they spend the rest of that lesson in isolation. If this happens again during the day = remain in isolation. </a:t>
            </a:r>
          </a:p>
          <a:p>
            <a:endParaRPr lang="en-GB" baseline="0" dirty="0"/>
          </a:p>
          <a:p>
            <a:r>
              <a:rPr lang="en-GB" baseline="0" dirty="0"/>
              <a:t>Removal from lesson = an email will be sent home to inform you that ASD will take place the next day.</a:t>
            </a:r>
            <a:endParaRPr lang="en-GB" dirty="0"/>
          </a:p>
        </p:txBody>
      </p:sp>
      <p:sp>
        <p:nvSpPr>
          <p:cNvPr id="4" name="Slide Number Placeholder 3"/>
          <p:cNvSpPr>
            <a:spLocks noGrp="1"/>
          </p:cNvSpPr>
          <p:nvPr>
            <p:ph type="sldNum" sz="quarter" idx="10"/>
          </p:nvPr>
        </p:nvSpPr>
        <p:spPr/>
        <p:txBody>
          <a:bodyPr/>
          <a:lstStyle/>
          <a:p>
            <a:fld id="{CB723E8E-1414-4D23-B790-E7824AC740FF}" type="slidenum">
              <a:rPr lang="en-GB" smtClean="0"/>
              <a:t>4</a:t>
            </a:fld>
            <a:endParaRPr lang="en-GB"/>
          </a:p>
        </p:txBody>
      </p:sp>
    </p:spTree>
    <p:extLst>
      <p:ext uri="{BB962C8B-B14F-4D97-AF65-F5344CB8AC3E}">
        <p14:creationId xmlns:p14="http://schemas.microsoft.com/office/powerpoint/2010/main" val="730213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FC5EF-3E46-84A6-B6C8-9022D6F284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DBA628-3153-52D5-79EF-9D3624350F7E}"/>
              </a:ext>
            </a:extLst>
          </p:cNvPr>
          <p:cNvSpPr>
            <a:spLocks noGrp="1" noRot="1" noChangeAspect="1"/>
          </p:cNvSpPr>
          <p:nvPr>
            <p:ph type="sldImg"/>
          </p:nvPr>
        </p:nvSpPr>
        <p:spPr>
          <a:xfrm>
            <a:off x="1371600" y="1143000"/>
            <a:ext cx="4114800" cy="3086100"/>
          </a:xfrm>
        </p:spPr>
      </p:sp>
      <p:sp>
        <p:nvSpPr>
          <p:cNvPr id="3" name="Notes Placeholder 2">
            <a:extLst>
              <a:ext uri="{FF2B5EF4-FFF2-40B4-BE49-F238E27FC236}">
                <a16:creationId xmlns:a16="http://schemas.microsoft.com/office/drawing/2014/main" id="{17E231A5-CA12-C38B-A237-3ECBD155E3C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EC1BA299-5BA5-0373-D303-C3CD7A3D70D1}"/>
              </a:ext>
            </a:extLst>
          </p:cNvPr>
          <p:cNvSpPr>
            <a:spLocks noGrp="1"/>
          </p:cNvSpPr>
          <p:nvPr>
            <p:ph type="sldNum" sz="quarter" idx="5"/>
          </p:nvPr>
        </p:nvSpPr>
        <p:spPr/>
        <p:txBody>
          <a:bodyPr/>
          <a:lstStyle/>
          <a:p>
            <a:fld id="{8CB3C0F1-296D-4ECC-A821-975C5534198B}" type="slidenum">
              <a:rPr lang="en-GB" smtClean="0"/>
              <a:t>13</a:t>
            </a:fld>
            <a:endParaRPr lang="en-GB"/>
          </a:p>
        </p:txBody>
      </p:sp>
    </p:spTree>
    <p:extLst>
      <p:ext uri="{BB962C8B-B14F-4D97-AF65-F5344CB8AC3E}">
        <p14:creationId xmlns:p14="http://schemas.microsoft.com/office/powerpoint/2010/main" val="2499400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3020DD58-113A-4951-AB1F-CB193C371A66}"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020DD58-113A-4951-AB1F-CB193C371A66}" type="datetimeFigureOut">
              <a:rPr lang="en-GB" smtClean="0"/>
              <a:t>20/10/2025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020DD58-113A-4951-AB1F-CB193C371A66}" type="datetimeFigureOut">
              <a:rPr lang="en-GB" smtClean="0"/>
              <a:t>20/10/2025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3020DD58-113A-4951-AB1F-CB193C371A66}" type="datetimeFigureOut">
              <a:rPr lang="en-GB" smtClean="0"/>
              <a:t>20/10/2025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020DD58-113A-4951-AB1F-CB193C371A66}"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20DD58-113A-4951-AB1F-CB193C371A66}"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 + Right Photo">
    <p:spTree>
      <p:nvGrpSpPr>
        <p:cNvPr id="1" name=""/>
        <p:cNvGrpSpPr/>
        <p:nvPr/>
      </p:nvGrpSpPr>
      <p:grpSpPr>
        <a:xfrm>
          <a:off x="0" y="0"/>
          <a:ext cx="0" cy="0"/>
          <a:chOff x="0" y="0"/>
          <a:chExt cx="0" cy="0"/>
        </a:xfrm>
      </p:grpSpPr>
      <p:cxnSp>
        <p:nvCxnSpPr>
          <p:cNvPr id="8" name="Straight Connector 7"/>
          <p:cNvCxnSpPr>
            <a:cxnSpLocks/>
          </p:cNvCxnSpPr>
          <p:nvPr/>
        </p:nvCxnSpPr>
        <p:spPr>
          <a:xfrm>
            <a:off x="971551" y="2421466"/>
            <a:ext cx="2685286"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971552" y="982133"/>
            <a:ext cx="2685285" cy="1303867"/>
          </a:xfrm>
        </p:spPr>
        <p:txBody>
          <a:bodyPr/>
          <a:lstStyle>
            <a:lvl1pPr algn="l">
              <a:defRPr/>
            </a:lvl1pPr>
          </a:lstStyle>
          <a:p>
            <a:r>
              <a:rPr lang="en-US" noProof="0"/>
              <a:t>Click to edit title</a:t>
            </a:r>
          </a:p>
        </p:txBody>
      </p:sp>
      <p:sp>
        <p:nvSpPr>
          <p:cNvPr id="3" name="Content Placeholder 2"/>
          <p:cNvSpPr>
            <a:spLocks noGrp="1"/>
          </p:cNvSpPr>
          <p:nvPr>
            <p:ph sz="half" idx="1"/>
          </p:nvPr>
        </p:nvSpPr>
        <p:spPr>
          <a:xfrm>
            <a:off x="971551" y="2560320"/>
            <a:ext cx="2685286" cy="3310128"/>
          </a:xfrm>
        </p:spPr>
        <p:txBody>
          <a:bodyPr>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Date Placeholder 4"/>
          <p:cNvSpPr>
            <a:spLocks noGrp="1"/>
          </p:cNvSpPr>
          <p:nvPr>
            <p:ph type="dt" sz="half" idx="10"/>
          </p:nvPr>
        </p:nvSpPr>
        <p:spPr/>
        <p:txBody>
          <a:bodyPr/>
          <a:lstStyle/>
          <a:p>
            <a:fld id="{846CE7D5-CF57-46EF-B807-FDD0502418D4}" type="datetimeFigureOut">
              <a:rPr lang="en-US" noProof="0" smtClean="0"/>
              <a:t>10/20/2025</a:t>
            </a:fld>
            <a:endParaRPr lang="en-US" noProof="0" dirty="0"/>
          </a:p>
        </p:txBody>
      </p:sp>
      <p:sp>
        <p:nvSpPr>
          <p:cNvPr id="6" name="Footer Placeholder 5"/>
          <p:cNvSpPr>
            <a:spLocks noGrp="1"/>
          </p:cNvSpPr>
          <p:nvPr>
            <p:ph type="ftr" sz="quarter" idx="11"/>
          </p:nvPr>
        </p:nvSpPr>
        <p:spPr/>
        <p:txBody>
          <a:bodyPr/>
          <a:lstStyle/>
          <a:p>
            <a:endParaRPr lang="en-US" noProof="0" dirty="0"/>
          </a:p>
        </p:txBody>
      </p:sp>
      <p:sp>
        <p:nvSpPr>
          <p:cNvPr id="7" name="Slide Number Placeholder 6"/>
          <p:cNvSpPr>
            <a:spLocks noGrp="1"/>
          </p:cNvSpPr>
          <p:nvPr>
            <p:ph type="sldNum" sz="quarter" idx="12"/>
          </p:nvPr>
        </p:nvSpPr>
        <p:spPr/>
        <p:txBody>
          <a:bodyPr/>
          <a:lstStyle/>
          <a:p>
            <a:fld id="{330EA680-D336-4FF7-8B7A-9848BB0A1C32}" type="slidenum">
              <a:rPr lang="en-US" noProof="0" smtClean="0"/>
              <a:t>‹#›</a:t>
            </a:fld>
            <a:endParaRPr lang="en-US" noProof="0" dirty="0"/>
          </a:p>
        </p:txBody>
      </p:sp>
      <p:sp>
        <p:nvSpPr>
          <p:cNvPr id="10" name="Parallelogram 9">
            <a:extLst>
              <a:ext uri="{FF2B5EF4-FFF2-40B4-BE49-F238E27FC236}">
                <a16:creationId xmlns:a16="http://schemas.microsoft.com/office/drawing/2014/main" id="{9C4F6082-2952-43DC-9B9C-74C88B262CE9}"/>
              </a:ext>
            </a:extLst>
          </p:cNvPr>
          <p:cNvSpPr/>
          <p:nvPr userDrawn="1"/>
        </p:nvSpPr>
        <p:spPr>
          <a:xfrm rot="5400000">
            <a:off x="4596593" y="2063901"/>
            <a:ext cx="4037344" cy="4481543"/>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noProof="0" dirty="0"/>
          </a:p>
        </p:txBody>
      </p:sp>
      <p:sp>
        <p:nvSpPr>
          <p:cNvPr id="11" name="Rectangle: Rounded Corners 10">
            <a:extLst>
              <a:ext uri="{FF2B5EF4-FFF2-40B4-BE49-F238E27FC236}">
                <a16:creationId xmlns:a16="http://schemas.microsoft.com/office/drawing/2014/main" id="{67618976-780E-4131-85CD-66F013F5ACDE}"/>
              </a:ext>
            </a:extLst>
          </p:cNvPr>
          <p:cNvSpPr/>
          <p:nvPr userDrawn="1"/>
        </p:nvSpPr>
        <p:spPr>
          <a:xfrm rot="-120000">
            <a:off x="4029085" y="869569"/>
            <a:ext cx="4277768" cy="4902845"/>
          </a:xfrm>
          <a:prstGeom prst="roundRect">
            <a:avLst>
              <a:gd name="adj" fmla="val 454"/>
            </a:avLst>
          </a:prstGeom>
          <a:blipFill dpi="0" rotWithShape="1">
            <a:blip r:embed="rId2" cstate="screen">
              <a:extLst>
                <a:ext uri="{BEBA8EAE-BF5A-486C-A8C5-ECC9F3942E4B}">
                  <a14:imgProps xmlns:a14="http://schemas.microsoft.com/office/drawing/2010/main">
                    <a14:imgLayer r:embed="rId3">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noProof="0" dirty="0"/>
          </a:p>
        </p:txBody>
      </p:sp>
      <p:sp>
        <p:nvSpPr>
          <p:cNvPr id="12" name="Picture Placeholder 17">
            <a:extLst>
              <a:ext uri="{FF2B5EF4-FFF2-40B4-BE49-F238E27FC236}">
                <a16:creationId xmlns:a16="http://schemas.microsoft.com/office/drawing/2014/main" id="{01E4A9BC-C863-435A-8A18-508AE86DCBB7}"/>
              </a:ext>
            </a:extLst>
          </p:cNvPr>
          <p:cNvSpPr>
            <a:spLocks noGrp="1"/>
          </p:cNvSpPr>
          <p:nvPr>
            <p:ph type="pic" sz="quarter" idx="14" hasCustomPrompt="1"/>
          </p:nvPr>
        </p:nvSpPr>
        <p:spPr>
          <a:xfrm rot="-120000" flipH="1">
            <a:off x="4188023" y="1077709"/>
            <a:ext cx="3959891" cy="4486565"/>
          </a:xfrm>
          <a:solidFill>
            <a:schemeClr val="tx1">
              <a:lumMod val="75000"/>
              <a:lumOff val="25000"/>
            </a:schemeClr>
          </a:solidFill>
          <a:effectLst>
            <a:innerShdw blurRad="25400" dist="12700" dir="13500000">
              <a:prstClr val="black">
                <a:alpha val="16000"/>
              </a:prstClr>
            </a:innerShdw>
          </a:effectLst>
        </p:spPr>
        <p:txBody>
          <a:bodyPr lIns="180000" rIns="180000" anchor="ctr"/>
          <a:lstStyle>
            <a:lvl1pPr marL="0" indent="0" algn="ctr">
              <a:buNone/>
              <a:defRPr sz="1200" i="1">
                <a:solidFill>
                  <a:schemeClr val="bg1"/>
                </a:solidFill>
                <a:latin typeface="+mn-lt"/>
                <a:cs typeface="Times New Roman" panose="02020603050405020304" pitchFamily="18" charset="0"/>
              </a:defRPr>
            </a:lvl1pPr>
          </a:lstStyle>
          <a:p>
            <a:r>
              <a:rPr lang="en-US" noProof="0" dirty="0"/>
              <a:t>Insert Photo or Drag &amp; Drop your Photo</a:t>
            </a:r>
          </a:p>
        </p:txBody>
      </p:sp>
    </p:spTree>
    <p:extLst>
      <p:ext uri="{BB962C8B-B14F-4D97-AF65-F5344CB8AC3E}">
        <p14:creationId xmlns:p14="http://schemas.microsoft.com/office/powerpoint/2010/main" val="1358725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75F6E-B08A-4C9A-54E5-B54A3B130B7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E4BFE97A-DDCF-C645-53EE-E613888FE1C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AD69386-2E4A-7C74-A997-96826E0EB8B3}"/>
              </a:ext>
            </a:extLst>
          </p:cNvPr>
          <p:cNvSpPr>
            <a:spLocks noGrp="1"/>
          </p:cNvSpPr>
          <p:nvPr>
            <p:ph type="dt" sz="half" idx="10"/>
          </p:nvPr>
        </p:nvSpPr>
        <p:spPr/>
        <p:txBody>
          <a:bodyPr/>
          <a:lstStyle/>
          <a:p>
            <a:fld id="{662E9B96-C4A5-46CF-A4F3-46B6CF0F0CCB}" type="datetimeFigureOut">
              <a:rPr lang="en-GB" smtClean="0"/>
              <a:t>20/10/2025</a:t>
            </a:fld>
            <a:endParaRPr lang="en-GB"/>
          </a:p>
        </p:txBody>
      </p:sp>
      <p:sp>
        <p:nvSpPr>
          <p:cNvPr id="5" name="Footer Placeholder 4">
            <a:extLst>
              <a:ext uri="{FF2B5EF4-FFF2-40B4-BE49-F238E27FC236}">
                <a16:creationId xmlns:a16="http://schemas.microsoft.com/office/drawing/2014/main" id="{45A8FCE9-EC13-FF2A-9AD3-AAACCDDE90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5FD07-0AB5-F257-3E9E-235D0495C850}"/>
              </a:ext>
            </a:extLst>
          </p:cNvPr>
          <p:cNvSpPr>
            <a:spLocks noGrp="1"/>
          </p:cNvSpPr>
          <p:nvPr>
            <p:ph type="sldNum" sz="quarter" idx="12"/>
          </p:nvPr>
        </p:nvSpPr>
        <p:spPr/>
        <p:txBody>
          <a:bodyPr/>
          <a:lstStyle/>
          <a:p>
            <a:fld id="{A4A43897-3F0A-46E0-B3E9-32A9A82ECB7A}" type="slidenum">
              <a:rPr lang="en-GB" smtClean="0"/>
              <a:t>‹#›</a:t>
            </a:fld>
            <a:endParaRPr lang="en-GB"/>
          </a:p>
        </p:txBody>
      </p:sp>
    </p:spTree>
    <p:extLst>
      <p:ext uri="{BB962C8B-B14F-4D97-AF65-F5344CB8AC3E}">
        <p14:creationId xmlns:p14="http://schemas.microsoft.com/office/powerpoint/2010/main" val="18766466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88EC6-D6F9-161D-DE62-053658C39DD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E7E13B-0D08-919A-232E-7D70977EA6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CBA695-C76A-9CF6-AD95-20624C9090CD}"/>
              </a:ext>
            </a:extLst>
          </p:cNvPr>
          <p:cNvSpPr>
            <a:spLocks noGrp="1"/>
          </p:cNvSpPr>
          <p:nvPr>
            <p:ph type="dt" sz="half" idx="10"/>
          </p:nvPr>
        </p:nvSpPr>
        <p:spPr/>
        <p:txBody>
          <a:bodyPr/>
          <a:lstStyle/>
          <a:p>
            <a:fld id="{662E9B96-C4A5-46CF-A4F3-46B6CF0F0CCB}" type="datetimeFigureOut">
              <a:rPr lang="en-GB" smtClean="0"/>
              <a:t>20/10/2025</a:t>
            </a:fld>
            <a:endParaRPr lang="en-GB"/>
          </a:p>
        </p:txBody>
      </p:sp>
      <p:sp>
        <p:nvSpPr>
          <p:cNvPr id="5" name="Footer Placeholder 4">
            <a:extLst>
              <a:ext uri="{FF2B5EF4-FFF2-40B4-BE49-F238E27FC236}">
                <a16:creationId xmlns:a16="http://schemas.microsoft.com/office/drawing/2014/main" id="{C966E7AE-63C2-CA59-2D36-71AAABEF22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EEF0FF-A3ED-850C-D4C4-EB513A02A366}"/>
              </a:ext>
            </a:extLst>
          </p:cNvPr>
          <p:cNvSpPr>
            <a:spLocks noGrp="1"/>
          </p:cNvSpPr>
          <p:nvPr>
            <p:ph type="sldNum" sz="quarter" idx="12"/>
          </p:nvPr>
        </p:nvSpPr>
        <p:spPr/>
        <p:txBody>
          <a:bodyPr/>
          <a:lstStyle/>
          <a:p>
            <a:fld id="{A4A43897-3F0A-46E0-B3E9-32A9A82ECB7A}" type="slidenum">
              <a:rPr lang="en-GB" smtClean="0"/>
              <a:t>‹#›</a:t>
            </a:fld>
            <a:endParaRPr lang="en-GB"/>
          </a:p>
        </p:txBody>
      </p:sp>
    </p:spTree>
    <p:extLst>
      <p:ext uri="{BB962C8B-B14F-4D97-AF65-F5344CB8AC3E}">
        <p14:creationId xmlns:p14="http://schemas.microsoft.com/office/powerpoint/2010/main" val="16650160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3B2DD-C677-B604-026C-C825EF68615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88FA6D-A449-6ACC-FA4C-3BDB5B6FD4DB}"/>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2BCA60-77D2-EEB1-C628-1D7D3A6D88A7}"/>
              </a:ext>
            </a:extLst>
          </p:cNvPr>
          <p:cNvSpPr>
            <a:spLocks noGrp="1"/>
          </p:cNvSpPr>
          <p:nvPr>
            <p:ph type="dt" sz="half" idx="10"/>
          </p:nvPr>
        </p:nvSpPr>
        <p:spPr/>
        <p:txBody>
          <a:bodyPr/>
          <a:lstStyle/>
          <a:p>
            <a:fld id="{662E9B96-C4A5-46CF-A4F3-46B6CF0F0CCB}" type="datetimeFigureOut">
              <a:rPr lang="en-GB" smtClean="0"/>
              <a:t>20/10/2025</a:t>
            </a:fld>
            <a:endParaRPr lang="en-GB"/>
          </a:p>
        </p:txBody>
      </p:sp>
      <p:sp>
        <p:nvSpPr>
          <p:cNvPr id="5" name="Footer Placeholder 4">
            <a:extLst>
              <a:ext uri="{FF2B5EF4-FFF2-40B4-BE49-F238E27FC236}">
                <a16:creationId xmlns:a16="http://schemas.microsoft.com/office/drawing/2014/main" id="{AAE0B97D-C86C-5F45-26B0-29A1A4A413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D416BF-A431-F22E-9338-C757DB275727}"/>
              </a:ext>
            </a:extLst>
          </p:cNvPr>
          <p:cNvSpPr>
            <a:spLocks noGrp="1"/>
          </p:cNvSpPr>
          <p:nvPr>
            <p:ph type="sldNum" sz="quarter" idx="12"/>
          </p:nvPr>
        </p:nvSpPr>
        <p:spPr/>
        <p:txBody>
          <a:bodyPr/>
          <a:lstStyle/>
          <a:p>
            <a:fld id="{A4A43897-3F0A-46E0-B3E9-32A9A82ECB7A}" type="slidenum">
              <a:rPr lang="en-GB" smtClean="0"/>
              <a:t>‹#›</a:t>
            </a:fld>
            <a:endParaRPr lang="en-GB"/>
          </a:p>
        </p:txBody>
      </p:sp>
    </p:spTree>
    <p:extLst>
      <p:ext uri="{BB962C8B-B14F-4D97-AF65-F5344CB8AC3E}">
        <p14:creationId xmlns:p14="http://schemas.microsoft.com/office/powerpoint/2010/main" val="21578241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A9CF0-0489-763E-3B6E-D8C1CA5C37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27EE5C-7760-5C48-C8E4-09508174769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9FB361-BD0E-CC56-F0CA-4D4B66B84AAD}"/>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0FE0148-AF2F-7D08-C5B0-132AD546212C}"/>
              </a:ext>
            </a:extLst>
          </p:cNvPr>
          <p:cNvSpPr>
            <a:spLocks noGrp="1"/>
          </p:cNvSpPr>
          <p:nvPr>
            <p:ph type="dt" sz="half" idx="10"/>
          </p:nvPr>
        </p:nvSpPr>
        <p:spPr/>
        <p:txBody>
          <a:bodyPr/>
          <a:lstStyle/>
          <a:p>
            <a:fld id="{662E9B96-C4A5-46CF-A4F3-46B6CF0F0CCB}" type="datetimeFigureOut">
              <a:rPr lang="en-GB" smtClean="0"/>
              <a:t>20/10/2025</a:t>
            </a:fld>
            <a:endParaRPr lang="en-GB"/>
          </a:p>
        </p:txBody>
      </p:sp>
      <p:sp>
        <p:nvSpPr>
          <p:cNvPr id="6" name="Footer Placeholder 5">
            <a:extLst>
              <a:ext uri="{FF2B5EF4-FFF2-40B4-BE49-F238E27FC236}">
                <a16:creationId xmlns:a16="http://schemas.microsoft.com/office/drawing/2014/main" id="{44EF87FE-EE07-83AC-F85C-6E4790F66E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1D62A9-B42E-4058-B4F4-092526880C4C}"/>
              </a:ext>
            </a:extLst>
          </p:cNvPr>
          <p:cNvSpPr>
            <a:spLocks noGrp="1"/>
          </p:cNvSpPr>
          <p:nvPr>
            <p:ph type="sldNum" sz="quarter" idx="12"/>
          </p:nvPr>
        </p:nvSpPr>
        <p:spPr/>
        <p:txBody>
          <a:bodyPr/>
          <a:lstStyle/>
          <a:p>
            <a:fld id="{A4A43897-3F0A-46E0-B3E9-32A9A82ECB7A}" type="slidenum">
              <a:rPr lang="en-GB" smtClean="0"/>
              <a:t>‹#›</a:t>
            </a:fld>
            <a:endParaRPr lang="en-GB"/>
          </a:p>
        </p:txBody>
      </p:sp>
    </p:spTree>
    <p:extLst>
      <p:ext uri="{BB962C8B-B14F-4D97-AF65-F5344CB8AC3E}">
        <p14:creationId xmlns:p14="http://schemas.microsoft.com/office/powerpoint/2010/main" val="21522941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291F9-D340-9515-1E80-FDF2CFCB2A15}"/>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610DB3-B671-BDB3-A5F1-41F491377012}"/>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C044B9F8-6449-38B3-2CD7-68E534423689}"/>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8F9E9B5-F82B-BDEA-6FC3-F5AFDEC4F418}"/>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6D01A202-D8F8-C372-35C2-15D16145F55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16E63A-3D6F-DDB2-9425-60F60E4596E1}"/>
              </a:ext>
            </a:extLst>
          </p:cNvPr>
          <p:cNvSpPr>
            <a:spLocks noGrp="1"/>
          </p:cNvSpPr>
          <p:nvPr>
            <p:ph type="dt" sz="half" idx="10"/>
          </p:nvPr>
        </p:nvSpPr>
        <p:spPr/>
        <p:txBody>
          <a:bodyPr/>
          <a:lstStyle/>
          <a:p>
            <a:fld id="{662E9B96-C4A5-46CF-A4F3-46B6CF0F0CCB}" type="datetimeFigureOut">
              <a:rPr lang="en-GB" smtClean="0"/>
              <a:t>20/10/2025</a:t>
            </a:fld>
            <a:endParaRPr lang="en-GB"/>
          </a:p>
        </p:txBody>
      </p:sp>
      <p:sp>
        <p:nvSpPr>
          <p:cNvPr id="8" name="Footer Placeholder 7">
            <a:extLst>
              <a:ext uri="{FF2B5EF4-FFF2-40B4-BE49-F238E27FC236}">
                <a16:creationId xmlns:a16="http://schemas.microsoft.com/office/drawing/2014/main" id="{A7BEBA52-2EF3-1FDB-1881-C7F39421657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5BDF64-DB6B-C4E7-A6AC-B9D01C092AB0}"/>
              </a:ext>
            </a:extLst>
          </p:cNvPr>
          <p:cNvSpPr>
            <a:spLocks noGrp="1"/>
          </p:cNvSpPr>
          <p:nvPr>
            <p:ph type="sldNum" sz="quarter" idx="12"/>
          </p:nvPr>
        </p:nvSpPr>
        <p:spPr/>
        <p:txBody>
          <a:bodyPr/>
          <a:lstStyle/>
          <a:p>
            <a:fld id="{A4A43897-3F0A-46E0-B3E9-32A9A82ECB7A}" type="slidenum">
              <a:rPr lang="en-GB" smtClean="0"/>
              <a:t>‹#›</a:t>
            </a:fld>
            <a:endParaRPr lang="en-GB"/>
          </a:p>
        </p:txBody>
      </p:sp>
    </p:spTree>
    <p:extLst>
      <p:ext uri="{BB962C8B-B14F-4D97-AF65-F5344CB8AC3E}">
        <p14:creationId xmlns:p14="http://schemas.microsoft.com/office/powerpoint/2010/main" val="19586640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6E77D-9135-6E38-09BA-EAE4EE8661B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A029EBB-3262-726F-91D9-4A985B4835BA}"/>
              </a:ext>
            </a:extLst>
          </p:cNvPr>
          <p:cNvSpPr>
            <a:spLocks noGrp="1"/>
          </p:cNvSpPr>
          <p:nvPr>
            <p:ph type="dt" sz="half" idx="10"/>
          </p:nvPr>
        </p:nvSpPr>
        <p:spPr/>
        <p:txBody>
          <a:bodyPr/>
          <a:lstStyle/>
          <a:p>
            <a:fld id="{662E9B96-C4A5-46CF-A4F3-46B6CF0F0CCB}" type="datetimeFigureOut">
              <a:rPr lang="en-GB" smtClean="0"/>
              <a:t>20/10/2025</a:t>
            </a:fld>
            <a:endParaRPr lang="en-GB"/>
          </a:p>
        </p:txBody>
      </p:sp>
      <p:sp>
        <p:nvSpPr>
          <p:cNvPr id="4" name="Footer Placeholder 3">
            <a:extLst>
              <a:ext uri="{FF2B5EF4-FFF2-40B4-BE49-F238E27FC236}">
                <a16:creationId xmlns:a16="http://schemas.microsoft.com/office/drawing/2014/main" id="{4741D64F-A2E9-0891-C915-A3A26B0D2BD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3121DD8-BAEF-41B4-9159-5FB6D0AE99FF}"/>
              </a:ext>
            </a:extLst>
          </p:cNvPr>
          <p:cNvSpPr>
            <a:spLocks noGrp="1"/>
          </p:cNvSpPr>
          <p:nvPr>
            <p:ph type="sldNum" sz="quarter" idx="12"/>
          </p:nvPr>
        </p:nvSpPr>
        <p:spPr/>
        <p:txBody>
          <a:bodyPr/>
          <a:lstStyle/>
          <a:p>
            <a:fld id="{A4A43897-3F0A-46E0-B3E9-32A9A82ECB7A}" type="slidenum">
              <a:rPr lang="en-GB" smtClean="0"/>
              <a:t>‹#›</a:t>
            </a:fld>
            <a:endParaRPr lang="en-GB"/>
          </a:p>
        </p:txBody>
      </p:sp>
    </p:spTree>
    <p:extLst>
      <p:ext uri="{BB962C8B-B14F-4D97-AF65-F5344CB8AC3E}">
        <p14:creationId xmlns:p14="http://schemas.microsoft.com/office/powerpoint/2010/main" val="17011488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D48D52-0AE1-95C8-AF92-9D9A673509D0}"/>
              </a:ext>
            </a:extLst>
          </p:cNvPr>
          <p:cNvSpPr>
            <a:spLocks noGrp="1"/>
          </p:cNvSpPr>
          <p:nvPr>
            <p:ph type="dt" sz="half" idx="10"/>
          </p:nvPr>
        </p:nvSpPr>
        <p:spPr/>
        <p:txBody>
          <a:bodyPr/>
          <a:lstStyle/>
          <a:p>
            <a:fld id="{662E9B96-C4A5-46CF-A4F3-46B6CF0F0CCB}" type="datetimeFigureOut">
              <a:rPr lang="en-GB" smtClean="0"/>
              <a:t>20/10/2025</a:t>
            </a:fld>
            <a:endParaRPr lang="en-GB"/>
          </a:p>
        </p:txBody>
      </p:sp>
      <p:sp>
        <p:nvSpPr>
          <p:cNvPr id="3" name="Footer Placeholder 2">
            <a:extLst>
              <a:ext uri="{FF2B5EF4-FFF2-40B4-BE49-F238E27FC236}">
                <a16:creationId xmlns:a16="http://schemas.microsoft.com/office/drawing/2014/main" id="{ED8FDF3D-40DC-D55B-8D04-3F96B4DA1C1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12F4D9-7E51-4ED3-77A1-B6FC2313DA73}"/>
              </a:ext>
            </a:extLst>
          </p:cNvPr>
          <p:cNvSpPr>
            <a:spLocks noGrp="1"/>
          </p:cNvSpPr>
          <p:nvPr>
            <p:ph type="sldNum" sz="quarter" idx="12"/>
          </p:nvPr>
        </p:nvSpPr>
        <p:spPr/>
        <p:txBody>
          <a:bodyPr/>
          <a:lstStyle/>
          <a:p>
            <a:fld id="{A4A43897-3F0A-46E0-B3E9-32A9A82ECB7A}" type="slidenum">
              <a:rPr lang="en-GB" smtClean="0"/>
              <a:t>‹#›</a:t>
            </a:fld>
            <a:endParaRPr lang="en-GB"/>
          </a:p>
        </p:txBody>
      </p:sp>
    </p:spTree>
    <p:extLst>
      <p:ext uri="{BB962C8B-B14F-4D97-AF65-F5344CB8AC3E}">
        <p14:creationId xmlns:p14="http://schemas.microsoft.com/office/powerpoint/2010/main" val="414177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EC8D2-1BFA-D3DE-42E3-A836C8D2260D}"/>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F9170F3-7649-CC84-B711-6806AD8EBF4C}"/>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E2ABC7F-EF2B-4C3C-5F9C-73AD9624AE3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0C3D416D-FD50-FF93-88C0-44E7177FCE4B}"/>
              </a:ext>
            </a:extLst>
          </p:cNvPr>
          <p:cNvSpPr>
            <a:spLocks noGrp="1"/>
          </p:cNvSpPr>
          <p:nvPr>
            <p:ph type="dt" sz="half" idx="10"/>
          </p:nvPr>
        </p:nvSpPr>
        <p:spPr/>
        <p:txBody>
          <a:bodyPr/>
          <a:lstStyle/>
          <a:p>
            <a:fld id="{662E9B96-C4A5-46CF-A4F3-46B6CF0F0CCB}" type="datetimeFigureOut">
              <a:rPr lang="en-GB" smtClean="0"/>
              <a:t>20/10/2025</a:t>
            </a:fld>
            <a:endParaRPr lang="en-GB"/>
          </a:p>
        </p:txBody>
      </p:sp>
      <p:sp>
        <p:nvSpPr>
          <p:cNvPr id="6" name="Footer Placeholder 5">
            <a:extLst>
              <a:ext uri="{FF2B5EF4-FFF2-40B4-BE49-F238E27FC236}">
                <a16:creationId xmlns:a16="http://schemas.microsoft.com/office/drawing/2014/main" id="{55FB7109-F8D1-F76E-8EF3-B70F2EFE94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72928D-EA44-73BC-3F72-9BA56A72A523}"/>
              </a:ext>
            </a:extLst>
          </p:cNvPr>
          <p:cNvSpPr>
            <a:spLocks noGrp="1"/>
          </p:cNvSpPr>
          <p:nvPr>
            <p:ph type="sldNum" sz="quarter" idx="12"/>
          </p:nvPr>
        </p:nvSpPr>
        <p:spPr/>
        <p:txBody>
          <a:bodyPr/>
          <a:lstStyle/>
          <a:p>
            <a:fld id="{A4A43897-3F0A-46E0-B3E9-32A9A82ECB7A}" type="slidenum">
              <a:rPr lang="en-GB" smtClean="0"/>
              <a:t>‹#›</a:t>
            </a:fld>
            <a:endParaRPr lang="en-GB"/>
          </a:p>
        </p:txBody>
      </p:sp>
    </p:spTree>
    <p:extLst>
      <p:ext uri="{BB962C8B-B14F-4D97-AF65-F5344CB8AC3E}">
        <p14:creationId xmlns:p14="http://schemas.microsoft.com/office/powerpoint/2010/main" val="36509335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DF2A5-B659-5854-E481-E323470EA09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696EEF4-5CB0-13D4-E5B0-78AC7D7B0E0B}"/>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78703DDE-04F1-C074-5A62-215DEC145CA3}"/>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ED5E4C7A-ECE8-CC6C-225E-664E7FB598CC}"/>
              </a:ext>
            </a:extLst>
          </p:cNvPr>
          <p:cNvSpPr>
            <a:spLocks noGrp="1"/>
          </p:cNvSpPr>
          <p:nvPr>
            <p:ph type="dt" sz="half" idx="10"/>
          </p:nvPr>
        </p:nvSpPr>
        <p:spPr/>
        <p:txBody>
          <a:bodyPr/>
          <a:lstStyle/>
          <a:p>
            <a:fld id="{662E9B96-C4A5-46CF-A4F3-46B6CF0F0CCB}" type="datetimeFigureOut">
              <a:rPr lang="en-GB" smtClean="0"/>
              <a:t>20/10/2025</a:t>
            </a:fld>
            <a:endParaRPr lang="en-GB"/>
          </a:p>
        </p:txBody>
      </p:sp>
      <p:sp>
        <p:nvSpPr>
          <p:cNvPr id="6" name="Footer Placeholder 5">
            <a:extLst>
              <a:ext uri="{FF2B5EF4-FFF2-40B4-BE49-F238E27FC236}">
                <a16:creationId xmlns:a16="http://schemas.microsoft.com/office/drawing/2014/main" id="{3189FE82-6B35-8DCE-0A45-9CF5A8DE05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F66BBB-D042-E2B4-F3EC-9A4D510E7DA6}"/>
              </a:ext>
            </a:extLst>
          </p:cNvPr>
          <p:cNvSpPr>
            <a:spLocks noGrp="1"/>
          </p:cNvSpPr>
          <p:nvPr>
            <p:ph type="sldNum" sz="quarter" idx="12"/>
          </p:nvPr>
        </p:nvSpPr>
        <p:spPr/>
        <p:txBody>
          <a:bodyPr/>
          <a:lstStyle/>
          <a:p>
            <a:fld id="{A4A43897-3F0A-46E0-B3E9-32A9A82ECB7A}" type="slidenum">
              <a:rPr lang="en-GB" smtClean="0"/>
              <a:t>‹#›</a:t>
            </a:fld>
            <a:endParaRPr lang="en-GB"/>
          </a:p>
        </p:txBody>
      </p:sp>
    </p:spTree>
    <p:extLst>
      <p:ext uri="{BB962C8B-B14F-4D97-AF65-F5344CB8AC3E}">
        <p14:creationId xmlns:p14="http://schemas.microsoft.com/office/powerpoint/2010/main" val="18424915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6DE81-A08C-7BE0-66CD-187EE1868D8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0FC89AA-DB9C-AF36-6ABF-DD377E9A6CD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221A3E-94C3-5171-A382-2B61D7C41E45}"/>
              </a:ext>
            </a:extLst>
          </p:cNvPr>
          <p:cNvSpPr>
            <a:spLocks noGrp="1"/>
          </p:cNvSpPr>
          <p:nvPr>
            <p:ph type="dt" sz="half" idx="10"/>
          </p:nvPr>
        </p:nvSpPr>
        <p:spPr/>
        <p:txBody>
          <a:bodyPr/>
          <a:lstStyle/>
          <a:p>
            <a:fld id="{662E9B96-C4A5-46CF-A4F3-46B6CF0F0CCB}" type="datetimeFigureOut">
              <a:rPr lang="en-GB" smtClean="0"/>
              <a:t>20/10/2025</a:t>
            </a:fld>
            <a:endParaRPr lang="en-GB"/>
          </a:p>
        </p:txBody>
      </p:sp>
      <p:sp>
        <p:nvSpPr>
          <p:cNvPr id="5" name="Footer Placeholder 4">
            <a:extLst>
              <a:ext uri="{FF2B5EF4-FFF2-40B4-BE49-F238E27FC236}">
                <a16:creationId xmlns:a16="http://schemas.microsoft.com/office/drawing/2014/main" id="{487F6382-6FC1-1D54-9550-F24E4386FC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1E3308-FEC9-DAC8-0E42-722DB668334D}"/>
              </a:ext>
            </a:extLst>
          </p:cNvPr>
          <p:cNvSpPr>
            <a:spLocks noGrp="1"/>
          </p:cNvSpPr>
          <p:nvPr>
            <p:ph type="sldNum" sz="quarter" idx="12"/>
          </p:nvPr>
        </p:nvSpPr>
        <p:spPr/>
        <p:txBody>
          <a:bodyPr/>
          <a:lstStyle/>
          <a:p>
            <a:fld id="{A4A43897-3F0A-46E0-B3E9-32A9A82ECB7A}" type="slidenum">
              <a:rPr lang="en-GB" smtClean="0"/>
              <a:t>‹#›</a:t>
            </a:fld>
            <a:endParaRPr lang="en-GB"/>
          </a:p>
        </p:txBody>
      </p:sp>
    </p:spTree>
    <p:extLst>
      <p:ext uri="{BB962C8B-B14F-4D97-AF65-F5344CB8AC3E}">
        <p14:creationId xmlns:p14="http://schemas.microsoft.com/office/powerpoint/2010/main" val="31508389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AA732F-79D3-5A0B-6382-426DAF1122F8}"/>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3B568C4-B0A1-D7D0-1E9D-8BD62011767E}"/>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F8C360-2376-19D7-E14B-1626B1C4EE41}"/>
              </a:ext>
            </a:extLst>
          </p:cNvPr>
          <p:cNvSpPr>
            <a:spLocks noGrp="1"/>
          </p:cNvSpPr>
          <p:nvPr>
            <p:ph type="dt" sz="half" idx="10"/>
          </p:nvPr>
        </p:nvSpPr>
        <p:spPr/>
        <p:txBody>
          <a:bodyPr/>
          <a:lstStyle/>
          <a:p>
            <a:fld id="{662E9B96-C4A5-46CF-A4F3-46B6CF0F0CCB}" type="datetimeFigureOut">
              <a:rPr lang="en-GB" smtClean="0"/>
              <a:t>20/10/2025</a:t>
            </a:fld>
            <a:endParaRPr lang="en-GB"/>
          </a:p>
        </p:txBody>
      </p:sp>
      <p:sp>
        <p:nvSpPr>
          <p:cNvPr id="5" name="Footer Placeholder 4">
            <a:extLst>
              <a:ext uri="{FF2B5EF4-FFF2-40B4-BE49-F238E27FC236}">
                <a16:creationId xmlns:a16="http://schemas.microsoft.com/office/drawing/2014/main" id="{485EB2C4-6011-B42D-86ED-0B5CB70C2C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26C3B7-F96A-E429-5851-4D1F42FC0E21}"/>
              </a:ext>
            </a:extLst>
          </p:cNvPr>
          <p:cNvSpPr>
            <a:spLocks noGrp="1"/>
          </p:cNvSpPr>
          <p:nvPr>
            <p:ph type="sldNum" sz="quarter" idx="12"/>
          </p:nvPr>
        </p:nvSpPr>
        <p:spPr/>
        <p:txBody>
          <a:bodyPr/>
          <a:lstStyle/>
          <a:p>
            <a:fld id="{A4A43897-3F0A-46E0-B3E9-32A9A82ECB7A}" type="slidenum">
              <a:rPr lang="en-GB" smtClean="0"/>
              <a:t>‹#›</a:t>
            </a:fld>
            <a:endParaRPr lang="en-GB"/>
          </a:p>
        </p:txBody>
      </p:sp>
    </p:spTree>
    <p:extLst>
      <p:ext uri="{BB962C8B-B14F-4D97-AF65-F5344CB8AC3E}">
        <p14:creationId xmlns:p14="http://schemas.microsoft.com/office/powerpoint/2010/main" val="2629355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52992-0528-EFD9-467F-2671D6F7AAB5}"/>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98298D21-EBF6-7176-912B-1257978756AC}"/>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F0B345-B188-5BF2-D83A-472BE54D5B7A}"/>
              </a:ext>
            </a:extLst>
          </p:cNvPr>
          <p:cNvSpPr>
            <a:spLocks noGrp="1"/>
          </p:cNvSpPr>
          <p:nvPr>
            <p:ph type="dt" sz="half" idx="10"/>
          </p:nvPr>
        </p:nvSpPr>
        <p:spPr/>
        <p:txBody>
          <a:bodyPr/>
          <a:lstStyle/>
          <a:p>
            <a:fld id="{5382447F-43F4-415B-ADEE-77C046807F03}" type="datetimeFigureOut">
              <a:rPr lang="en-GB" smtClean="0"/>
              <a:t>20/10/2025</a:t>
            </a:fld>
            <a:endParaRPr lang="en-GB"/>
          </a:p>
        </p:txBody>
      </p:sp>
      <p:sp>
        <p:nvSpPr>
          <p:cNvPr id="5" name="Footer Placeholder 4">
            <a:extLst>
              <a:ext uri="{FF2B5EF4-FFF2-40B4-BE49-F238E27FC236}">
                <a16:creationId xmlns:a16="http://schemas.microsoft.com/office/drawing/2014/main" id="{7EACDCA1-6F2D-56B0-C2C0-7957F1C9B0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D166C7-843B-D6DB-A0F4-3524E71AD9B5}"/>
              </a:ext>
            </a:extLst>
          </p:cNvPr>
          <p:cNvSpPr>
            <a:spLocks noGrp="1"/>
          </p:cNvSpPr>
          <p:nvPr>
            <p:ph type="sldNum" sz="quarter" idx="12"/>
          </p:nvPr>
        </p:nvSpPr>
        <p:spPr/>
        <p:txBody>
          <a:bodyPr/>
          <a:lstStyle/>
          <a:p>
            <a:fld id="{AFB9A1A9-1AA7-4AE3-BE62-4691B144FCBD}" type="slidenum">
              <a:rPr lang="en-GB" smtClean="0"/>
              <a:t>‹#›</a:t>
            </a:fld>
            <a:endParaRPr lang="en-GB"/>
          </a:p>
        </p:txBody>
      </p:sp>
    </p:spTree>
    <p:extLst>
      <p:ext uri="{BB962C8B-B14F-4D97-AF65-F5344CB8AC3E}">
        <p14:creationId xmlns:p14="http://schemas.microsoft.com/office/powerpoint/2010/main" val="7994154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A0D25-78B8-E184-510B-D5DA5B6241F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6D5FFE-521B-F191-3BF6-E6029E60E21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10FF06-470D-EA8B-FFE0-4BFAB81D76B7}"/>
              </a:ext>
            </a:extLst>
          </p:cNvPr>
          <p:cNvSpPr>
            <a:spLocks noGrp="1"/>
          </p:cNvSpPr>
          <p:nvPr>
            <p:ph type="dt" sz="half" idx="10"/>
          </p:nvPr>
        </p:nvSpPr>
        <p:spPr/>
        <p:txBody>
          <a:bodyPr/>
          <a:lstStyle/>
          <a:p>
            <a:fld id="{5382447F-43F4-415B-ADEE-77C046807F03}" type="datetimeFigureOut">
              <a:rPr lang="en-GB" smtClean="0"/>
              <a:t>20/10/2025</a:t>
            </a:fld>
            <a:endParaRPr lang="en-GB"/>
          </a:p>
        </p:txBody>
      </p:sp>
      <p:sp>
        <p:nvSpPr>
          <p:cNvPr id="5" name="Footer Placeholder 4">
            <a:extLst>
              <a:ext uri="{FF2B5EF4-FFF2-40B4-BE49-F238E27FC236}">
                <a16:creationId xmlns:a16="http://schemas.microsoft.com/office/drawing/2014/main" id="{400C0D53-E6E0-B769-ABA0-19904337D7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9BBFAC-430E-5785-313A-1FE89B13A71D}"/>
              </a:ext>
            </a:extLst>
          </p:cNvPr>
          <p:cNvSpPr>
            <a:spLocks noGrp="1"/>
          </p:cNvSpPr>
          <p:nvPr>
            <p:ph type="sldNum" sz="quarter" idx="12"/>
          </p:nvPr>
        </p:nvSpPr>
        <p:spPr/>
        <p:txBody>
          <a:bodyPr/>
          <a:lstStyle/>
          <a:p>
            <a:fld id="{AFB9A1A9-1AA7-4AE3-BE62-4691B144FCBD}" type="slidenum">
              <a:rPr lang="en-GB" smtClean="0"/>
              <a:t>‹#›</a:t>
            </a:fld>
            <a:endParaRPr lang="en-GB"/>
          </a:p>
        </p:txBody>
      </p:sp>
    </p:spTree>
    <p:extLst>
      <p:ext uri="{BB962C8B-B14F-4D97-AF65-F5344CB8AC3E}">
        <p14:creationId xmlns:p14="http://schemas.microsoft.com/office/powerpoint/2010/main" val="25020376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67E57-5848-E950-A178-A1A8D445278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87F3648-0E4F-8EFB-0CBB-28D9D639ADBB}"/>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5078C4E-6269-1519-C0E4-29BD4DC70E3C}"/>
              </a:ext>
            </a:extLst>
          </p:cNvPr>
          <p:cNvSpPr>
            <a:spLocks noGrp="1"/>
          </p:cNvSpPr>
          <p:nvPr>
            <p:ph type="dt" sz="half" idx="10"/>
          </p:nvPr>
        </p:nvSpPr>
        <p:spPr/>
        <p:txBody>
          <a:bodyPr/>
          <a:lstStyle/>
          <a:p>
            <a:fld id="{5382447F-43F4-415B-ADEE-77C046807F03}" type="datetimeFigureOut">
              <a:rPr lang="en-GB" smtClean="0"/>
              <a:t>20/10/2025</a:t>
            </a:fld>
            <a:endParaRPr lang="en-GB"/>
          </a:p>
        </p:txBody>
      </p:sp>
      <p:sp>
        <p:nvSpPr>
          <p:cNvPr id="5" name="Footer Placeholder 4">
            <a:extLst>
              <a:ext uri="{FF2B5EF4-FFF2-40B4-BE49-F238E27FC236}">
                <a16:creationId xmlns:a16="http://schemas.microsoft.com/office/drawing/2014/main" id="{471A5644-F08D-16D6-943D-CAFE006956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D995B2-E35B-F927-0E46-D03DBD740D25}"/>
              </a:ext>
            </a:extLst>
          </p:cNvPr>
          <p:cNvSpPr>
            <a:spLocks noGrp="1"/>
          </p:cNvSpPr>
          <p:nvPr>
            <p:ph type="sldNum" sz="quarter" idx="12"/>
          </p:nvPr>
        </p:nvSpPr>
        <p:spPr/>
        <p:txBody>
          <a:bodyPr/>
          <a:lstStyle/>
          <a:p>
            <a:fld id="{AFB9A1A9-1AA7-4AE3-BE62-4691B144FCBD}" type="slidenum">
              <a:rPr lang="en-GB" smtClean="0"/>
              <a:t>‹#›</a:t>
            </a:fld>
            <a:endParaRPr lang="en-GB"/>
          </a:p>
        </p:txBody>
      </p:sp>
    </p:spTree>
    <p:extLst>
      <p:ext uri="{BB962C8B-B14F-4D97-AF65-F5344CB8AC3E}">
        <p14:creationId xmlns:p14="http://schemas.microsoft.com/office/powerpoint/2010/main" val="6246967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01F82-7D5D-7527-74DC-A0FE07C951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1F9E13-DEB6-B250-74B9-19DB8E6A35DE}"/>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7526FAB-8E66-491A-EDC3-EF5917E321D4}"/>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01525B2-9EB9-AD98-7852-2A2A96E2A5DA}"/>
              </a:ext>
            </a:extLst>
          </p:cNvPr>
          <p:cNvSpPr>
            <a:spLocks noGrp="1"/>
          </p:cNvSpPr>
          <p:nvPr>
            <p:ph type="dt" sz="half" idx="10"/>
          </p:nvPr>
        </p:nvSpPr>
        <p:spPr/>
        <p:txBody>
          <a:bodyPr/>
          <a:lstStyle/>
          <a:p>
            <a:fld id="{5382447F-43F4-415B-ADEE-77C046807F03}" type="datetimeFigureOut">
              <a:rPr lang="en-GB" smtClean="0"/>
              <a:t>20/10/2025</a:t>
            </a:fld>
            <a:endParaRPr lang="en-GB"/>
          </a:p>
        </p:txBody>
      </p:sp>
      <p:sp>
        <p:nvSpPr>
          <p:cNvPr id="6" name="Footer Placeholder 5">
            <a:extLst>
              <a:ext uri="{FF2B5EF4-FFF2-40B4-BE49-F238E27FC236}">
                <a16:creationId xmlns:a16="http://schemas.microsoft.com/office/drawing/2014/main" id="{E981CD61-2E32-312D-AE51-58B78BBFCF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13F26C-D0DC-0897-A013-CDE204E884BA}"/>
              </a:ext>
            </a:extLst>
          </p:cNvPr>
          <p:cNvSpPr>
            <a:spLocks noGrp="1"/>
          </p:cNvSpPr>
          <p:nvPr>
            <p:ph type="sldNum" sz="quarter" idx="12"/>
          </p:nvPr>
        </p:nvSpPr>
        <p:spPr/>
        <p:txBody>
          <a:bodyPr/>
          <a:lstStyle/>
          <a:p>
            <a:fld id="{AFB9A1A9-1AA7-4AE3-BE62-4691B144FCBD}" type="slidenum">
              <a:rPr lang="en-GB" smtClean="0"/>
              <a:t>‹#›</a:t>
            </a:fld>
            <a:endParaRPr lang="en-GB"/>
          </a:p>
        </p:txBody>
      </p:sp>
    </p:spTree>
    <p:extLst>
      <p:ext uri="{BB962C8B-B14F-4D97-AF65-F5344CB8AC3E}">
        <p14:creationId xmlns:p14="http://schemas.microsoft.com/office/powerpoint/2010/main" val="209076979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E2823-7BC5-34C4-CF47-2EDE3DBC185B}"/>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C84313-167B-0C4D-3A52-C35FD06BACF0}"/>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37BD9CAB-7591-5076-D9F1-EB0F93FB7C05}"/>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BB8D9EC-F2F6-B5C6-5B56-753362C0426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179F424D-CF54-EFD1-D44B-EE087F4763DC}"/>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99155D-9E73-46FB-43F2-4486E8300B27}"/>
              </a:ext>
            </a:extLst>
          </p:cNvPr>
          <p:cNvSpPr>
            <a:spLocks noGrp="1"/>
          </p:cNvSpPr>
          <p:nvPr>
            <p:ph type="dt" sz="half" idx="10"/>
          </p:nvPr>
        </p:nvSpPr>
        <p:spPr/>
        <p:txBody>
          <a:bodyPr/>
          <a:lstStyle/>
          <a:p>
            <a:fld id="{5382447F-43F4-415B-ADEE-77C046807F03}" type="datetimeFigureOut">
              <a:rPr lang="en-GB" smtClean="0"/>
              <a:t>20/10/2025</a:t>
            </a:fld>
            <a:endParaRPr lang="en-GB"/>
          </a:p>
        </p:txBody>
      </p:sp>
      <p:sp>
        <p:nvSpPr>
          <p:cNvPr id="8" name="Footer Placeholder 7">
            <a:extLst>
              <a:ext uri="{FF2B5EF4-FFF2-40B4-BE49-F238E27FC236}">
                <a16:creationId xmlns:a16="http://schemas.microsoft.com/office/drawing/2014/main" id="{97D37E4F-2F7C-EA8B-B813-7405D4F3CC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DCDBA56-96AA-D230-2499-B00E82FE10ED}"/>
              </a:ext>
            </a:extLst>
          </p:cNvPr>
          <p:cNvSpPr>
            <a:spLocks noGrp="1"/>
          </p:cNvSpPr>
          <p:nvPr>
            <p:ph type="sldNum" sz="quarter" idx="12"/>
          </p:nvPr>
        </p:nvSpPr>
        <p:spPr/>
        <p:txBody>
          <a:bodyPr/>
          <a:lstStyle/>
          <a:p>
            <a:fld id="{AFB9A1A9-1AA7-4AE3-BE62-4691B144FCBD}" type="slidenum">
              <a:rPr lang="en-GB" smtClean="0"/>
              <a:t>‹#›</a:t>
            </a:fld>
            <a:endParaRPr lang="en-GB"/>
          </a:p>
        </p:txBody>
      </p:sp>
    </p:spTree>
    <p:extLst>
      <p:ext uri="{BB962C8B-B14F-4D97-AF65-F5344CB8AC3E}">
        <p14:creationId xmlns:p14="http://schemas.microsoft.com/office/powerpoint/2010/main" val="24478622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27633-27A1-0C74-65AA-58673A2EE60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2384E40-7002-083A-B213-967B24C787DB}"/>
              </a:ext>
            </a:extLst>
          </p:cNvPr>
          <p:cNvSpPr>
            <a:spLocks noGrp="1"/>
          </p:cNvSpPr>
          <p:nvPr>
            <p:ph type="dt" sz="half" idx="10"/>
          </p:nvPr>
        </p:nvSpPr>
        <p:spPr/>
        <p:txBody>
          <a:bodyPr/>
          <a:lstStyle/>
          <a:p>
            <a:fld id="{5382447F-43F4-415B-ADEE-77C046807F03}" type="datetimeFigureOut">
              <a:rPr lang="en-GB" smtClean="0"/>
              <a:t>20/10/2025</a:t>
            </a:fld>
            <a:endParaRPr lang="en-GB"/>
          </a:p>
        </p:txBody>
      </p:sp>
      <p:sp>
        <p:nvSpPr>
          <p:cNvPr id="4" name="Footer Placeholder 3">
            <a:extLst>
              <a:ext uri="{FF2B5EF4-FFF2-40B4-BE49-F238E27FC236}">
                <a16:creationId xmlns:a16="http://schemas.microsoft.com/office/drawing/2014/main" id="{7BB98BAE-DA98-A83F-07A8-1EDB2CF3955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2BC54E5-2D17-5735-2CD7-ACCCECF29317}"/>
              </a:ext>
            </a:extLst>
          </p:cNvPr>
          <p:cNvSpPr>
            <a:spLocks noGrp="1"/>
          </p:cNvSpPr>
          <p:nvPr>
            <p:ph type="sldNum" sz="quarter" idx="12"/>
          </p:nvPr>
        </p:nvSpPr>
        <p:spPr/>
        <p:txBody>
          <a:bodyPr/>
          <a:lstStyle/>
          <a:p>
            <a:fld id="{AFB9A1A9-1AA7-4AE3-BE62-4691B144FCBD}" type="slidenum">
              <a:rPr lang="en-GB" smtClean="0"/>
              <a:t>‹#›</a:t>
            </a:fld>
            <a:endParaRPr lang="en-GB"/>
          </a:p>
        </p:txBody>
      </p:sp>
    </p:spTree>
    <p:extLst>
      <p:ext uri="{BB962C8B-B14F-4D97-AF65-F5344CB8AC3E}">
        <p14:creationId xmlns:p14="http://schemas.microsoft.com/office/powerpoint/2010/main" val="28699120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E5C0FA-7C58-8DAE-E498-744BBF31FF8E}"/>
              </a:ext>
            </a:extLst>
          </p:cNvPr>
          <p:cNvSpPr>
            <a:spLocks noGrp="1"/>
          </p:cNvSpPr>
          <p:nvPr>
            <p:ph type="dt" sz="half" idx="10"/>
          </p:nvPr>
        </p:nvSpPr>
        <p:spPr/>
        <p:txBody>
          <a:bodyPr/>
          <a:lstStyle/>
          <a:p>
            <a:fld id="{5382447F-43F4-415B-ADEE-77C046807F03}" type="datetimeFigureOut">
              <a:rPr lang="en-GB" smtClean="0"/>
              <a:t>20/10/2025</a:t>
            </a:fld>
            <a:endParaRPr lang="en-GB"/>
          </a:p>
        </p:txBody>
      </p:sp>
      <p:sp>
        <p:nvSpPr>
          <p:cNvPr id="3" name="Footer Placeholder 2">
            <a:extLst>
              <a:ext uri="{FF2B5EF4-FFF2-40B4-BE49-F238E27FC236}">
                <a16:creationId xmlns:a16="http://schemas.microsoft.com/office/drawing/2014/main" id="{DF43EBA7-ACE6-5DE7-FDAE-615BF751580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D4E9D35-DC42-4E0A-7E04-F87B59B97161}"/>
              </a:ext>
            </a:extLst>
          </p:cNvPr>
          <p:cNvSpPr>
            <a:spLocks noGrp="1"/>
          </p:cNvSpPr>
          <p:nvPr>
            <p:ph type="sldNum" sz="quarter" idx="12"/>
          </p:nvPr>
        </p:nvSpPr>
        <p:spPr/>
        <p:txBody>
          <a:bodyPr/>
          <a:lstStyle/>
          <a:p>
            <a:fld id="{AFB9A1A9-1AA7-4AE3-BE62-4691B144FCBD}" type="slidenum">
              <a:rPr lang="en-GB" smtClean="0"/>
              <a:t>‹#›</a:t>
            </a:fld>
            <a:endParaRPr lang="en-GB"/>
          </a:p>
        </p:txBody>
      </p:sp>
    </p:spTree>
    <p:extLst>
      <p:ext uri="{BB962C8B-B14F-4D97-AF65-F5344CB8AC3E}">
        <p14:creationId xmlns:p14="http://schemas.microsoft.com/office/powerpoint/2010/main" val="2537790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8E0E2-E1DF-57A2-BDA4-67B472411A71}"/>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3330B04-AA2B-20AF-D1FA-31E41FA1A7AC}"/>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9AB49B-A8D9-E4C1-5820-2777EE8E2B0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6D5F97E9-13A4-3B5C-A64C-781AF98D622E}"/>
              </a:ext>
            </a:extLst>
          </p:cNvPr>
          <p:cNvSpPr>
            <a:spLocks noGrp="1"/>
          </p:cNvSpPr>
          <p:nvPr>
            <p:ph type="dt" sz="half" idx="10"/>
          </p:nvPr>
        </p:nvSpPr>
        <p:spPr/>
        <p:txBody>
          <a:bodyPr/>
          <a:lstStyle/>
          <a:p>
            <a:fld id="{5382447F-43F4-415B-ADEE-77C046807F03}" type="datetimeFigureOut">
              <a:rPr lang="en-GB" smtClean="0"/>
              <a:t>20/10/2025</a:t>
            </a:fld>
            <a:endParaRPr lang="en-GB"/>
          </a:p>
        </p:txBody>
      </p:sp>
      <p:sp>
        <p:nvSpPr>
          <p:cNvPr id="6" name="Footer Placeholder 5">
            <a:extLst>
              <a:ext uri="{FF2B5EF4-FFF2-40B4-BE49-F238E27FC236}">
                <a16:creationId xmlns:a16="http://schemas.microsoft.com/office/drawing/2014/main" id="{6409D39A-4720-75B3-F2AB-22A19BE862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E3A475-4DB7-D186-7B38-12C09F28388A}"/>
              </a:ext>
            </a:extLst>
          </p:cNvPr>
          <p:cNvSpPr>
            <a:spLocks noGrp="1"/>
          </p:cNvSpPr>
          <p:nvPr>
            <p:ph type="sldNum" sz="quarter" idx="12"/>
          </p:nvPr>
        </p:nvSpPr>
        <p:spPr/>
        <p:txBody>
          <a:bodyPr/>
          <a:lstStyle/>
          <a:p>
            <a:fld id="{AFB9A1A9-1AA7-4AE3-BE62-4691B144FCBD}" type="slidenum">
              <a:rPr lang="en-GB" smtClean="0"/>
              <a:t>‹#›</a:t>
            </a:fld>
            <a:endParaRPr lang="en-GB"/>
          </a:p>
        </p:txBody>
      </p:sp>
    </p:spTree>
    <p:extLst>
      <p:ext uri="{BB962C8B-B14F-4D97-AF65-F5344CB8AC3E}">
        <p14:creationId xmlns:p14="http://schemas.microsoft.com/office/powerpoint/2010/main" val="19191816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BF0A3-4B56-64FB-B873-1DF91D056BD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071F9E-6B40-1C09-2CA2-6788092C8E5B}"/>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9B4CEB7D-683D-3935-10E1-B715C355B23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76CA331-11D9-6250-04A9-174E675E5D8D}"/>
              </a:ext>
            </a:extLst>
          </p:cNvPr>
          <p:cNvSpPr>
            <a:spLocks noGrp="1"/>
          </p:cNvSpPr>
          <p:nvPr>
            <p:ph type="dt" sz="half" idx="10"/>
          </p:nvPr>
        </p:nvSpPr>
        <p:spPr/>
        <p:txBody>
          <a:bodyPr/>
          <a:lstStyle/>
          <a:p>
            <a:fld id="{5382447F-43F4-415B-ADEE-77C046807F03}" type="datetimeFigureOut">
              <a:rPr lang="en-GB" smtClean="0"/>
              <a:t>20/10/2025</a:t>
            </a:fld>
            <a:endParaRPr lang="en-GB"/>
          </a:p>
        </p:txBody>
      </p:sp>
      <p:sp>
        <p:nvSpPr>
          <p:cNvPr id="6" name="Footer Placeholder 5">
            <a:extLst>
              <a:ext uri="{FF2B5EF4-FFF2-40B4-BE49-F238E27FC236}">
                <a16:creationId xmlns:a16="http://schemas.microsoft.com/office/drawing/2014/main" id="{4793B624-52CE-CCEB-0B9C-7FF85784A9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BB0C06-1F11-007F-42E2-F53C0531D45D}"/>
              </a:ext>
            </a:extLst>
          </p:cNvPr>
          <p:cNvSpPr>
            <a:spLocks noGrp="1"/>
          </p:cNvSpPr>
          <p:nvPr>
            <p:ph type="sldNum" sz="quarter" idx="12"/>
          </p:nvPr>
        </p:nvSpPr>
        <p:spPr/>
        <p:txBody>
          <a:bodyPr/>
          <a:lstStyle/>
          <a:p>
            <a:fld id="{AFB9A1A9-1AA7-4AE3-BE62-4691B144FCBD}" type="slidenum">
              <a:rPr lang="en-GB" smtClean="0"/>
              <a:t>‹#›</a:t>
            </a:fld>
            <a:endParaRPr lang="en-GB"/>
          </a:p>
        </p:txBody>
      </p:sp>
    </p:spTree>
    <p:extLst>
      <p:ext uri="{BB962C8B-B14F-4D97-AF65-F5344CB8AC3E}">
        <p14:creationId xmlns:p14="http://schemas.microsoft.com/office/powerpoint/2010/main" val="10097529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8D89B-EB87-E424-8E18-904B81B7E2F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B4B70D-63E3-31F7-6085-A72CEA778E3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5053AA-6E08-60CE-F268-826974CE95BE}"/>
              </a:ext>
            </a:extLst>
          </p:cNvPr>
          <p:cNvSpPr>
            <a:spLocks noGrp="1"/>
          </p:cNvSpPr>
          <p:nvPr>
            <p:ph type="dt" sz="half" idx="10"/>
          </p:nvPr>
        </p:nvSpPr>
        <p:spPr/>
        <p:txBody>
          <a:bodyPr/>
          <a:lstStyle/>
          <a:p>
            <a:fld id="{5382447F-43F4-415B-ADEE-77C046807F03}" type="datetimeFigureOut">
              <a:rPr lang="en-GB" smtClean="0"/>
              <a:t>20/10/2025</a:t>
            </a:fld>
            <a:endParaRPr lang="en-GB"/>
          </a:p>
        </p:txBody>
      </p:sp>
      <p:sp>
        <p:nvSpPr>
          <p:cNvPr id="5" name="Footer Placeholder 4">
            <a:extLst>
              <a:ext uri="{FF2B5EF4-FFF2-40B4-BE49-F238E27FC236}">
                <a16:creationId xmlns:a16="http://schemas.microsoft.com/office/drawing/2014/main" id="{83D83192-12B1-D613-7E7B-A7C7B668E1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76849C-082D-93EA-CDCD-C24B8A99BEC8}"/>
              </a:ext>
            </a:extLst>
          </p:cNvPr>
          <p:cNvSpPr>
            <a:spLocks noGrp="1"/>
          </p:cNvSpPr>
          <p:nvPr>
            <p:ph type="sldNum" sz="quarter" idx="12"/>
          </p:nvPr>
        </p:nvSpPr>
        <p:spPr/>
        <p:txBody>
          <a:bodyPr/>
          <a:lstStyle/>
          <a:p>
            <a:fld id="{AFB9A1A9-1AA7-4AE3-BE62-4691B144FCBD}" type="slidenum">
              <a:rPr lang="en-GB" smtClean="0"/>
              <a:t>‹#›</a:t>
            </a:fld>
            <a:endParaRPr lang="en-GB"/>
          </a:p>
        </p:txBody>
      </p:sp>
    </p:spTree>
    <p:extLst>
      <p:ext uri="{BB962C8B-B14F-4D97-AF65-F5344CB8AC3E}">
        <p14:creationId xmlns:p14="http://schemas.microsoft.com/office/powerpoint/2010/main" val="28940014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743A33-63CB-4C6B-0549-73E2A7D812B6}"/>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4B92E5-E35B-B9F1-2E9D-571018B62528}"/>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E11080-A3BA-5D2C-9C2D-1CCD7F9FF737}"/>
              </a:ext>
            </a:extLst>
          </p:cNvPr>
          <p:cNvSpPr>
            <a:spLocks noGrp="1"/>
          </p:cNvSpPr>
          <p:nvPr>
            <p:ph type="dt" sz="half" idx="10"/>
          </p:nvPr>
        </p:nvSpPr>
        <p:spPr/>
        <p:txBody>
          <a:bodyPr/>
          <a:lstStyle/>
          <a:p>
            <a:fld id="{5382447F-43F4-415B-ADEE-77C046807F03}" type="datetimeFigureOut">
              <a:rPr lang="en-GB" smtClean="0"/>
              <a:t>20/10/2025</a:t>
            </a:fld>
            <a:endParaRPr lang="en-GB"/>
          </a:p>
        </p:txBody>
      </p:sp>
      <p:sp>
        <p:nvSpPr>
          <p:cNvPr id="5" name="Footer Placeholder 4">
            <a:extLst>
              <a:ext uri="{FF2B5EF4-FFF2-40B4-BE49-F238E27FC236}">
                <a16:creationId xmlns:a16="http://schemas.microsoft.com/office/drawing/2014/main" id="{B41071B8-CC9A-A5AF-50A6-AD1331A8C6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918A8A-1845-B549-4E5B-5A56209AAFF9}"/>
              </a:ext>
            </a:extLst>
          </p:cNvPr>
          <p:cNvSpPr>
            <a:spLocks noGrp="1"/>
          </p:cNvSpPr>
          <p:nvPr>
            <p:ph type="sldNum" sz="quarter" idx="12"/>
          </p:nvPr>
        </p:nvSpPr>
        <p:spPr/>
        <p:txBody>
          <a:bodyPr/>
          <a:lstStyle/>
          <a:p>
            <a:fld id="{AFB9A1A9-1AA7-4AE3-BE62-4691B144FCBD}" type="slidenum">
              <a:rPr lang="en-GB" smtClean="0"/>
              <a:t>‹#›</a:t>
            </a:fld>
            <a:endParaRPr lang="en-GB"/>
          </a:p>
        </p:txBody>
      </p:sp>
    </p:spTree>
    <p:extLst>
      <p:ext uri="{BB962C8B-B14F-4D97-AF65-F5344CB8AC3E}">
        <p14:creationId xmlns:p14="http://schemas.microsoft.com/office/powerpoint/2010/main" val="1292023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3020DD58-113A-4951-AB1F-CB193C371A66}" type="datetimeFigureOut">
              <a:rPr lang="en-GB" smtClean="0"/>
              <a:t>20/10/2025</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2053AF6-93D2-4FD8-A173-4A0B8BC56AC8}"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5" r:id="rId12"/>
  </p:sldLayoutIdLst>
  <p:transition spd="slow">
    <p:push dir="u"/>
  </p:transition>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BE8C89-0085-E277-297F-270B8C7DE69B}"/>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DF0E03F-4129-1D6A-7AAA-C66B9E8EA265}"/>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9450DD-F726-D5D8-D3D5-A906697BC644}"/>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662E9B96-C4A5-46CF-A4F3-46B6CF0F0CCB}" type="datetimeFigureOut">
              <a:rPr lang="en-GB" smtClean="0"/>
              <a:t>20/10/2025</a:t>
            </a:fld>
            <a:endParaRPr lang="en-GB"/>
          </a:p>
        </p:txBody>
      </p:sp>
      <p:sp>
        <p:nvSpPr>
          <p:cNvPr id="5" name="Footer Placeholder 4">
            <a:extLst>
              <a:ext uri="{FF2B5EF4-FFF2-40B4-BE49-F238E27FC236}">
                <a16:creationId xmlns:a16="http://schemas.microsoft.com/office/drawing/2014/main" id="{F15909A5-0D9E-05C1-85E9-A1DAF7E0456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B84EE69-0588-4E27-0C80-BD1127363531}"/>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A4A43897-3F0A-46E0-B3E9-32A9A82ECB7A}" type="slidenum">
              <a:rPr lang="en-GB" smtClean="0"/>
              <a:t>‹#›</a:t>
            </a:fld>
            <a:endParaRPr lang="en-GB"/>
          </a:p>
        </p:txBody>
      </p:sp>
    </p:spTree>
    <p:extLst>
      <p:ext uri="{BB962C8B-B14F-4D97-AF65-F5344CB8AC3E}">
        <p14:creationId xmlns:p14="http://schemas.microsoft.com/office/powerpoint/2010/main" val="374070821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2FC265-BDCF-ED24-1674-00F27BE9F33B}"/>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7CFD2B-B0DD-2D4B-9A22-9FBC024140C5}"/>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9EE8BA-B91F-5681-FD44-92D123343FFB}"/>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5382447F-43F4-415B-ADEE-77C046807F03}" type="datetimeFigureOut">
              <a:rPr lang="en-GB" smtClean="0"/>
              <a:t>20/10/2025</a:t>
            </a:fld>
            <a:endParaRPr lang="en-GB"/>
          </a:p>
        </p:txBody>
      </p:sp>
      <p:sp>
        <p:nvSpPr>
          <p:cNvPr id="5" name="Footer Placeholder 4">
            <a:extLst>
              <a:ext uri="{FF2B5EF4-FFF2-40B4-BE49-F238E27FC236}">
                <a16:creationId xmlns:a16="http://schemas.microsoft.com/office/drawing/2014/main" id="{5432E5C7-F1EA-E51B-B8B3-069E1089241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5A2097D-1674-221C-69EE-1F67AC3B60CB}"/>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AFB9A1A9-1AA7-4AE3-BE62-4691B144FCBD}" type="slidenum">
              <a:rPr lang="en-GB" smtClean="0"/>
              <a:t>‹#›</a:t>
            </a:fld>
            <a:endParaRPr lang="en-GB"/>
          </a:p>
        </p:txBody>
      </p:sp>
    </p:spTree>
    <p:extLst>
      <p:ext uri="{BB962C8B-B14F-4D97-AF65-F5344CB8AC3E}">
        <p14:creationId xmlns:p14="http://schemas.microsoft.com/office/powerpoint/2010/main" val="16532155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st-benedicts.suffolk.sch.uk/index.asp" TargetMode="External"/><Relationship Id="rId2" Type="http://schemas.openxmlformats.org/officeDocument/2006/relationships/hyperlink" Target="mailto:sbowyer@st-benedicts.Suffolk.sch.uk" TargetMode="Externa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st-benedicts.suffolk.sch.uk/index.asp"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www.google.co.uk/url?q=http://www.kellogg.edu/helpdesk/student/email/&amp;sa=U&amp;ved=0ahUKEwjnkJP3rZDWAhVHBMAKHWr7Ac8QwW4IGDAB&amp;usg=AFQjCNETQEa9HkCtpVuYdZ7da_xP3xfQyA" TargetMode="External"/><Relationship Id="rId7"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hyperlink" Target="http://www.st-benedicts.suffolk.sch.uk/index.asp" TargetMode="External"/><Relationship Id="rId5" Type="http://schemas.openxmlformats.org/officeDocument/2006/relationships/image" Target="../media/image5.jpe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1395619"/>
            <a:ext cx="8202666" cy="3545549"/>
          </a:xfrm>
        </p:spPr>
        <p:txBody>
          <a:bodyPr>
            <a:normAutofit fontScale="90000"/>
          </a:bodyPr>
          <a:lstStyle/>
          <a:p>
            <a:br>
              <a:rPr lang="en-GB" dirty="0">
                <a:solidFill>
                  <a:schemeClr val="bg1"/>
                </a:solidFill>
              </a:rPr>
            </a:br>
            <a:br>
              <a:rPr lang="en-GB" dirty="0">
                <a:solidFill>
                  <a:schemeClr val="bg1"/>
                </a:solidFill>
              </a:rPr>
            </a:br>
            <a:r>
              <a:rPr lang="en-GB" dirty="0">
                <a:solidFill>
                  <a:schemeClr val="bg1"/>
                </a:solidFill>
              </a:rPr>
              <a:t> </a:t>
            </a:r>
            <a:r>
              <a:rPr lang="en-GB" sz="5300" dirty="0">
                <a:solidFill>
                  <a:schemeClr val="bg1"/>
                </a:solidFill>
              </a:rPr>
              <a:t>Year 8  </a:t>
            </a:r>
            <a:br>
              <a:rPr lang="en-GB" sz="5300" dirty="0">
                <a:solidFill>
                  <a:schemeClr val="bg1"/>
                </a:solidFill>
              </a:rPr>
            </a:br>
            <a:r>
              <a:rPr lang="en-GB" sz="5300" dirty="0">
                <a:solidFill>
                  <a:schemeClr val="bg1"/>
                </a:solidFill>
              </a:rPr>
              <a:t>2025/26</a:t>
            </a:r>
            <a:br>
              <a:rPr lang="en-GB" sz="5300" dirty="0">
                <a:solidFill>
                  <a:schemeClr val="bg1"/>
                </a:solidFill>
              </a:rPr>
            </a:br>
            <a:r>
              <a:rPr lang="en-GB" sz="5300" dirty="0">
                <a:solidFill>
                  <a:schemeClr val="bg1"/>
                </a:solidFill>
              </a:rPr>
              <a:t>Parent information Evening </a:t>
            </a:r>
            <a:br>
              <a:rPr lang="en-GB" sz="5300" dirty="0">
                <a:solidFill>
                  <a:schemeClr val="bg1"/>
                </a:solidFill>
              </a:rPr>
            </a:br>
            <a:r>
              <a:rPr lang="en-GB" sz="5300" dirty="0">
                <a:solidFill>
                  <a:schemeClr val="bg1"/>
                </a:solidFill>
              </a:rPr>
              <a:t>Ms Wray</a:t>
            </a:r>
            <a:br>
              <a:rPr lang="en-GB" sz="5300" dirty="0">
                <a:solidFill>
                  <a:schemeClr val="bg1"/>
                </a:solidFill>
              </a:rPr>
            </a:br>
            <a:r>
              <a:rPr lang="en-GB" sz="4000" dirty="0">
                <a:solidFill>
                  <a:schemeClr val="bg1"/>
                </a:solidFill>
              </a:rPr>
              <a:t>vwray</a:t>
            </a:r>
            <a:r>
              <a:rPr lang="en-GB" sz="4000" dirty="0">
                <a:solidFill>
                  <a:schemeClr val="bg1"/>
                </a:solidFill>
                <a:hlinkClick r:id="rId2">
                  <a:extLst>
                    <a:ext uri="{A12FA001-AC4F-418D-AE19-62706E023703}">
                      <ahyp:hlinkClr xmlns:ahyp="http://schemas.microsoft.com/office/drawing/2018/hyperlinkcolor" val="tx"/>
                    </a:ext>
                  </a:extLst>
                </a:hlinkClick>
              </a:rPr>
              <a:t>@st-benedicts.suffolk.sch.uk</a:t>
            </a:r>
            <a:br>
              <a:rPr lang="en-GB" sz="4000" dirty="0">
                <a:solidFill>
                  <a:schemeClr val="bg1"/>
                </a:solidFill>
              </a:rPr>
            </a:br>
            <a:endParaRPr lang="en-GB" sz="4000" dirty="0">
              <a:solidFill>
                <a:schemeClr val="bg1"/>
              </a:solidFill>
            </a:endParaRPr>
          </a:p>
        </p:txBody>
      </p:sp>
      <p:pic>
        <p:nvPicPr>
          <p:cNvPr id="4" name="Picture 2" descr="St. Benedict’ Catholic Schoo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5693710"/>
            <a:ext cx="3589004" cy="10045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0" name="Picture 2" descr="Information Information Centr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536" y="5533924"/>
            <a:ext cx="2149822" cy="13240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7AA0700-F19B-41EC-9F4C-16A950E9D919}"/>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79512" y="220869"/>
            <a:ext cx="895350" cy="1174750"/>
          </a:xfrm>
          <a:prstGeom prst="rect">
            <a:avLst/>
          </a:prstGeom>
          <a:noFill/>
          <a:ln>
            <a:noFill/>
          </a:ln>
        </p:spPr>
      </p:pic>
    </p:spTree>
    <p:extLst>
      <p:ext uri="{BB962C8B-B14F-4D97-AF65-F5344CB8AC3E}">
        <p14:creationId xmlns:p14="http://schemas.microsoft.com/office/powerpoint/2010/main" val="155641260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8798" y="1844824"/>
            <a:ext cx="7948405" cy="4137323"/>
          </a:xfrm>
        </p:spPr>
        <p:txBody>
          <a:bodyPr>
            <a:noAutofit/>
          </a:bodyPr>
          <a:lstStyle/>
          <a:p>
            <a:pPr marL="0" indent="0">
              <a:buNone/>
            </a:pPr>
            <a:r>
              <a:rPr lang="en-GB" dirty="0">
                <a:solidFill>
                  <a:schemeClr val="tx1"/>
                </a:solidFill>
              </a:rPr>
              <a:t>Lord,</a:t>
            </a:r>
            <a:br>
              <a:rPr lang="en-GB" dirty="0">
                <a:solidFill>
                  <a:schemeClr val="tx1"/>
                </a:solidFill>
              </a:rPr>
            </a:br>
            <a:r>
              <a:rPr lang="en-GB" dirty="0">
                <a:solidFill>
                  <a:schemeClr val="tx1"/>
                </a:solidFill>
              </a:rPr>
              <a:t>You are the light that guides my feet.</a:t>
            </a:r>
            <a:br>
              <a:rPr lang="en-GB" dirty="0">
                <a:solidFill>
                  <a:schemeClr val="tx1"/>
                </a:solidFill>
              </a:rPr>
            </a:br>
            <a:r>
              <a:rPr lang="en-GB" dirty="0">
                <a:solidFill>
                  <a:schemeClr val="tx1"/>
                </a:solidFill>
              </a:rPr>
              <a:t>You are the map that gives me direction.</a:t>
            </a:r>
            <a:br>
              <a:rPr lang="en-GB" dirty="0">
                <a:solidFill>
                  <a:schemeClr val="tx1"/>
                </a:solidFill>
              </a:rPr>
            </a:br>
            <a:r>
              <a:rPr lang="en-GB" dirty="0">
                <a:solidFill>
                  <a:schemeClr val="tx1"/>
                </a:solidFill>
              </a:rPr>
              <a:t>You are the peace that makes me strong.</a:t>
            </a:r>
            <a:br>
              <a:rPr lang="en-GB" dirty="0">
                <a:solidFill>
                  <a:schemeClr val="tx1"/>
                </a:solidFill>
              </a:rPr>
            </a:br>
            <a:r>
              <a:rPr lang="en-GB" dirty="0">
                <a:solidFill>
                  <a:schemeClr val="tx1"/>
                </a:solidFill>
              </a:rPr>
              <a:t>You are the leader whom I faithfully follow.</a:t>
            </a:r>
            <a:br>
              <a:rPr lang="en-GB" dirty="0">
                <a:solidFill>
                  <a:schemeClr val="tx1"/>
                </a:solidFill>
              </a:rPr>
            </a:br>
            <a:br>
              <a:rPr lang="en-GB" dirty="0">
                <a:solidFill>
                  <a:schemeClr val="tx1"/>
                </a:solidFill>
              </a:rPr>
            </a:br>
            <a:r>
              <a:rPr lang="en-GB" dirty="0">
                <a:solidFill>
                  <a:schemeClr val="tx1"/>
                </a:solidFill>
              </a:rPr>
              <a:t>May your light illuminate my life</a:t>
            </a:r>
            <a:br>
              <a:rPr lang="en-GB" dirty="0">
                <a:solidFill>
                  <a:schemeClr val="tx1"/>
                </a:solidFill>
              </a:rPr>
            </a:br>
            <a:r>
              <a:rPr lang="en-GB" dirty="0">
                <a:solidFill>
                  <a:schemeClr val="tx1"/>
                </a:solidFill>
              </a:rPr>
              <a:t>And your guidance bring direction.</a:t>
            </a:r>
            <a:br>
              <a:rPr lang="en-GB" dirty="0">
                <a:solidFill>
                  <a:schemeClr val="tx1"/>
                </a:solidFill>
              </a:rPr>
            </a:br>
            <a:r>
              <a:rPr lang="en-GB" dirty="0">
                <a:solidFill>
                  <a:schemeClr val="tx1"/>
                </a:solidFill>
              </a:rPr>
              <a:t>May I find inspiration in your word</a:t>
            </a:r>
            <a:br>
              <a:rPr lang="en-GB" dirty="0">
                <a:solidFill>
                  <a:schemeClr val="tx1"/>
                </a:solidFill>
              </a:rPr>
            </a:br>
            <a:r>
              <a:rPr lang="en-GB" dirty="0">
                <a:solidFill>
                  <a:schemeClr val="tx1"/>
                </a:solidFill>
              </a:rPr>
              <a:t>And peace in my heart as I follow you.</a:t>
            </a:r>
          </a:p>
          <a:p>
            <a:pPr marL="0" indent="0">
              <a:buNone/>
            </a:pPr>
            <a:r>
              <a:rPr lang="en-GB" dirty="0">
                <a:solidFill>
                  <a:schemeClr val="tx1"/>
                </a:solidFill>
              </a:rPr>
              <a:t>St. Benedict … pray for us.</a:t>
            </a:r>
            <a:br>
              <a:rPr lang="en-GB" dirty="0">
                <a:solidFill>
                  <a:schemeClr val="tx1"/>
                </a:solidFill>
              </a:rPr>
            </a:br>
            <a:r>
              <a:rPr lang="en-GB" dirty="0">
                <a:solidFill>
                  <a:schemeClr val="tx1"/>
                </a:solidFill>
              </a:rPr>
              <a:t>Amen.</a:t>
            </a:r>
          </a:p>
          <a:p>
            <a:pPr marL="0" indent="0">
              <a:buNone/>
            </a:pPr>
            <a:br>
              <a:rPr lang="en-GB" dirty="0">
                <a:solidFill>
                  <a:schemeClr val="tx1"/>
                </a:solidFill>
              </a:rPr>
            </a:br>
            <a:br>
              <a:rPr lang="en-GB" dirty="0">
                <a:solidFill>
                  <a:schemeClr val="tx1"/>
                </a:solidFill>
              </a:rPr>
            </a:br>
            <a:endParaRPr lang="en-GB" dirty="0">
              <a:solidFill>
                <a:schemeClr val="tx1"/>
              </a:solidFill>
            </a:endParaRPr>
          </a:p>
        </p:txBody>
      </p:sp>
      <p:sp>
        <p:nvSpPr>
          <p:cNvPr id="3" name="Title 2"/>
          <p:cNvSpPr>
            <a:spLocks noGrp="1"/>
          </p:cNvSpPr>
          <p:nvPr>
            <p:ph type="title"/>
          </p:nvPr>
        </p:nvSpPr>
        <p:spPr>
          <a:xfrm>
            <a:off x="-838943" y="458957"/>
            <a:ext cx="8229600" cy="1252728"/>
          </a:xfrm>
        </p:spPr>
        <p:txBody>
          <a:bodyPr/>
          <a:lstStyle/>
          <a:p>
            <a:r>
              <a:rPr lang="en-GB" b="1" dirty="0">
                <a:solidFill>
                  <a:schemeClr val="bg1"/>
                </a:solidFill>
              </a:rPr>
              <a:t>Pause for reflection</a:t>
            </a:r>
          </a:p>
        </p:txBody>
      </p:sp>
      <p:pic>
        <p:nvPicPr>
          <p:cNvPr id="4" name="Picture 2" descr="St. Benedict’ Catholic Schoo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5733256"/>
            <a:ext cx="3516996" cy="984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2" descr="St. Benedict’ Catholic School">
            <a:hlinkClick r:id="rId2"/>
            <a:extLst>
              <a:ext uri="{FF2B5EF4-FFF2-40B4-BE49-F238E27FC236}">
                <a16:creationId xmlns:a16="http://schemas.microsoft.com/office/drawing/2014/main" id="{F21F9ED5-59FD-4F01-7ACB-24399A4F36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2420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6993986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91848" y="683189"/>
            <a:ext cx="7253168" cy="1298677"/>
          </a:xfrm>
        </p:spPr>
        <p:txBody>
          <a:bodyPr/>
          <a:lstStyle/>
          <a:p>
            <a:r>
              <a:rPr lang="en-GB" b="1" dirty="0">
                <a:solidFill>
                  <a:schemeClr val="tx1"/>
                </a:solidFill>
              </a:rPr>
              <a:t> </a:t>
            </a:r>
            <a:endParaRPr lang="en-GB" sz="4800" b="1" dirty="0">
              <a:solidFill>
                <a:schemeClr val="tx1"/>
              </a:solidFill>
            </a:endParaRPr>
          </a:p>
        </p:txBody>
      </p:sp>
      <p:pic>
        <p:nvPicPr>
          <p:cNvPr id="6" name="Picture 2" descr="St. Benedict’ Catholic School">
            <a:hlinkClick r:id="rId2"/>
            <a:extLst>
              <a:ext uri="{FF2B5EF4-FFF2-40B4-BE49-F238E27FC236}">
                <a16:creationId xmlns:a16="http://schemas.microsoft.com/office/drawing/2014/main" id="{1295EDA7-A680-2DA8-4589-BED221D795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2420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a:extLst>
              <a:ext uri="{FF2B5EF4-FFF2-40B4-BE49-F238E27FC236}">
                <a16:creationId xmlns:a16="http://schemas.microsoft.com/office/drawing/2014/main" id="{FE7981B1-D814-4323-B33B-CFB5E973AE69}"/>
              </a:ext>
            </a:extLst>
          </p:cNvPr>
          <p:cNvSpPr txBox="1"/>
          <p:nvPr/>
        </p:nvSpPr>
        <p:spPr>
          <a:xfrm>
            <a:off x="467544" y="2419260"/>
            <a:ext cx="914400" cy="914400"/>
          </a:xfrm>
          <a:prstGeom prst="rect">
            <a:avLst/>
          </a:prstGeom>
          <a:noFill/>
        </p:spPr>
        <p:txBody>
          <a:bodyPr wrap="square" rtlCol="0">
            <a:spAutoFit/>
          </a:bodyPr>
          <a:lstStyle/>
          <a:p>
            <a:endParaRPr lang="en-GB" dirty="0"/>
          </a:p>
        </p:txBody>
      </p:sp>
      <p:sp>
        <p:nvSpPr>
          <p:cNvPr id="10" name="AutoShape 6" descr="Image of Sarah Cleaver">
            <a:extLst>
              <a:ext uri="{FF2B5EF4-FFF2-40B4-BE49-F238E27FC236}">
                <a16:creationId xmlns:a16="http://schemas.microsoft.com/office/drawing/2014/main" id="{2DBA8C10-89C5-B57B-BA8B-99C8A4A4972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8142214B-EB3D-C0A5-E51D-CEB67F980B73}"/>
              </a:ext>
            </a:extLst>
          </p:cNvPr>
          <p:cNvSpPr txBox="1"/>
          <p:nvPr/>
        </p:nvSpPr>
        <p:spPr>
          <a:xfrm>
            <a:off x="3770334" y="2974931"/>
            <a:ext cx="914400" cy="914400"/>
          </a:xfrm>
          <a:prstGeom prst="rect">
            <a:avLst/>
          </a:prstGeom>
          <a:noFill/>
        </p:spPr>
        <p:txBody>
          <a:bodyPr wrap="square" rtlCol="0">
            <a:spAutoFit/>
          </a:bodyPr>
          <a:lstStyle/>
          <a:p>
            <a:endParaRPr lang="en-GB" dirty="0"/>
          </a:p>
        </p:txBody>
      </p:sp>
      <p:sp>
        <p:nvSpPr>
          <p:cNvPr id="7" name="TextBox 6">
            <a:extLst>
              <a:ext uri="{FF2B5EF4-FFF2-40B4-BE49-F238E27FC236}">
                <a16:creationId xmlns:a16="http://schemas.microsoft.com/office/drawing/2014/main" id="{B511F774-0363-5C61-7685-8BFB114794F8}"/>
              </a:ext>
            </a:extLst>
          </p:cNvPr>
          <p:cNvSpPr txBox="1"/>
          <p:nvPr/>
        </p:nvSpPr>
        <p:spPr>
          <a:xfrm>
            <a:off x="3770334" y="2974931"/>
            <a:ext cx="914400" cy="914400"/>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id="{EBC21739-0BEE-C391-05DC-38A8EA8C53C8}"/>
              </a:ext>
            </a:extLst>
          </p:cNvPr>
          <p:cNvSpPr txBox="1"/>
          <p:nvPr/>
        </p:nvSpPr>
        <p:spPr>
          <a:xfrm>
            <a:off x="1054598" y="2859635"/>
            <a:ext cx="7127447"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i="1" dirty="0"/>
              <a:t>The theme for this year:</a:t>
            </a:r>
            <a:endParaRPr lang="en-US" dirty="0"/>
          </a:p>
          <a:p>
            <a:endParaRPr lang="en-GB" sz="3600" i="1" dirty="0"/>
          </a:p>
          <a:p>
            <a:r>
              <a:rPr lang="en-GB" sz="3600" i="1" dirty="0"/>
              <a:t>  The little things matter.</a:t>
            </a:r>
            <a:endParaRPr lang="en-GB" dirty="0"/>
          </a:p>
          <a:p>
            <a:endParaRPr lang="en-GB" i="1" dirty="0"/>
          </a:p>
          <a:p>
            <a:endParaRPr lang="en-GB" i="1"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55990398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0" y="1484784"/>
            <a:ext cx="7992888" cy="5112568"/>
          </a:xfrm>
        </p:spPr>
        <p:txBody>
          <a:bodyPr>
            <a:normAutofit fontScale="92500" lnSpcReduction="10000"/>
          </a:bodyPr>
          <a:lstStyle/>
          <a:p>
            <a:r>
              <a:rPr lang="en-GB" dirty="0">
                <a:solidFill>
                  <a:schemeClr val="tx1"/>
                </a:solidFill>
              </a:rPr>
              <a:t>Punctuality - both to school and to lessons</a:t>
            </a:r>
          </a:p>
          <a:p>
            <a:r>
              <a:rPr lang="en-GB" dirty="0">
                <a:solidFill>
                  <a:schemeClr val="tx1"/>
                </a:solidFill>
              </a:rPr>
              <a:t>Correct equipment to all lessons</a:t>
            </a:r>
          </a:p>
          <a:p>
            <a:r>
              <a:rPr lang="en-GB" dirty="0">
                <a:solidFill>
                  <a:schemeClr val="tx1"/>
                </a:solidFill>
              </a:rPr>
              <a:t>Correct uniform – Also worn correctly</a:t>
            </a:r>
          </a:p>
          <a:p>
            <a:r>
              <a:rPr lang="en-GB" dirty="0">
                <a:solidFill>
                  <a:schemeClr val="tx1"/>
                </a:solidFill>
              </a:rPr>
              <a:t>No phones</a:t>
            </a:r>
          </a:p>
          <a:p>
            <a:r>
              <a:rPr lang="en-GB" dirty="0">
                <a:solidFill>
                  <a:schemeClr val="tx1"/>
                </a:solidFill>
              </a:rPr>
              <a:t>Classroom behaviour code Three step sanction system – </a:t>
            </a:r>
            <a:r>
              <a:rPr lang="en-GB" sz="1800" dirty="0">
                <a:solidFill>
                  <a:schemeClr val="tx1"/>
                </a:solidFill>
              </a:rPr>
              <a:t>warning, behaviour point, remove</a:t>
            </a:r>
          </a:p>
          <a:p>
            <a:r>
              <a:rPr lang="en-GB" dirty="0">
                <a:solidFill>
                  <a:schemeClr val="tx1"/>
                </a:solidFill>
              </a:rPr>
              <a:t>We operate daily lunch detentions in E3 with the Heads of Year. 20 minutes for uniform issues, 40 minutes for removal from class. </a:t>
            </a:r>
          </a:p>
          <a:p>
            <a:r>
              <a:rPr lang="en-GB" dirty="0">
                <a:solidFill>
                  <a:schemeClr val="tx1"/>
                </a:solidFill>
              </a:rPr>
              <a:t>We operate twice weekly after school detentions, Wednesday for 60 minutes with Teaching staff, and Friday for either 60/90 minutes with SLT. Both start 3:45 and either go to 4:45 or 5:15pm. </a:t>
            </a:r>
          </a:p>
          <a:p>
            <a:r>
              <a:rPr lang="en-GB" dirty="0">
                <a:solidFill>
                  <a:schemeClr val="tx1"/>
                </a:solidFill>
              </a:rPr>
              <a:t>Homework neat and on time - Arbor</a:t>
            </a:r>
          </a:p>
          <a:p>
            <a:pPr marL="0" indent="0">
              <a:buNone/>
            </a:pPr>
            <a:endParaRPr lang="en-GB" dirty="0"/>
          </a:p>
          <a:p>
            <a:endParaRPr lang="en-GB" dirty="0"/>
          </a:p>
        </p:txBody>
      </p:sp>
      <p:sp>
        <p:nvSpPr>
          <p:cNvPr id="3" name="Title 2"/>
          <p:cNvSpPr>
            <a:spLocks noGrp="1"/>
          </p:cNvSpPr>
          <p:nvPr>
            <p:ph type="title"/>
          </p:nvPr>
        </p:nvSpPr>
        <p:spPr>
          <a:xfrm>
            <a:off x="-458942" y="522023"/>
            <a:ext cx="8229600" cy="1252728"/>
          </a:xfrm>
        </p:spPr>
        <p:txBody>
          <a:bodyPr/>
          <a:lstStyle/>
          <a:p>
            <a:r>
              <a:rPr lang="en-GB" dirty="0"/>
              <a:t>Same rules apply…</a:t>
            </a:r>
          </a:p>
        </p:txBody>
      </p:sp>
      <p:pic>
        <p:nvPicPr>
          <p:cNvPr id="4" name="Picture 2" descr="St. Benedict’ Catholic Schoo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6021288"/>
            <a:ext cx="2508884" cy="7021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2" descr="St. Benedict’ Catholic School">
            <a:hlinkClick r:id="rId3"/>
            <a:extLst>
              <a:ext uri="{FF2B5EF4-FFF2-40B4-BE49-F238E27FC236}">
                <a16:creationId xmlns:a16="http://schemas.microsoft.com/office/drawing/2014/main" id="{C804CF89-D06F-040F-01BC-890B33D9F7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420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50481062"/>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364CCB-3E4E-687B-628A-CC61034927EE}"/>
              </a:ext>
            </a:extLst>
          </p:cNvPr>
          <p:cNvSpPr>
            <a:spLocks noGrp="1"/>
          </p:cNvSpPr>
          <p:nvPr>
            <p:ph idx="1"/>
          </p:nvPr>
        </p:nvSpPr>
        <p:spPr>
          <a:xfrm>
            <a:off x="323528" y="1916832"/>
            <a:ext cx="8424935" cy="4602840"/>
          </a:xfrm>
        </p:spPr>
        <p:txBody>
          <a:bodyPr vert="horz" lIns="91440" tIns="45720" rIns="91440" bIns="45720" rtlCol="0" anchor="t">
            <a:normAutofit/>
          </a:bodyPr>
          <a:lstStyle/>
          <a:p>
            <a:r>
              <a:rPr lang="en-GB" dirty="0"/>
              <a:t>We have not changed our expectations around uniform from last year.</a:t>
            </a:r>
          </a:p>
          <a:p>
            <a:r>
              <a:rPr lang="en-GB" dirty="0"/>
              <a:t>The behaviour system contains a Uniform Code behaviour point</a:t>
            </a:r>
          </a:p>
          <a:p>
            <a:r>
              <a:rPr lang="en-GB" dirty="0"/>
              <a:t> The key thing for us all to work towards is to make sure the high standards they have now continue. We really appreciate your help in ensuring our school uniform is worn properly. </a:t>
            </a:r>
          </a:p>
          <a:p>
            <a:r>
              <a:rPr lang="en-GB" dirty="0"/>
              <a:t>If there is a problem, just please make sure to communicate with us. An email to tutor, or a hand-written note, and the tutor can issue a green card first thing in the morning. Where issues come in it tends to be when things are left. </a:t>
            </a:r>
          </a:p>
          <a:p>
            <a:endParaRPr lang="en-GB" dirty="0"/>
          </a:p>
        </p:txBody>
      </p:sp>
      <p:sp>
        <p:nvSpPr>
          <p:cNvPr id="3" name="Title 2">
            <a:extLst>
              <a:ext uri="{FF2B5EF4-FFF2-40B4-BE49-F238E27FC236}">
                <a16:creationId xmlns:a16="http://schemas.microsoft.com/office/drawing/2014/main" id="{00AF9B99-AC03-8EA7-2424-ADC4C1625F26}"/>
              </a:ext>
            </a:extLst>
          </p:cNvPr>
          <p:cNvSpPr>
            <a:spLocks noGrp="1"/>
          </p:cNvSpPr>
          <p:nvPr>
            <p:ph type="title"/>
          </p:nvPr>
        </p:nvSpPr>
        <p:spPr/>
        <p:txBody>
          <a:bodyPr/>
          <a:lstStyle/>
          <a:p>
            <a:r>
              <a:rPr lang="en-GB" dirty="0"/>
              <a:t>Uniform</a:t>
            </a:r>
          </a:p>
        </p:txBody>
      </p:sp>
    </p:spTree>
    <p:extLst>
      <p:ext uri="{BB962C8B-B14F-4D97-AF65-F5344CB8AC3E}">
        <p14:creationId xmlns:p14="http://schemas.microsoft.com/office/powerpoint/2010/main" val="115343200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4834880" cy="1252728"/>
          </a:xfrm>
        </p:spPr>
        <p:txBody>
          <a:bodyPr>
            <a:normAutofit fontScale="90000"/>
          </a:bodyPr>
          <a:lstStyle/>
          <a:p>
            <a:r>
              <a:rPr lang="en-GB" dirty="0"/>
              <a:t>Attitude to Learning (ATL) in Year 8 </a:t>
            </a:r>
          </a:p>
        </p:txBody>
      </p:sp>
      <p:sp>
        <p:nvSpPr>
          <p:cNvPr id="3" name="Content Placeholder 2"/>
          <p:cNvSpPr>
            <a:spLocks noGrp="1"/>
          </p:cNvSpPr>
          <p:nvPr>
            <p:ph idx="1"/>
          </p:nvPr>
        </p:nvSpPr>
        <p:spPr>
          <a:xfrm>
            <a:off x="251520" y="1916832"/>
            <a:ext cx="8701572" cy="4941168"/>
          </a:xfrm>
        </p:spPr>
        <p:txBody>
          <a:bodyPr vert="horz" lIns="91440" tIns="45720" rIns="91440" bIns="45720" rtlCol="0" anchor="t">
            <a:normAutofit/>
          </a:bodyPr>
          <a:lstStyle/>
          <a:p>
            <a:r>
              <a:rPr lang="en-GB" dirty="0"/>
              <a:t>We have a system of attitude to learning grades (ATL)</a:t>
            </a:r>
          </a:p>
          <a:p>
            <a:r>
              <a:rPr lang="en-GB" dirty="0"/>
              <a:t>You will receive a report from us at the end of each half term with an ATL grade for each subject. </a:t>
            </a:r>
          </a:p>
          <a:p>
            <a:r>
              <a:rPr lang="en-GB" dirty="0"/>
              <a:t>They are intended to give you an idea of your child's pattern of attitude and effort in the subject. </a:t>
            </a:r>
          </a:p>
          <a:p>
            <a:r>
              <a:rPr lang="en-GB" dirty="0"/>
              <a:t>These grades are from a 1 to a 3. A grade 2 indicates expected and acceptable attitude to learning. A 3 indicates outstanding attitude, and a grade 1 indicates unacceptable attitude to learning. </a:t>
            </a:r>
          </a:p>
          <a:p>
            <a:r>
              <a:rPr lang="en-GB" dirty="0"/>
              <a:t>The intention of these reports is to start conversation with your children, to celebrate what is going well and how you can support what isn’t.</a:t>
            </a:r>
          </a:p>
        </p:txBody>
      </p:sp>
      <p:pic>
        <p:nvPicPr>
          <p:cNvPr id="5" name="Picture 2" descr="St. Benedict’ Catholic School">
            <a:hlinkClick r:id="rId2"/>
            <a:extLst>
              <a:ext uri="{FF2B5EF4-FFF2-40B4-BE49-F238E27FC236}">
                <a16:creationId xmlns:a16="http://schemas.microsoft.com/office/drawing/2014/main" id="{B2950319-52DC-4BF1-BCBC-2038E24C80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166589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0EB70-54F6-1ECE-96B8-DB9116B37C84}"/>
              </a:ext>
            </a:extLst>
          </p:cNvPr>
          <p:cNvSpPr>
            <a:spLocks noGrp="1"/>
          </p:cNvSpPr>
          <p:nvPr>
            <p:ph type="title"/>
          </p:nvPr>
        </p:nvSpPr>
        <p:spPr>
          <a:xfrm>
            <a:off x="457200" y="338328"/>
            <a:ext cx="8229600" cy="2010552"/>
          </a:xfrm>
        </p:spPr>
        <p:txBody>
          <a:bodyPr/>
          <a:lstStyle/>
          <a:p>
            <a:r>
              <a:rPr lang="en-GB" dirty="0"/>
              <a:t>Arbor</a:t>
            </a:r>
          </a:p>
        </p:txBody>
      </p:sp>
      <p:sp>
        <p:nvSpPr>
          <p:cNvPr id="3" name="Content Placeholder 2">
            <a:extLst>
              <a:ext uri="{FF2B5EF4-FFF2-40B4-BE49-F238E27FC236}">
                <a16:creationId xmlns:a16="http://schemas.microsoft.com/office/drawing/2014/main" id="{58B2B46A-A883-4110-AEEB-8EF55AE04723}"/>
              </a:ext>
            </a:extLst>
          </p:cNvPr>
          <p:cNvSpPr>
            <a:spLocks noGrp="1"/>
          </p:cNvSpPr>
          <p:nvPr>
            <p:ph idx="1"/>
          </p:nvPr>
        </p:nvSpPr>
        <p:spPr>
          <a:xfrm>
            <a:off x="262917" y="2276872"/>
            <a:ext cx="8017484" cy="3849291"/>
          </a:xfrm>
        </p:spPr>
        <p:txBody>
          <a:bodyPr>
            <a:normAutofit/>
          </a:bodyPr>
          <a:lstStyle/>
          <a:p>
            <a:r>
              <a:rPr lang="en-GB" dirty="0"/>
              <a:t>We are continuing our pupil management system of Arbor. Hopefully you’ve all used to it by now. </a:t>
            </a:r>
          </a:p>
          <a:p>
            <a:r>
              <a:rPr lang="en-GB" dirty="0"/>
              <a:t>Arbor will automatically send emails to parents to advise of incidents – these may not result in a behaviour mark, but are important for parents to be aware</a:t>
            </a:r>
          </a:p>
          <a:p>
            <a:r>
              <a:rPr lang="en-GB" dirty="0"/>
              <a:t>All homework will be set on Arbor, but usually isn’t handed in there. </a:t>
            </a:r>
          </a:p>
          <a:p>
            <a:endParaRPr lang="en-GB" dirty="0"/>
          </a:p>
        </p:txBody>
      </p:sp>
      <p:pic>
        <p:nvPicPr>
          <p:cNvPr id="5" name="Picture 2" descr="St. Benedict’ Catholic School">
            <a:hlinkClick r:id="rId2"/>
            <a:extLst>
              <a:ext uri="{FF2B5EF4-FFF2-40B4-BE49-F238E27FC236}">
                <a16:creationId xmlns:a16="http://schemas.microsoft.com/office/drawing/2014/main" id="{D2BD5EE5-86CB-78B2-94E2-5A5675CF03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2420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50348738"/>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FB9904-76FB-EE80-1B02-11E5B2101C98}"/>
              </a:ext>
            </a:extLst>
          </p:cNvPr>
          <p:cNvSpPr>
            <a:spLocks noGrp="1"/>
          </p:cNvSpPr>
          <p:nvPr>
            <p:ph idx="1"/>
          </p:nvPr>
        </p:nvSpPr>
        <p:spPr>
          <a:xfrm>
            <a:off x="323529" y="1591056"/>
            <a:ext cx="7956872" cy="5150311"/>
          </a:xfrm>
        </p:spPr>
        <p:txBody>
          <a:bodyPr>
            <a:normAutofit/>
          </a:bodyPr>
          <a:lstStyle/>
          <a:p>
            <a:r>
              <a:rPr lang="en-GB" dirty="0"/>
              <a:t>One note is a IT system used to support classwork. Teachers will create class notebooks, and upload class material to there. </a:t>
            </a:r>
          </a:p>
          <a:p>
            <a:r>
              <a:rPr lang="en-GB" dirty="0"/>
              <a:t>They may ask students to submit work via one note. </a:t>
            </a:r>
          </a:p>
          <a:p>
            <a:r>
              <a:rPr lang="en-GB" dirty="0"/>
              <a:t>The log in details are exactly the same as the details needed to log onto the school’s system. </a:t>
            </a:r>
          </a:p>
          <a:p>
            <a:r>
              <a:rPr lang="en-GB" dirty="0"/>
              <a:t>If your young person is absent from lessons, there will be work there to enable them to catch up. </a:t>
            </a:r>
          </a:p>
          <a:p>
            <a:r>
              <a:rPr lang="en-GB" dirty="0"/>
              <a:t>To support their learning at home, it would be really good if you can support them in getting onto this platform, and help them in learning to use it. </a:t>
            </a:r>
          </a:p>
          <a:p>
            <a:endParaRPr lang="en-GB" dirty="0"/>
          </a:p>
        </p:txBody>
      </p:sp>
      <p:sp>
        <p:nvSpPr>
          <p:cNvPr id="3" name="Title 2">
            <a:extLst>
              <a:ext uri="{FF2B5EF4-FFF2-40B4-BE49-F238E27FC236}">
                <a16:creationId xmlns:a16="http://schemas.microsoft.com/office/drawing/2014/main" id="{8AFA1EBC-9E18-301B-E6D7-5976B3E747FB}"/>
              </a:ext>
            </a:extLst>
          </p:cNvPr>
          <p:cNvSpPr>
            <a:spLocks noGrp="1"/>
          </p:cNvSpPr>
          <p:nvPr>
            <p:ph type="title"/>
          </p:nvPr>
        </p:nvSpPr>
        <p:spPr/>
        <p:txBody>
          <a:bodyPr/>
          <a:lstStyle/>
          <a:p>
            <a:r>
              <a:rPr lang="en-GB" dirty="0"/>
              <a:t>One Note</a:t>
            </a:r>
          </a:p>
        </p:txBody>
      </p:sp>
    </p:spTree>
    <p:extLst>
      <p:ext uri="{BB962C8B-B14F-4D97-AF65-F5344CB8AC3E}">
        <p14:creationId xmlns:p14="http://schemas.microsoft.com/office/powerpoint/2010/main" val="4051676044"/>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5842992" cy="1252728"/>
          </a:xfrm>
        </p:spPr>
        <p:txBody>
          <a:bodyPr>
            <a:normAutofit fontScale="90000"/>
          </a:bodyPr>
          <a:lstStyle/>
          <a:p>
            <a:r>
              <a:rPr lang="en-GB" dirty="0"/>
              <a:t>A knowledge based curriculum</a:t>
            </a:r>
          </a:p>
        </p:txBody>
      </p:sp>
      <p:sp>
        <p:nvSpPr>
          <p:cNvPr id="3" name="Content Placeholder 2"/>
          <p:cNvSpPr>
            <a:spLocks noGrp="1"/>
          </p:cNvSpPr>
          <p:nvPr>
            <p:ph idx="1"/>
          </p:nvPr>
        </p:nvSpPr>
        <p:spPr>
          <a:xfrm>
            <a:off x="323528" y="2492896"/>
            <a:ext cx="7912389" cy="4026776"/>
          </a:xfrm>
        </p:spPr>
        <p:txBody>
          <a:bodyPr vert="horz" lIns="91440" tIns="45720" rIns="91440" bIns="45720" rtlCol="0" anchor="t">
            <a:normAutofit lnSpcReduction="10000"/>
          </a:bodyPr>
          <a:lstStyle/>
          <a:p>
            <a:r>
              <a:rPr lang="en-GB" b="1" dirty="0"/>
              <a:t>There is generally one assessment each term in each subject. </a:t>
            </a:r>
          </a:p>
          <a:p>
            <a:r>
              <a:rPr lang="en-GB" b="1" dirty="0"/>
              <a:t>There are three assessment points in the year, one at the end of each term. These will be the ones communicated directly to you on reports. </a:t>
            </a:r>
          </a:p>
          <a:p>
            <a:r>
              <a:rPr lang="en-GB" b="1" dirty="0"/>
              <a:t>Some practical subjects will use project based assignments. </a:t>
            </a:r>
          </a:p>
          <a:p>
            <a:r>
              <a:rPr lang="en-GB" b="1" dirty="0"/>
              <a:t>The formal assessments are just one piece of evidence used to assign current working grades. </a:t>
            </a:r>
          </a:p>
          <a:p>
            <a:r>
              <a:rPr lang="en-GB" b="1" dirty="0"/>
              <a:t>Expect the content requirements of Year 8 to be higher and more demanding than Year 7.</a:t>
            </a:r>
          </a:p>
        </p:txBody>
      </p:sp>
      <p:pic>
        <p:nvPicPr>
          <p:cNvPr id="4" name="Picture 2" descr="St. Benedict’ Catholic School">
            <a:hlinkClick r:id="rId2"/>
            <a:extLst>
              <a:ext uri="{FF2B5EF4-FFF2-40B4-BE49-F238E27FC236}">
                <a16:creationId xmlns:a16="http://schemas.microsoft.com/office/drawing/2014/main" id="{C894C4CE-FD12-4348-8885-C7433BBCA1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440692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1052736"/>
            <a:ext cx="5751095" cy="499749"/>
          </a:xfrm>
        </p:spPr>
        <p:txBody>
          <a:bodyPr>
            <a:normAutofit fontScale="90000"/>
          </a:bodyPr>
          <a:lstStyle/>
          <a:p>
            <a:r>
              <a:rPr lang="en-GB" dirty="0"/>
              <a:t>Assessment</a:t>
            </a:r>
            <a:br>
              <a:rPr lang="en-GB" dirty="0"/>
            </a:br>
            <a:r>
              <a:rPr lang="en-GB" dirty="0"/>
              <a:t>Ks3 Grading System</a:t>
            </a:r>
          </a:p>
        </p:txBody>
      </p:sp>
      <p:pic>
        <p:nvPicPr>
          <p:cNvPr id="5" name="Picture 2" descr="St. Benedict’ Catholic School">
            <a:hlinkClick r:id="rId2"/>
            <a:extLst>
              <a:ext uri="{FF2B5EF4-FFF2-40B4-BE49-F238E27FC236}">
                <a16:creationId xmlns:a16="http://schemas.microsoft.com/office/drawing/2014/main" id="{102025E0-8647-4A53-9488-049A84F7F5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09464"/>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6" name="Table 5"/>
          <p:cNvGraphicFramePr>
            <a:graphicFrameLocks noGrp="1"/>
          </p:cNvGraphicFramePr>
          <p:nvPr>
            <p:extLst>
              <p:ext uri="{D42A27DB-BD31-4B8C-83A1-F6EECF244321}">
                <p14:modId xmlns:p14="http://schemas.microsoft.com/office/powerpoint/2010/main" val="510837170"/>
              </p:ext>
            </p:extLst>
          </p:nvPr>
        </p:nvGraphicFramePr>
        <p:xfrm>
          <a:off x="1331640" y="1653156"/>
          <a:ext cx="6408711" cy="5204844"/>
        </p:xfrm>
        <a:graphic>
          <a:graphicData uri="http://schemas.openxmlformats.org/drawingml/2006/table">
            <a:tbl>
              <a:tblPr firstRow="1" firstCol="1" bandRow="1"/>
              <a:tblGrid>
                <a:gridCol w="763470">
                  <a:extLst>
                    <a:ext uri="{9D8B030D-6E8A-4147-A177-3AD203B41FA5}">
                      <a16:colId xmlns:a16="http://schemas.microsoft.com/office/drawing/2014/main" val="20000"/>
                    </a:ext>
                  </a:extLst>
                </a:gridCol>
                <a:gridCol w="2137855">
                  <a:extLst>
                    <a:ext uri="{9D8B030D-6E8A-4147-A177-3AD203B41FA5}">
                      <a16:colId xmlns:a16="http://schemas.microsoft.com/office/drawing/2014/main" val="20001"/>
                    </a:ext>
                  </a:extLst>
                </a:gridCol>
                <a:gridCol w="3507386">
                  <a:extLst>
                    <a:ext uri="{9D8B030D-6E8A-4147-A177-3AD203B41FA5}">
                      <a16:colId xmlns:a16="http://schemas.microsoft.com/office/drawing/2014/main" val="20002"/>
                    </a:ext>
                  </a:extLst>
                </a:gridCol>
              </a:tblGrid>
              <a:tr h="492055">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8M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Mastered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Demonstrated a comprehensive understanding of all concepts and skills in a unit of work.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92055">
                <a:tc>
                  <a:txBody>
                    <a:bodyPr/>
                    <a:lstStyle/>
                    <a:p>
                      <a:pPr algn="ctr">
                        <a:lnSpc>
                          <a:spcPct val="107000"/>
                        </a:lnSpc>
                        <a:spcAft>
                          <a:spcPts val="0"/>
                        </a:spcAft>
                        <a:tabLst>
                          <a:tab pos="1329690" algn="r"/>
                        </a:tabLs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8E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nSpc>
                          <a:spcPct val="107000"/>
                        </a:lnSpc>
                        <a:spcAft>
                          <a:spcPts val="0"/>
                        </a:spcAft>
                        <a:tabLst>
                          <a:tab pos="909955" algn="ctr"/>
                          <a:tab pos="1329690" algn="r"/>
                          <a:tab pos="1820545" algn="r"/>
                        </a:tabLs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Extended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Grasped the main concepts and skills in a unit of work and can apply to new contexts.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92055">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8S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Secure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Has a secure understanding of the main concepts and skills when applied to familiar contexts.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92055">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8A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Approaching</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Grasped most of the main concepts and skills in a unit of work and is approaching ‘secure’.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92055">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8D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Developing</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Grasped some of the main ideas and skills in a unit of work but others require development.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92055">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8B</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Beginning</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Beginning to grasp some of the main ideas and skills in a unit of work.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7696652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DDFB6-DE30-F3C8-5613-0EEB9DD12B73}"/>
              </a:ext>
            </a:extLst>
          </p:cNvPr>
          <p:cNvSpPr>
            <a:spLocks noGrp="1"/>
          </p:cNvSpPr>
          <p:nvPr>
            <p:ph type="title"/>
          </p:nvPr>
        </p:nvSpPr>
        <p:spPr/>
        <p:txBody>
          <a:bodyPr/>
          <a:lstStyle/>
          <a:p>
            <a:r>
              <a:rPr lang="en-GB" dirty="0"/>
              <a:t>Clubs </a:t>
            </a:r>
          </a:p>
        </p:txBody>
      </p:sp>
      <p:sp>
        <p:nvSpPr>
          <p:cNvPr id="3" name="TextBox 2">
            <a:extLst>
              <a:ext uri="{FF2B5EF4-FFF2-40B4-BE49-F238E27FC236}">
                <a16:creationId xmlns:a16="http://schemas.microsoft.com/office/drawing/2014/main" id="{F2291819-733D-8649-6B7A-681A30CF6284}"/>
              </a:ext>
            </a:extLst>
          </p:cNvPr>
          <p:cNvSpPr txBox="1"/>
          <p:nvPr/>
        </p:nvSpPr>
        <p:spPr>
          <a:xfrm>
            <a:off x="215516" y="1662924"/>
            <a:ext cx="8712968" cy="5539978"/>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 extra-curricular timetable is available on Arbor, and you can sign your child up to the club there. Doing that will make the club appear on their timetable,  and also add them to the teacher's register. </a:t>
            </a:r>
            <a:endParaRPr lang="en-US"/>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They are of course welcome to head along and try out a club before signing up for it, we just ask that once they decide to start going regularly you sign them up on Arbor. </a:t>
            </a:r>
          </a:p>
          <a:p>
            <a:endParaRPr lang="en-GB" sz="2400" dirty="0"/>
          </a:p>
          <a:p>
            <a:pPr marL="285750" indent="-285750">
              <a:buFont typeface="Arial" panose="020B0604020202020204" pitchFamily="34" charset="0"/>
              <a:buChar char="•"/>
            </a:pPr>
            <a:r>
              <a:rPr lang="en-GB" sz="2400" dirty="0"/>
              <a:t>We have made a real effort to get a good range of clubs available to the students. Our expectation is that every student is undertaking at least one extra-curricular activity regularly. </a:t>
            </a:r>
          </a:p>
          <a:p>
            <a:pPr marL="285750" indent="-285750">
              <a:buFont typeface="Arial" panose="020B0604020202020204" pitchFamily="34" charset="0"/>
              <a:buChar char="•"/>
            </a:pPr>
            <a:r>
              <a:rPr lang="en-GB" sz="2400" dirty="0"/>
              <a:t>We really appreciate your support with this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519193973"/>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4C5F9-2A4F-C2DE-7488-44D90D02418A}"/>
              </a:ext>
            </a:extLst>
          </p:cNvPr>
          <p:cNvSpPr>
            <a:spLocks noGrp="1"/>
          </p:cNvSpPr>
          <p:nvPr>
            <p:ph type="title"/>
          </p:nvPr>
        </p:nvSpPr>
        <p:spPr/>
        <p:txBody>
          <a:bodyPr/>
          <a:lstStyle/>
          <a:p>
            <a:r>
              <a:rPr lang="en-GB" dirty="0"/>
              <a:t>St Benedict's Award</a:t>
            </a:r>
          </a:p>
        </p:txBody>
      </p:sp>
      <p:pic>
        <p:nvPicPr>
          <p:cNvPr id="4" name="Picture 3">
            <a:extLst>
              <a:ext uri="{FF2B5EF4-FFF2-40B4-BE49-F238E27FC236}">
                <a16:creationId xmlns:a16="http://schemas.microsoft.com/office/drawing/2014/main" id="{1A7DFDA1-46D3-93B6-61E1-E1D3DA1CB53B}"/>
              </a:ext>
            </a:extLst>
          </p:cNvPr>
          <p:cNvPicPr>
            <a:picLocks noChangeAspect="1"/>
          </p:cNvPicPr>
          <p:nvPr/>
        </p:nvPicPr>
        <p:blipFill>
          <a:blip r:embed="rId2"/>
          <a:stretch>
            <a:fillRect/>
          </a:stretch>
        </p:blipFill>
        <p:spPr>
          <a:xfrm>
            <a:off x="457200" y="1552575"/>
            <a:ext cx="8172450" cy="5305425"/>
          </a:xfrm>
          <a:prstGeom prst="rect">
            <a:avLst/>
          </a:prstGeom>
        </p:spPr>
      </p:pic>
    </p:spTree>
    <p:extLst>
      <p:ext uri="{BB962C8B-B14F-4D97-AF65-F5344CB8AC3E}">
        <p14:creationId xmlns:p14="http://schemas.microsoft.com/office/powerpoint/2010/main" val="3469017529"/>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A0825C3-D478-DCED-0706-95C90F857F58}"/>
            </a:ext>
          </a:extLst>
        </p:cNvPr>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ADA216DF-C268-4A25-A2DC-51E15F550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98C84642-4CA9-C95A-0E34-0ADE302F2CCE}"/>
              </a:ext>
            </a:extLst>
          </p:cNvPr>
          <p:cNvSpPr>
            <a:spLocks noGrp="1"/>
          </p:cNvSpPr>
          <p:nvPr>
            <p:ph type="ctrTitle"/>
          </p:nvPr>
        </p:nvSpPr>
        <p:spPr>
          <a:xfrm>
            <a:off x="479161" y="4212810"/>
            <a:ext cx="8182230" cy="799377"/>
          </a:xfrm>
        </p:spPr>
        <p:txBody>
          <a:bodyPr anchor="ctr">
            <a:normAutofit fontScale="90000"/>
          </a:bodyPr>
          <a:lstStyle/>
          <a:p>
            <a:r>
              <a:rPr lang="en-GB" sz="4950"/>
              <a:t>This year is all about competition</a:t>
            </a:r>
          </a:p>
        </p:txBody>
      </p:sp>
      <p:sp>
        <p:nvSpPr>
          <p:cNvPr id="3" name="Subtitle 2">
            <a:extLst>
              <a:ext uri="{FF2B5EF4-FFF2-40B4-BE49-F238E27FC236}">
                <a16:creationId xmlns:a16="http://schemas.microsoft.com/office/drawing/2014/main" id="{74FBC9D1-1DB3-72F0-8A33-92FB22E3F9BE}"/>
              </a:ext>
            </a:extLst>
          </p:cNvPr>
          <p:cNvSpPr>
            <a:spLocks noGrp="1"/>
          </p:cNvSpPr>
          <p:nvPr>
            <p:ph type="subTitle" idx="1"/>
          </p:nvPr>
        </p:nvSpPr>
        <p:spPr>
          <a:xfrm>
            <a:off x="488179" y="5097040"/>
            <a:ext cx="8182232" cy="414494"/>
          </a:xfrm>
        </p:spPr>
        <p:txBody>
          <a:bodyPr anchor="ctr">
            <a:normAutofit/>
          </a:bodyPr>
          <a:lstStyle/>
          <a:p>
            <a:r>
              <a:rPr lang="en-GB"/>
              <a:t>There are some changes from last year!</a:t>
            </a:r>
          </a:p>
        </p:txBody>
      </p:sp>
      <p:pic>
        <p:nvPicPr>
          <p:cNvPr id="13" name="Picture 12">
            <a:extLst>
              <a:ext uri="{FF2B5EF4-FFF2-40B4-BE49-F238E27FC236}">
                <a16:creationId xmlns:a16="http://schemas.microsoft.com/office/drawing/2014/main" id="{D63C9101-0FCC-22DA-BC8C-7F38F4B539C3}"/>
              </a:ext>
            </a:extLst>
          </p:cNvPr>
          <p:cNvPicPr>
            <a:picLocks noChangeAspect="1"/>
          </p:cNvPicPr>
          <p:nvPr/>
        </p:nvPicPr>
        <p:blipFill>
          <a:blip r:embed="rId3"/>
          <a:stretch>
            <a:fillRect/>
          </a:stretch>
        </p:blipFill>
        <p:spPr>
          <a:xfrm>
            <a:off x="797960" y="980694"/>
            <a:ext cx="1675346" cy="3065526"/>
          </a:xfrm>
          <a:prstGeom prst="rect">
            <a:avLst/>
          </a:prstGeom>
        </p:spPr>
      </p:pic>
      <p:pic>
        <p:nvPicPr>
          <p:cNvPr id="11" name="Picture 10">
            <a:extLst>
              <a:ext uri="{FF2B5EF4-FFF2-40B4-BE49-F238E27FC236}">
                <a16:creationId xmlns:a16="http://schemas.microsoft.com/office/drawing/2014/main" id="{48D25487-6D75-F3CD-FD9D-BD22400F8240}"/>
              </a:ext>
            </a:extLst>
          </p:cNvPr>
          <p:cNvPicPr>
            <a:picLocks noChangeAspect="1"/>
          </p:cNvPicPr>
          <p:nvPr/>
        </p:nvPicPr>
        <p:blipFill>
          <a:blip r:embed="rId4"/>
          <a:stretch>
            <a:fillRect/>
          </a:stretch>
        </p:blipFill>
        <p:spPr>
          <a:xfrm>
            <a:off x="3711704" y="980694"/>
            <a:ext cx="1732022" cy="3065526"/>
          </a:xfrm>
          <a:prstGeom prst="rect">
            <a:avLst/>
          </a:prstGeom>
        </p:spPr>
      </p:pic>
      <p:pic>
        <p:nvPicPr>
          <p:cNvPr id="7" name="Picture 6">
            <a:extLst>
              <a:ext uri="{FF2B5EF4-FFF2-40B4-BE49-F238E27FC236}">
                <a16:creationId xmlns:a16="http://schemas.microsoft.com/office/drawing/2014/main" id="{214F43D6-8E37-C0F8-420F-6A52141F5602}"/>
              </a:ext>
            </a:extLst>
          </p:cNvPr>
          <p:cNvPicPr>
            <a:picLocks noChangeAspect="1"/>
          </p:cNvPicPr>
          <p:nvPr/>
        </p:nvPicPr>
        <p:blipFill>
          <a:blip r:embed="rId5"/>
          <a:stretch>
            <a:fillRect/>
          </a:stretch>
        </p:blipFill>
        <p:spPr>
          <a:xfrm>
            <a:off x="6569484" y="980694"/>
            <a:ext cx="1900626" cy="3065526"/>
          </a:xfrm>
          <a:prstGeom prst="rect">
            <a:avLst/>
          </a:prstGeom>
        </p:spPr>
      </p:pic>
      <p:sp>
        <p:nvSpPr>
          <p:cNvPr id="20" name="sketch line">
            <a:extLst>
              <a:ext uri="{FF2B5EF4-FFF2-40B4-BE49-F238E27FC236}">
                <a16:creationId xmlns:a16="http://schemas.microsoft.com/office/drawing/2014/main" id="{DE127D07-37F2-4FE3-9F47-F0CD6740D5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42032" y="5083324"/>
            <a:ext cx="4057650" cy="13716"/>
          </a:xfrm>
          <a:custGeom>
            <a:avLst/>
            <a:gdLst>
              <a:gd name="connsiteX0" fmla="*/ 0 w 4057650"/>
              <a:gd name="connsiteY0" fmla="*/ 0 h 13716"/>
              <a:gd name="connsiteX1" fmla="*/ 757428 w 4057650"/>
              <a:gd name="connsiteY1" fmla="*/ 0 h 13716"/>
              <a:gd name="connsiteX2" fmla="*/ 1474279 w 4057650"/>
              <a:gd name="connsiteY2" fmla="*/ 0 h 13716"/>
              <a:gd name="connsiteX3" fmla="*/ 2191131 w 4057650"/>
              <a:gd name="connsiteY3" fmla="*/ 0 h 13716"/>
              <a:gd name="connsiteX4" fmla="*/ 2745676 w 4057650"/>
              <a:gd name="connsiteY4" fmla="*/ 0 h 13716"/>
              <a:gd name="connsiteX5" fmla="*/ 3340798 w 4057650"/>
              <a:gd name="connsiteY5" fmla="*/ 0 h 13716"/>
              <a:gd name="connsiteX6" fmla="*/ 4057650 w 4057650"/>
              <a:gd name="connsiteY6" fmla="*/ 0 h 13716"/>
              <a:gd name="connsiteX7" fmla="*/ 4057650 w 4057650"/>
              <a:gd name="connsiteY7" fmla="*/ 13716 h 13716"/>
              <a:gd name="connsiteX8" fmla="*/ 3381375 w 4057650"/>
              <a:gd name="connsiteY8" fmla="*/ 13716 h 13716"/>
              <a:gd name="connsiteX9" fmla="*/ 2826830 w 4057650"/>
              <a:gd name="connsiteY9" fmla="*/ 13716 h 13716"/>
              <a:gd name="connsiteX10" fmla="*/ 2272284 w 4057650"/>
              <a:gd name="connsiteY10" fmla="*/ 13716 h 13716"/>
              <a:gd name="connsiteX11" fmla="*/ 1555432 w 4057650"/>
              <a:gd name="connsiteY11" fmla="*/ 13716 h 13716"/>
              <a:gd name="connsiteX12" fmla="*/ 960310 w 4057650"/>
              <a:gd name="connsiteY12" fmla="*/ 13716 h 13716"/>
              <a:gd name="connsiteX13" fmla="*/ 0 w 4057650"/>
              <a:gd name="connsiteY13" fmla="*/ 13716 h 13716"/>
              <a:gd name="connsiteX14" fmla="*/ 0 w 4057650"/>
              <a:gd name="connsiteY14"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57650" h="13716" fill="none" extrusionOk="0">
                <a:moveTo>
                  <a:pt x="0" y="0"/>
                </a:moveTo>
                <a:cubicBezTo>
                  <a:pt x="371182" y="3227"/>
                  <a:pt x="494372" y="9222"/>
                  <a:pt x="757428" y="0"/>
                </a:cubicBezTo>
                <a:cubicBezTo>
                  <a:pt x="1020484" y="-9222"/>
                  <a:pt x="1116719" y="-4357"/>
                  <a:pt x="1474279" y="0"/>
                </a:cubicBezTo>
                <a:cubicBezTo>
                  <a:pt x="1831839" y="4357"/>
                  <a:pt x="1920973" y="-11809"/>
                  <a:pt x="2191131" y="0"/>
                </a:cubicBezTo>
                <a:cubicBezTo>
                  <a:pt x="2461289" y="11809"/>
                  <a:pt x="2589480" y="-22604"/>
                  <a:pt x="2745676" y="0"/>
                </a:cubicBezTo>
                <a:cubicBezTo>
                  <a:pt x="2901872" y="22604"/>
                  <a:pt x="3136452" y="-12306"/>
                  <a:pt x="3340798" y="0"/>
                </a:cubicBezTo>
                <a:cubicBezTo>
                  <a:pt x="3545144" y="12306"/>
                  <a:pt x="3766934" y="-21556"/>
                  <a:pt x="4057650" y="0"/>
                </a:cubicBezTo>
                <a:cubicBezTo>
                  <a:pt x="4057378" y="4708"/>
                  <a:pt x="4057987" y="7132"/>
                  <a:pt x="4057650" y="13716"/>
                </a:cubicBezTo>
                <a:cubicBezTo>
                  <a:pt x="3743404" y="35553"/>
                  <a:pt x="3625516" y="-19495"/>
                  <a:pt x="3381375" y="13716"/>
                </a:cubicBezTo>
                <a:cubicBezTo>
                  <a:pt x="3137235" y="46927"/>
                  <a:pt x="2946571" y="-4571"/>
                  <a:pt x="2826830" y="13716"/>
                </a:cubicBezTo>
                <a:cubicBezTo>
                  <a:pt x="2707090" y="32003"/>
                  <a:pt x="2402756" y="-3140"/>
                  <a:pt x="2272284" y="13716"/>
                </a:cubicBezTo>
                <a:cubicBezTo>
                  <a:pt x="2141812" y="30572"/>
                  <a:pt x="1895935" y="13627"/>
                  <a:pt x="1555432" y="13716"/>
                </a:cubicBezTo>
                <a:cubicBezTo>
                  <a:pt x="1214929" y="13805"/>
                  <a:pt x="1103072" y="9931"/>
                  <a:pt x="960310" y="13716"/>
                </a:cubicBezTo>
                <a:cubicBezTo>
                  <a:pt x="817548" y="17501"/>
                  <a:pt x="402272" y="-33931"/>
                  <a:pt x="0" y="13716"/>
                </a:cubicBezTo>
                <a:cubicBezTo>
                  <a:pt x="-460" y="10837"/>
                  <a:pt x="38" y="6680"/>
                  <a:pt x="0" y="0"/>
                </a:cubicBezTo>
                <a:close/>
              </a:path>
              <a:path w="4057650" h="13716" stroke="0" extrusionOk="0">
                <a:moveTo>
                  <a:pt x="0" y="0"/>
                </a:moveTo>
                <a:cubicBezTo>
                  <a:pt x="248348" y="13145"/>
                  <a:pt x="486117" y="25042"/>
                  <a:pt x="635698" y="0"/>
                </a:cubicBezTo>
                <a:cubicBezTo>
                  <a:pt x="785279" y="-25042"/>
                  <a:pt x="917762" y="-5537"/>
                  <a:pt x="1190244" y="0"/>
                </a:cubicBezTo>
                <a:cubicBezTo>
                  <a:pt x="1462726" y="5537"/>
                  <a:pt x="1667120" y="-21232"/>
                  <a:pt x="1947672" y="0"/>
                </a:cubicBezTo>
                <a:cubicBezTo>
                  <a:pt x="2228224" y="21232"/>
                  <a:pt x="2280631" y="-21698"/>
                  <a:pt x="2583370" y="0"/>
                </a:cubicBezTo>
                <a:cubicBezTo>
                  <a:pt x="2886109" y="21698"/>
                  <a:pt x="3022941" y="19647"/>
                  <a:pt x="3219069" y="0"/>
                </a:cubicBezTo>
                <a:cubicBezTo>
                  <a:pt x="3415197" y="-19647"/>
                  <a:pt x="3747500" y="26991"/>
                  <a:pt x="4057650" y="0"/>
                </a:cubicBezTo>
                <a:cubicBezTo>
                  <a:pt x="4056980" y="3019"/>
                  <a:pt x="4057134" y="10425"/>
                  <a:pt x="4057650" y="13716"/>
                </a:cubicBezTo>
                <a:cubicBezTo>
                  <a:pt x="3865148" y="-7885"/>
                  <a:pt x="3702543" y="44896"/>
                  <a:pt x="3381375" y="13716"/>
                </a:cubicBezTo>
                <a:cubicBezTo>
                  <a:pt x="3060208" y="-17464"/>
                  <a:pt x="2956571" y="-13250"/>
                  <a:pt x="2826830" y="13716"/>
                </a:cubicBezTo>
                <a:cubicBezTo>
                  <a:pt x="2697089" y="40682"/>
                  <a:pt x="2411031" y="38582"/>
                  <a:pt x="2150555" y="13716"/>
                </a:cubicBezTo>
                <a:cubicBezTo>
                  <a:pt x="1890080" y="-11150"/>
                  <a:pt x="1741827" y="-5187"/>
                  <a:pt x="1474280" y="13716"/>
                </a:cubicBezTo>
                <a:cubicBezTo>
                  <a:pt x="1206734" y="32619"/>
                  <a:pt x="998203" y="28763"/>
                  <a:pt x="838581" y="13716"/>
                </a:cubicBezTo>
                <a:cubicBezTo>
                  <a:pt x="678959" y="-1331"/>
                  <a:pt x="187101" y="-17784"/>
                  <a:pt x="0" y="13716"/>
                </a:cubicBezTo>
                <a:cubicBezTo>
                  <a:pt x="-114" y="7033"/>
                  <a:pt x="103" y="342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Rectangle 4">
            <a:extLst>
              <a:ext uri="{FF2B5EF4-FFF2-40B4-BE49-F238E27FC236}">
                <a16:creationId xmlns:a16="http://schemas.microsoft.com/office/drawing/2014/main" id="{0968BD88-782B-73DD-D95C-A560D56579D1}"/>
              </a:ext>
            </a:extLst>
          </p:cNvPr>
          <p:cNvSpPr/>
          <p:nvPr/>
        </p:nvSpPr>
        <p:spPr>
          <a:xfrm>
            <a:off x="-5992167" y="1906150"/>
            <a:ext cx="9025409" cy="1985159"/>
          </a:xfrm>
          <a:prstGeom prst="rect">
            <a:avLst/>
          </a:prstGeom>
          <a:noFill/>
        </p:spPr>
        <p:txBody>
          <a:bodyPr wrap="square" lIns="68580" tIns="34290" rIns="68580" bIns="34290">
            <a:spAutoFit/>
          </a:bodyPr>
          <a:lstStyle/>
          <a:p>
            <a:pPr algn="ctr">
              <a:spcAft>
                <a:spcPts val="450"/>
              </a:spcAft>
            </a:pPr>
            <a:r>
              <a:rPr lang="en-US" sz="12450" b="1" cap="none" spc="38">
                <a:ln w="9525" cmpd="sng">
                  <a:solidFill>
                    <a:schemeClr val="accent1"/>
                  </a:solidFill>
                  <a:prstDash val="solid"/>
                </a:ln>
                <a:solidFill>
                  <a:srgbClr val="70AD47">
                    <a:tint val="1000"/>
                  </a:srgbClr>
                </a:solidFill>
                <a:effectLst>
                  <a:glow rad="38100">
                    <a:schemeClr val="accent1">
                      <a:alpha val="40000"/>
                    </a:schemeClr>
                  </a:glow>
                </a:effectLst>
              </a:rPr>
              <a:t> </a:t>
            </a:r>
          </a:p>
        </p:txBody>
      </p:sp>
    </p:spTree>
    <p:extLst>
      <p:ext uri="{BB962C8B-B14F-4D97-AF65-F5344CB8AC3E}">
        <p14:creationId xmlns:p14="http://schemas.microsoft.com/office/powerpoint/2010/main" val="2768354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A26C624C-963C-4795-B05B-6565DB5AB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Picture 6">
            <a:extLst>
              <a:ext uri="{FF2B5EF4-FFF2-40B4-BE49-F238E27FC236}">
                <a16:creationId xmlns:a16="http://schemas.microsoft.com/office/drawing/2014/main" id="{9C75D66B-94F3-2D0F-2F83-94B26640B5CB}"/>
              </a:ext>
            </a:extLst>
          </p:cNvPr>
          <p:cNvPicPr>
            <a:picLocks noChangeAspect="1"/>
          </p:cNvPicPr>
          <p:nvPr/>
        </p:nvPicPr>
        <p:blipFill>
          <a:blip r:embed="rId2"/>
          <a:srcRect l="19792" r="20688" b="1"/>
          <a:stretch>
            <a:fillRect/>
          </a:stretch>
        </p:blipFill>
        <p:spPr>
          <a:xfrm>
            <a:off x="16" y="857257"/>
            <a:ext cx="2796629" cy="3148019"/>
          </a:xfrm>
          <a:prstGeom prst="rect">
            <a:avLst/>
          </a:prstGeom>
        </p:spPr>
      </p:pic>
      <p:pic>
        <p:nvPicPr>
          <p:cNvPr id="5" name="Picture 4">
            <a:extLst>
              <a:ext uri="{FF2B5EF4-FFF2-40B4-BE49-F238E27FC236}">
                <a16:creationId xmlns:a16="http://schemas.microsoft.com/office/drawing/2014/main" id="{A0E1C636-13CF-C63F-182D-49B667C85D9E}"/>
              </a:ext>
            </a:extLst>
          </p:cNvPr>
          <p:cNvPicPr>
            <a:picLocks noChangeAspect="1"/>
          </p:cNvPicPr>
          <p:nvPr/>
        </p:nvPicPr>
        <p:blipFill>
          <a:blip r:embed="rId3"/>
          <a:srcRect l="28648" r="21943"/>
          <a:stretch>
            <a:fillRect/>
          </a:stretch>
        </p:blipFill>
        <p:spPr>
          <a:xfrm>
            <a:off x="2885817" y="857254"/>
            <a:ext cx="2765165" cy="3148026"/>
          </a:xfrm>
          <a:custGeom>
            <a:avLst/>
            <a:gdLst/>
            <a:ahLst/>
            <a:cxnLst/>
            <a:rect l="l" t="t" r="r" b="b"/>
            <a:pathLst>
              <a:path w="3686887" h="4197368">
                <a:moveTo>
                  <a:pt x="0" y="0"/>
                </a:moveTo>
                <a:lnTo>
                  <a:pt x="3686887" y="0"/>
                </a:lnTo>
                <a:lnTo>
                  <a:pt x="3686887" y="3832811"/>
                </a:lnTo>
                <a:lnTo>
                  <a:pt x="3497100" y="3826712"/>
                </a:lnTo>
                <a:cubicBezTo>
                  <a:pt x="3497100" y="3826712"/>
                  <a:pt x="3493758" y="3826712"/>
                  <a:pt x="3493758" y="3826712"/>
                </a:cubicBezTo>
                <a:cubicBezTo>
                  <a:pt x="3426914" y="3823370"/>
                  <a:pt x="3363416" y="3823370"/>
                  <a:pt x="3296571" y="3820027"/>
                </a:cubicBezTo>
                <a:cubicBezTo>
                  <a:pt x="3065966" y="3820027"/>
                  <a:pt x="2835360" y="3820027"/>
                  <a:pt x="2608095" y="3820027"/>
                </a:cubicBezTo>
                <a:cubicBezTo>
                  <a:pt x="2384173" y="3910265"/>
                  <a:pt x="2140198" y="3833396"/>
                  <a:pt x="1919619" y="3903581"/>
                </a:cubicBezTo>
                <a:cubicBezTo>
                  <a:pt x="1685670" y="3900239"/>
                  <a:pt x="1465092" y="3970423"/>
                  <a:pt x="1234485" y="4000503"/>
                </a:cubicBezTo>
                <a:cubicBezTo>
                  <a:pt x="1060693" y="4013871"/>
                  <a:pt x="883561" y="3997160"/>
                  <a:pt x="723139" y="4067345"/>
                </a:cubicBezTo>
                <a:cubicBezTo>
                  <a:pt x="661310" y="4095753"/>
                  <a:pt x="606165" y="4128339"/>
                  <a:pt x="583188" y="4172622"/>
                </a:cubicBezTo>
                <a:lnTo>
                  <a:pt x="575662" y="4197368"/>
                </a:lnTo>
                <a:lnTo>
                  <a:pt x="0" y="4197368"/>
                </a:lnTo>
                <a:close/>
              </a:path>
            </a:pathLst>
          </a:custGeom>
        </p:spPr>
      </p:pic>
      <p:pic>
        <p:nvPicPr>
          <p:cNvPr id="9" name="Picture 8">
            <a:extLst>
              <a:ext uri="{FF2B5EF4-FFF2-40B4-BE49-F238E27FC236}">
                <a16:creationId xmlns:a16="http://schemas.microsoft.com/office/drawing/2014/main" id="{56597678-39A8-D6A3-29FA-CAB42FD8F940}"/>
              </a:ext>
            </a:extLst>
          </p:cNvPr>
          <p:cNvPicPr>
            <a:picLocks noChangeAspect="1"/>
          </p:cNvPicPr>
          <p:nvPr/>
        </p:nvPicPr>
        <p:blipFill>
          <a:blip r:embed="rId4"/>
          <a:srcRect l="6377" r="7295" b="-2"/>
          <a:stretch>
            <a:fillRect/>
          </a:stretch>
        </p:blipFill>
        <p:spPr>
          <a:xfrm>
            <a:off x="5740156" y="857251"/>
            <a:ext cx="3403847" cy="2907935"/>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p:spPr>
      </p:pic>
      <p:pic>
        <p:nvPicPr>
          <p:cNvPr id="15" name="Picture 14">
            <a:extLst>
              <a:ext uri="{FF2B5EF4-FFF2-40B4-BE49-F238E27FC236}">
                <a16:creationId xmlns:a16="http://schemas.microsoft.com/office/drawing/2014/main" id="{94E8F5AA-15F4-9F45-CBE0-FEC715937288}"/>
              </a:ext>
            </a:extLst>
          </p:cNvPr>
          <p:cNvPicPr>
            <a:picLocks noChangeAspect="1"/>
          </p:cNvPicPr>
          <p:nvPr/>
        </p:nvPicPr>
        <p:blipFill>
          <a:blip r:embed="rId5"/>
          <a:srcRect l="6621" r="17275" b="1"/>
          <a:stretch>
            <a:fillRect/>
          </a:stretch>
        </p:blipFill>
        <p:spPr>
          <a:xfrm>
            <a:off x="15" y="4080519"/>
            <a:ext cx="5127623" cy="1920232"/>
          </a:xfrm>
          <a:custGeom>
            <a:avLst/>
            <a:gdLst/>
            <a:ahLst/>
            <a:cxnLst/>
            <a:rect l="l" t="t" r="r" b="b"/>
            <a:pathLst>
              <a:path w="6836850" h="2541737">
                <a:moveTo>
                  <a:pt x="0" y="0"/>
                </a:moveTo>
                <a:lnTo>
                  <a:pt x="4460098" y="0"/>
                </a:lnTo>
                <a:lnTo>
                  <a:pt x="4483996" y="31836"/>
                </a:lnTo>
                <a:cubicBezTo>
                  <a:pt x="4644419" y="28495"/>
                  <a:pt x="4627708" y="282495"/>
                  <a:pt x="4788129" y="245732"/>
                </a:cubicBezTo>
                <a:cubicBezTo>
                  <a:pt x="4754709" y="362707"/>
                  <a:pt x="4641076" y="302548"/>
                  <a:pt x="4600971" y="389443"/>
                </a:cubicBezTo>
                <a:cubicBezTo>
                  <a:pt x="4684524" y="462970"/>
                  <a:pt x="4844945" y="409497"/>
                  <a:pt x="4871683" y="563233"/>
                </a:cubicBezTo>
                <a:cubicBezTo>
                  <a:pt x="4838262" y="723655"/>
                  <a:pt x="4945210" y="703602"/>
                  <a:pt x="5032105" y="713629"/>
                </a:cubicBezTo>
                <a:cubicBezTo>
                  <a:pt x="5239317" y="733683"/>
                  <a:pt x="5439843" y="747050"/>
                  <a:pt x="5643713" y="780472"/>
                </a:cubicBezTo>
                <a:cubicBezTo>
                  <a:pt x="5693844" y="790498"/>
                  <a:pt x="5810819" y="767103"/>
                  <a:pt x="5800794" y="870709"/>
                </a:cubicBezTo>
                <a:cubicBezTo>
                  <a:pt x="5790767" y="954261"/>
                  <a:pt x="5700529" y="924184"/>
                  <a:pt x="5643713" y="927525"/>
                </a:cubicBezTo>
                <a:cubicBezTo>
                  <a:pt x="5329553" y="967632"/>
                  <a:pt x="5012052" y="904131"/>
                  <a:pt x="4701235" y="907472"/>
                </a:cubicBezTo>
                <a:cubicBezTo>
                  <a:pt x="4664472" y="907472"/>
                  <a:pt x="4657787" y="1017762"/>
                  <a:pt x="4577576" y="980999"/>
                </a:cubicBezTo>
                <a:cubicBezTo>
                  <a:pt x="4788129" y="1081263"/>
                  <a:pt x="5767372" y="1108001"/>
                  <a:pt x="6094900" y="1161474"/>
                </a:cubicBezTo>
                <a:cubicBezTo>
                  <a:pt x="5754004" y="1542477"/>
                  <a:pt x="5429817" y="1311870"/>
                  <a:pt x="5159105" y="1525765"/>
                </a:cubicBezTo>
                <a:cubicBezTo>
                  <a:pt x="5159105" y="1525765"/>
                  <a:pt x="5212580" y="1525765"/>
                  <a:pt x="5443187" y="1595950"/>
                </a:cubicBezTo>
                <a:cubicBezTo>
                  <a:pt x="5627002" y="1652765"/>
                  <a:pt x="5536765" y="1732976"/>
                  <a:pt x="6001321" y="1886715"/>
                </a:cubicBezTo>
                <a:cubicBezTo>
                  <a:pt x="5824188" y="1936846"/>
                  <a:pt x="5593581" y="1839925"/>
                  <a:pt x="5506685" y="2100610"/>
                </a:cubicBezTo>
                <a:cubicBezTo>
                  <a:pt x="5643713" y="2147401"/>
                  <a:pt x="5807477" y="2103953"/>
                  <a:pt x="5904398" y="2227611"/>
                </a:cubicBezTo>
                <a:cubicBezTo>
                  <a:pt x="5934478" y="2264375"/>
                  <a:pt x="5964557" y="2287770"/>
                  <a:pt x="6001321" y="2307821"/>
                </a:cubicBezTo>
                <a:cubicBezTo>
                  <a:pt x="5984612" y="2314507"/>
                  <a:pt x="5964557" y="2321190"/>
                  <a:pt x="5951188" y="2327874"/>
                </a:cubicBezTo>
                <a:cubicBezTo>
                  <a:pt x="5977925" y="2351271"/>
                  <a:pt x="6663060" y="2478270"/>
                  <a:pt x="6836850" y="2481613"/>
                </a:cubicBezTo>
                <a:cubicBezTo>
                  <a:pt x="6761652" y="2506679"/>
                  <a:pt x="6636845" y="2527828"/>
                  <a:pt x="6553814" y="2540165"/>
                </a:cubicBezTo>
                <a:lnTo>
                  <a:pt x="6542822" y="2541737"/>
                </a:lnTo>
                <a:lnTo>
                  <a:pt x="0" y="2541737"/>
                </a:lnTo>
                <a:close/>
              </a:path>
            </a:pathLst>
          </a:custGeom>
        </p:spPr>
      </p:pic>
      <p:sp>
        <p:nvSpPr>
          <p:cNvPr id="2" name="Title 1">
            <a:extLst>
              <a:ext uri="{FF2B5EF4-FFF2-40B4-BE49-F238E27FC236}">
                <a16:creationId xmlns:a16="http://schemas.microsoft.com/office/drawing/2014/main" id="{E4A25EBD-428E-A7FA-52C7-849672E419C2}"/>
              </a:ext>
            </a:extLst>
          </p:cNvPr>
          <p:cNvSpPr>
            <a:spLocks noGrp="1"/>
          </p:cNvSpPr>
          <p:nvPr>
            <p:ph type="ctrTitle"/>
          </p:nvPr>
        </p:nvSpPr>
        <p:spPr>
          <a:xfrm>
            <a:off x="4757737" y="3993356"/>
            <a:ext cx="4129361" cy="1103501"/>
          </a:xfrm>
        </p:spPr>
        <p:txBody>
          <a:bodyPr anchor="b">
            <a:normAutofit/>
          </a:bodyPr>
          <a:lstStyle/>
          <a:p>
            <a:pPr algn="l"/>
            <a:r>
              <a:rPr lang="en-GB" sz="3300"/>
              <a:t>Year 8 French Residential 2026 </a:t>
            </a:r>
          </a:p>
        </p:txBody>
      </p:sp>
      <p:sp>
        <p:nvSpPr>
          <p:cNvPr id="3" name="Subtitle 2">
            <a:extLst>
              <a:ext uri="{FF2B5EF4-FFF2-40B4-BE49-F238E27FC236}">
                <a16:creationId xmlns:a16="http://schemas.microsoft.com/office/drawing/2014/main" id="{E759A1B7-00EB-060C-6BFD-468D778FCB36}"/>
              </a:ext>
            </a:extLst>
          </p:cNvPr>
          <p:cNvSpPr>
            <a:spLocks noGrp="1"/>
          </p:cNvSpPr>
          <p:nvPr>
            <p:ph type="subTitle" idx="1"/>
          </p:nvPr>
        </p:nvSpPr>
        <p:spPr>
          <a:xfrm>
            <a:off x="4757738" y="5139424"/>
            <a:ext cx="4046981" cy="485089"/>
          </a:xfrm>
        </p:spPr>
        <p:txBody>
          <a:bodyPr>
            <a:normAutofit/>
          </a:bodyPr>
          <a:lstStyle/>
          <a:p>
            <a:pPr algn="l"/>
            <a:r>
              <a:rPr lang="en-GB"/>
              <a:t>Monday 15</a:t>
            </a:r>
            <a:r>
              <a:rPr lang="en-GB" baseline="30000"/>
              <a:t>th</a:t>
            </a:r>
            <a:r>
              <a:rPr lang="en-GB"/>
              <a:t> to Friday 19</a:t>
            </a:r>
            <a:r>
              <a:rPr lang="en-GB" baseline="30000"/>
              <a:t>th</a:t>
            </a:r>
            <a:r>
              <a:rPr lang="en-GB"/>
              <a:t> June 2026</a:t>
            </a:r>
          </a:p>
        </p:txBody>
      </p:sp>
    </p:spTree>
    <p:extLst>
      <p:ext uri="{BB962C8B-B14F-4D97-AF65-F5344CB8AC3E}">
        <p14:creationId xmlns:p14="http://schemas.microsoft.com/office/powerpoint/2010/main" val="2527514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FF93924A-10DF-4647-8C7A-115C017577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7"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noProof="0"/>
          </a:p>
        </p:txBody>
      </p:sp>
      <p:sp>
        <p:nvSpPr>
          <p:cNvPr id="2" name="Title 1">
            <a:extLst>
              <a:ext uri="{FF2B5EF4-FFF2-40B4-BE49-F238E27FC236}">
                <a16:creationId xmlns:a16="http://schemas.microsoft.com/office/drawing/2014/main" id="{1C90B324-3126-4A84-0EAF-3FBEBC69336E}"/>
              </a:ext>
            </a:extLst>
          </p:cNvPr>
          <p:cNvSpPr>
            <a:spLocks noGrp="1"/>
          </p:cNvSpPr>
          <p:nvPr>
            <p:ph type="title"/>
          </p:nvPr>
        </p:nvSpPr>
        <p:spPr>
          <a:xfrm>
            <a:off x="0" y="497653"/>
            <a:ext cx="3601687" cy="1253678"/>
          </a:xfrm>
        </p:spPr>
        <p:txBody>
          <a:bodyPr>
            <a:normAutofit/>
          </a:bodyPr>
          <a:lstStyle/>
          <a:p>
            <a:r>
              <a:rPr lang="en-GB" sz="3000" noProof="0"/>
              <a:t>The trip includes </a:t>
            </a:r>
          </a:p>
        </p:txBody>
      </p:sp>
      <p:pic>
        <p:nvPicPr>
          <p:cNvPr id="5" name="Content Placeholder 4">
            <a:extLst>
              <a:ext uri="{FF2B5EF4-FFF2-40B4-BE49-F238E27FC236}">
                <a16:creationId xmlns:a16="http://schemas.microsoft.com/office/drawing/2014/main" id="{4AC12307-8F3F-A854-746A-3DF0AA98F899}"/>
              </a:ext>
            </a:extLst>
          </p:cNvPr>
          <p:cNvPicPr>
            <a:picLocks noChangeAspect="1"/>
          </p:cNvPicPr>
          <p:nvPr/>
        </p:nvPicPr>
        <p:blipFill>
          <a:blip r:embed="rId2"/>
          <a:srcRect l="1" r="1298" b="-4"/>
          <a:stretch>
            <a:fillRect/>
          </a:stretch>
        </p:blipFill>
        <p:spPr>
          <a:xfrm>
            <a:off x="4496578" y="857251"/>
            <a:ext cx="2262230" cy="1667504"/>
          </a:xfrm>
          <a:prstGeom prst="rect">
            <a:avLst/>
          </a:prstGeom>
        </p:spPr>
      </p:pic>
      <p:pic>
        <p:nvPicPr>
          <p:cNvPr id="9" name="Picture 8">
            <a:extLst>
              <a:ext uri="{FF2B5EF4-FFF2-40B4-BE49-F238E27FC236}">
                <a16:creationId xmlns:a16="http://schemas.microsoft.com/office/drawing/2014/main" id="{C9F8CCF2-E401-86C4-4F34-95FD5AF09296}"/>
              </a:ext>
            </a:extLst>
          </p:cNvPr>
          <p:cNvPicPr>
            <a:picLocks noChangeAspect="1"/>
          </p:cNvPicPr>
          <p:nvPr/>
        </p:nvPicPr>
        <p:blipFill>
          <a:blip r:embed="rId3"/>
          <a:srcRect t="578" r="3" b="3"/>
          <a:stretch>
            <a:fillRect/>
          </a:stretch>
        </p:blipFill>
        <p:spPr>
          <a:xfrm>
            <a:off x="6891659" y="857258"/>
            <a:ext cx="2252342" cy="1259624"/>
          </a:xfrm>
          <a:prstGeom prst="rect">
            <a:avLst/>
          </a:prstGeom>
        </p:spPr>
      </p:pic>
      <p:sp>
        <p:nvSpPr>
          <p:cNvPr id="14" name="Content Placeholder 13">
            <a:extLst>
              <a:ext uri="{FF2B5EF4-FFF2-40B4-BE49-F238E27FC236}">
                <a16:creationId xmlns:a16="http://schemas.microsoft.com/office/drawing/2014/main" id="{D00CD16E-4C68-F50E-B25C-83EB13B06621}"/>
              </a:ext>
            </a:extLst>
          </p:cNvPr>
          <p:cNvSpPr>
            <a:spLocks noGrp="1"/>
          </p:cNvSpPr>
          <p:nvPr>
            <p:ph idx="1"/>
          </p:nvPr>
        </p:nvSpPr>
        <p:spPr>
          <a:xfrm>
            <a:off x="87086" y="1499508"/>
            <a:ext cx="4158342" cy="3254828"/>
          </a:xfrm>
        </p:spPr>
        <p:txBody>
          <a:bodyPr>
            <a:normAutofit fontScale="92500"/>
          </a:bodyPr>
          <a:lstStyle/>
          <a:p>
            <a:r>
              <a:rPr lang="en-GB" sz="1350" noProof="0"/>
              <a:t>Bus travel throughout the trip. </a:t>
            </a:r>
          </a:p>
          <a:p>
            <a:r>
              <a:rPr lang="en-GB" sz="1350" noProof="0"/>
              <a:t>Accommodation at Foyer Martin in central Lisieux (room range between 1 to 5)</a:t>
            </a:r>
          </a:p>
          <a:p>
            <a:r>
              <a:rPr lang="en-GB" sz="1350" noProof="0"/>
              <a:t>French school experience with a school Pierre Simon De Laplace </a:t>
            </a:r>
          </a:p>
          <a:p>
            <a:r>
              <a:rPr lang="en-GB" sz="1350" noProof="0"/>
              <a:t>Day visit to </a:t>
            </a:r>
            <a:r>
              <a:rPr lang="en-GB" sz="1350" noProof="0" err="1"/>
              <a:t>Honfluer</a:t>
            </a:r>
            <a:r>
              <a:rPr lang="en-GB" sz="1350" noProof="0"/>
              <a:t> and La Mora (interactive Museum of William the Conqueror).</a:t>
            </a:r>
          </a:p>
          <a:p>
            <a:r>
              <a:rPr lang="en-GB" sz="1350" noProof="0"/>
              <a:t> Tour of Basilica Saint Therese de Lisieux.</a:t>
            </a:r>
          </a:p>
          <a:p>
            <a:r>
              <a:rPr lang="en-GB" sz="1350" noProof="0"/>
              <a:t>Visit to a cheese Factory with tasting</a:t>
            </a:r>
          </a:p>
          <a:p>
            <a:r>
              <a:rPr lang="en-GB" sz="1350" noProof="0"/>
              <a:t>Activity centre Beauregard Adventure for high ropes.</a:t>
            </a:r>
          </a:p>
          <a:p>
            <a:r>
              <a:rPr lang="en-GB" sz="1350" noProof="0"/>
              <a:t>Mass in Cathedrale Saint-Pierre in central Lisieux</a:t>
            </a:r>
          </a:p>
          <a:p>
            <a:r>
              <a:rPr lang="en-GB" sz="1350" noProof="0"/>
              <a:t>Three meals a day, Breakfast, packed lunch and hot dinner. </a:t>
            </a:r>
          </a:p>
          <a:p>
            <a:endParaRPr lang="en-GB" sz="1050" noProof="0"/>
          </a:p>
          <a:p>
            <a:endParaRPr lang="en-GB" sz="1050" noProof="0"/>
          </a:p>
        </p:txBody>
      </p:sp>
      <p:pic>
        <p:nvPicPr>
          <p:cNvPr id="7" name="Picture 6">
            <a:extLst>
              <a:ext uri="{FF2B5EF4-FFF2-40B4-BE49-F238E27FC236}">
                <a16:creationId xmlns:a16="http://schemas.microsoft.com/office/drawing/2014/main" id="{4D9A92DA-F557-F596-E589-DFDD844F5758}"/>
              </a:ext>
            </a:extLst>
          </p:cNvPr>
          <p:cNvPicPr>
            <a:picLocks noChangeAspect="1"/>
          </p:cNvPicPr>
          <p:nvPr/>
        </p:nvPicPr>
        <p:blipFill>
          <a:blip r:embed="rId4"/>
          <a:srcRect l="95" r="1" b="1"/>
          <a:stretch>
            <a:fillRect/>
          </a:stretch>
        </p:blipFill>
        <p:spPr>
          <a:xfrm>
            <a:off x="4496578" y="2645411"/>
            <a:ext cx="2262230" cy="1675635"/>
          </a:xfrm>
          <a:prstGeom prst="rect">
            <a:avLst/>
          </a:prstGeom>
        </p:spPr>
      </p:pic>
      <p:pic>
        <p:nvPicPr>
          <p:cNvPr id="10" name="Picture 9">
            <a:extLst>
              <a:ext uri="{FF2B5EF4-FFF2-40B4-BE49-F238E27FC236}">
                <a16:creationId xmlns:a16="http://schemas.microsoft.com/office/drawing/2014/main" id="{4D81FF9D-AFE0-DB43-88B9-5F2A112B3F0F}"/>
              </a:ext>
            </a:extLst>
          </p:cNvPr>
          <p:cNvPicPr>
            <a:picLocks noChangeAspect="1"/>
          </p:cNvPicPr>
          <p:nvPr/>
        </p:nvPicPr>
        <p:blipFill>
          <a:blip r:embed="rId5"/>
          <a:srcRect t="19063" r="5" b="21290"/>
          <a:stretch>
            <a:fillRect/>
          </a:stretch>
        </p:blipFill>
        <p:spPr>
          <a:xfrm>
            <a:off x="6891658" y="2239714"/>
            <a:ext cx="2252342" cy="1548739"/>
          </a:xfrm>
          <a:prstGeom prst="rect">
            <a:avLst/>
          </a:prstGeom>
        </p:spPr>
      </p:pic>
      <p:pic>
        <p:nvPicPr>
          <p:cNvPr id="13" name="Picture 12">
            <a:extLst>
              <a:ext uri="{FF2B5EF4-FFF2-40B4-BE49-F238E27FC236}">
                <a16:creationId xmlns:a16="http://schemas.microsoft.com/office/drawing/2014/main" id="{6097C756-5DF3-AD8D-EDE3-6385DAB5EAB1}"/>
              </a:ext>
            </a:extLst>
          </p:cNvPr>
          <p:cNvPicPr>
            <a:picLocks noChangeAspect="1"/>
          </p:cNvPicPr>
          <p:nvPr/>
        </p:nvPicPr>
        <p:blipFill>
          <a:blip r:embed="rId6"/>
          <a:srcRect l="3466" r="265" b="1"/>
          <a:stretch>
            <a:fillRect/>
          </a:stretch>
        </p:blipFill>
        <p:spPr>
          <a:xfrm>
            <a:off x="4496578" y="4449835"/>
            <a:ext cx="2262230" cy="1550915"/>
          </a:xfrm>
          <a:prstGeom prst="rect">
            <a:avLst/>
          </a:prstGeom>
        </p:spPr>
      </p:pic>
      <p:pic>
        <p:nvPicPr>
          <p:cNvPr id="11" name="Picture 10">
            <a:extLst>
              <a:ext uri="{FF2B5EF4-FFF2-40B4-BE49-F238E27FC236}">
                <a16:creationId xmlns:a16="http://schemas.microsoft.com/office/drawing/2014/main" id="{0CCB8E0E-DDAD-05E4-2B27-A4136BCE9E03}"/>
              </a:ext>
            </a:extLst>
          </p:cNvPr>
          <p:cNvPicPr>
            <a:picLocks noChangeAspect="1"/>
          </p:cNvPicPr>
          <p:nvPr/>
        </p:nvPicPr>
        <p:blipFill>
          <a:blip r:embed="rId7"/>
          <a:srcRect l="8592" r="26546"/>
          <a:stretch>
            <a:fillRect/>
          </a:stretch>
        </p:blipFill>
        <p:spPr>
          <a:xfrm>
            <a:off x="6891659" y="3917241"/>
            <a:ext cx="2252342" cy="2083510"/>
          </a:xfrm>
          <a:prstGeom prst="rect">
            <a:avLst/>
          </a:prstGeom>
        </p:spPr>
      </p:pic>
      <p:sp>
        <p:nvSpPr>
          <p:cNvPr id="15" name="TextBox 14">
            <a:extLst>
              <a:ext uri="{FF2B5EF4-FFF2-40B4-BE49-F238E27FC236}">
                <a16:creationId xmlns:a16="http://schemas.microsoft.com/office/drawing/2014/main" id="{3CB50052-0048-3C08-A728-6B237A57BA3C}"/>
              </a:ext>
            </a:extLst>
          </p:cNvPr>
          <p:cNvSpPr txBox="1"/>
          <p:nvPr/>
        </p:nvSpPr>
        <p:spPr>
          <a:xfrm>
            <a:off x="87086" y="4939393"/>
            <a:ext cx="4276640" cy="923330"/>
          </a:xfrm>
          <a:prstGeom prst="rect">
            <a:avLst/>
          </a:prstGeom>
          <a:noFill/>
        </p:spPr>
        <p:txBody>
          <a:bodyPr wrap="square" rtlCol="0">
            <a:spAutoFit/>
          </a:bodyPr>
          <a:lstStyle/>
          <a:p>
            <a:r>
              <a:rPr lang="en-GB" sz="1350" noProof="0"/>
              <a:t>Price is approx. £545 for 70 students attending, price does drop every 10 places. </a:t>
            </a:r>
          </a:p>
          <a:p>
            <a:endParaRPr lang="en-GB" sz="1350" noProof="0"/>
          </a:p>
          <a:p>
            <a:endParaRPr lang="en-GB" sz="1350" noProof="0"/>
          </a:p>
        </p:txBody>
      </p:sp>
    </p:spTree>
    <p:extLst>
      <p:ext uri="{BB962C8B-B14F-4D97-AF65-F5344CB8AC3E}">
        <p14:creationId xmlns:p14="http://schemas.microsoft.com/office/powerpoint/2010/main" val="1467412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85C9F-1AA2-98F5-D895-7A8C32AE9743}"/>
              </a:ext>
            </a:extLst>
          </p:cNvPr>
          <p:cNvSpPr>
            <a:spLocks noGrp="1"/>
          </p:cNvSpPr>
          <p:nvPr>
            <p:ph type="title"/>
          </p:nvPr>
        </p:nvSpPr>
        <p:spPr/>
        <p:txBody>
          <a:bodyPr/>
          <a:lstStyle/>
          <a:p>
            <a:r>
              <a:rPr lang="en-GB" dirty="0"/>
              <a:t>Social Media</a:t>
            </a:r>
          </a:p>
        </p:txBody>
      </p:sp>
      <p:sp>
        <p:nvSpPr>
          <p:cNvPr id="3" name="TextBox 2">
            <a:extLst>
              <a:ext uri="{FF2B5EF4-FFF2-40B4-BE49-F238E27FC236}">
                <a16:creationId xmlns:a16="http://schemas.microsoft.com/office/drawing/2014/main" id="{F3F71DC8-4596-BABE-78EF-A2BB8B03E94F}"/>
              </a:ext>
            </a:extLst>
          </p:cNvPr>
          <p:cNvSpPr txBox="1"/>
          <p:nvPr/>
        </p:nvSpPr>
        <p:spPr>
          <a:xfrm>
            <a:off x="755576" y="1988840"/>
            <a:ext cx="7704856" cy="4678204"/>
          </a:xfrm>
          <a:prstGeom prst="rect">
            <a:avLst/>
          </a:prstGeom>
          <a:noFill/>
        </p:spPr>
        <p:txBody>
          <a:bodyPr wrap="square" rtlCol="0">
            <a:spAutoFit/>
          </a:bodyPr>
          <a:lstStyle/>
          <a:p>
            <a:pPr marL="285750" indent="-285750">
              <a:buFont typeface="Arial" panose="020B0604020202020204" pitchFamily="34" charset="0"/>
              <a:buChar char="•"/>
            </a:pPr>
            <a:r>
              <a:rPr lang="en-GB" sz="2000" dirty="0"/>
              <a:t>Year 8 is often the time when social media usage starts to become highly problematic. </a:t>
            </a:r>
          </a:p>
          <a:p>
            <a:pPr marL="285750" indent="-285750">
              <a:buFont typeface="Arial" panose="020B0604020202020204" pitchFamily="34" charset="0"/>
              <a:buChar char="•"/>
            </a:pPr>
            <a:r>
              <a:rPr lang="en-GB" sz="2000" dirty="0"/>
              <a:t>What we find is that social issues are often hugely magnified by social media, and often minor issues outside of school can become much larger. </a:t>
            </a:r>
          </a:p>
          <a:p>
            <a:pPr marL="285750" indent="-285750">
              <a:buFont typeface="Arial" panose="020B0604020202020204" pitchFamily="34" charset="0"/>
              <a:buChar char="•"/>
            </a:pPr>
            <a:r>
              <a:rPr lang="en-GB" sz="2000" dirty="0"/>
              <a:t>A lot of this is caused by our young people still not being ready to communicate unsupported or supervised on these sorts of platforms. </a:t>
            </a:r>
          </a:p>
          <a:p>
            <a:pPr marL="285750" indent="-285750">
              <a:buFont typeface="Arial" panose="020B0604020202020204" pitchFamily="34" charset="0"/>
              <a:buChar char="•"/>
            </a:pPr>
            <a:r>
              <a:rPr lang="en-GB" sz="2000" dirty="0"/>
              <a:t> The pupils still do not meet the age requirements on the platforms for use of most social media types. </a:t>
            </a:r>
          </a:p>
          <a:p>
            <a:pPr marL="285750" indent="-285750">
              <a:buFont typeface="Arial" panose="020B0604020202020204" pitchFamily="34" charset="0"/>
              <a:buChar char="•"/>
            </a:pPr>
            <a:r>
              <a:rPr lang="en-GB" sz="2000" dirty="0"/>
              <a:t>If you have made the decision as a parent to allow your child to use these platforms, I really want to encourage you to offer them support and guidance on how to use them in a healthy way, rather than just leaving them to it. </a:t>
            </a:r>
          </a:p>
          <a:p>
            <a:endParaRPr lang="en-GB" dirty="0"/>
          </a:p>
        </p:txBody>
      </p:sp>
    </p:spTree>
    <p:extLst>
      <p:ext uri="{BB962C8B-B14F-4D97-AF65-F5344CB8AC3E}">
        <p14:creationId xmlns:p14="http://schemas.microsoft.com/office/powerpoint/2010/main" val="3543574269"/>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23BD8-406F-7970-DBAD-17781BAF6011}"/>
              </a:ext>
            </a:extLst>
          </p:cNvPr>
          <p:cNvSpPr>
            <a:spLocks noGrp="1"/>
          </p:cNvSpPr>
          <p:nvPr>
            <p:ph type="title"/>
          </p:nvPr>
        </p:nvSpPr>
        <p:spPr/>
        <p:txBody>
          <a:bodyPr/>
          <a:lstStyle/>
          <a:p>
            <a:r>
              <a:rPr lang="en-GB" dirty="0"/>
              <a:t>Social </a:t>
            </a:r>
            <a:r>
              <a:rPr lang="en-GB"/>
              <a:t>Media Use</a:t>
            </a:r>
            <a:endParaRPr lang="en-GB" dirty="0"/>
          </a:p>
        </p:txBody>
      </p:sp>
      <p:sp>
        <p:nvSpPr>
          <p:cNvPr id="3" name="TextBox 2">
            <a:extLst>
              <a:ext uri="{FF2B5EF4-FFF2-40B4-BE49-F238E27FC236}">
                <a16:creationId xmlns:a16="http://schemas.microsoft.com/office/drawing/2014/main" id="{357AEC4C-7EAC-3EAF-339F-98C052962B9F}"/>
              </a:ext>
            </a:extLst>
          </p:cNvPr>
          <p:cNvSpPr txBox="1"/>
          <p:nvPr/>
        </p:nvSpPr>
        <p:spPr>
          <a:xfrm>
            <a:off x="158824" y="2132856"/>
            <a:ext cx="8527976" cy="4708981"/>
          </a:xfrm>
          <a:prstGeom prst="rect">
            <a:avLst/>
          </a:prstGeom>
          <a:noFill/>
        </p:spPr>
        <p:txBody>
          <a:bodyPr wrap="square" lIns="91440" tIns="45720" rIns="91440" bIns="45720" rtlCol="0" anchor="t">
            <a:spAutoFit/>
          </a:bodyPr>
          <a:lstStyle/>
          <a:p>
            <a:pPr marL="342900" indent="-342900">
              <a:buAutoNum type="arabicParenR"/>
            </a:pPr>
            <a:r>
              <a:rPr lang="en-GB" sz="2000" dirty="0"/>
              <a:t>Make sure you are aware of the different types of Social media your child has, and what they are using them for. Have oversight of passwords and accounts.  </a:t>
            </a:r>
          </a:p>
          <a:p>
            <a:pPr marL="342900" indent="-342900">
              <a:buAutoNum type="arabicParenR"/>
            </a:pPr>
            <a:r>
              <a:rPr lang="en-GB" sz="2000" dirty="0"/>
              <a:t>At times, go through their social media with them, to make sure you are happy with the content they are accessing and posting. Have a look at group chat conversations. Do this regularly, and not just when something goes really wrong. </a:t>
            </a:r>
          </a:p>
          <a:p>
            <a:pPr marL="342900" indent="-342900">
              <a:buAutoNum type="arabicParenR"/>
            </a:pPr>
            <a:r>
              <a:rPr lang="en-GB" sz="2000" dirty="0"/>
              <a:t>Give your child a time limit on their devices,   and take them in at the end of the day. Unrestricted access, particularly  late at night can be very unhealthy. </a:t>
            </a:r>
          </a:p>
          <a:p>
            <a:pPr marL="342900" indent="-342900">
              <a:buAutoNum type="arabicParenR"/>
            </a:pPr>
            <a:r>
              <a:rPr lang="en-GB" sz="2000" dirty="0"/>
              <a:t>Establish a line of communication with your child, where they feel comfortable coming and talking to you about their social media. If they feel your interested and engaged with that part of their life, chances are they will come to you when they need help. If they feel its something they are always in trouble for, they won’t reach out when they do need help. </a:t>
            </a:r>
          </a:p>
        </p:txBody>
      </p:sp>
    </p:spTree>
    <p:extLst>
      <p:ext uri="{BB962C8B-B14F-4D97-AF65-F5344CB8AC3E}">
        <p14:creationId xmlns:p14="http://schemas.microsoft.com/office/powerpoint/2010/main" val="1614534974"/>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F272D-136B-3344-78C1-AAD3CF6FECC8}"/>
              </a:ext>
            </a:extLst>
          </p:cNvPr>
          <p:cNvSpPr>
            <a:spLocks noGrp="1"/>
          </p:cNvSpPr>
          <p:nvPr>
            <p:ph type="title"/>
          </p:nvPr>
        </p:nvSpPr>
        <p:spPr/>
        <p:txBody>
          <a:bodyPr/>
          <a:lstStyle/>
          <a:p>
            <a:r>
              <a:rPr lang="en-GB" dirty="0"/>
              <a:t>Teenagers…</a:t>
            </a:r>
          </a:p>
        </p:txBody>
      </p:sp>
      <p:sp>
        <p:nvSpPr>
          <p:cNvPr id="4" name="TextBox 3">
            <a:extLst>
              <a:ext uri="{FF2B5EF4-FFF2-40B4-BE49-F238E27FC236}">
                <a16:creationId xmlns:a16="http://schemas.microsoft.com/office/drawing/2014/main" id="{028D8016-23AE-3638-3B33-2ACE9FA5E641}"/>
              </a:ext>
            </a:extLst>
          </p:cNvPr>
          <p:cNvSpPr txBox="1"/>
          <p:nvPr/>
        </p:nvSpPr>
        <p:spPr>
          <a:xfrm>
            <a:off x="683568" y="1997839"/>
            <a:ext cx="8003232" cy="4708981"/>
          </a:xfrm>
          <a:prstGeom prst="rect">
            <a:avLst/>
          </a:prstGeom>
          <a:noFill/>
        </p:spPr>
        <p:txBody>
          <a:bodyPr wrap="square">
            <a:spAutoFit/>
          </a:bodyPr>
          <a:lstStyle/>
          <a:p>
            <a:r>
              <a:rPr lang="en-GB" sz="2000" dirty="0">
                <a:solidFill>
                  <a:srgbClr val="000000"/>
                </a:solidFill>
                <a:latin typeface="FrankRuehl" panose="020E0503060101010101" pitchFamily="34" charset="-79"/>
                <a:cs typeface="FrankRuehl" panose="020E0503060101010101" pitchFamily="34" charset="-79"/>
              </a:rPr>
              <a:t>For most of your children, year 8 will see the beginning of the teenage years</a:t>
            </a:r>
          </a:p>
          <a:p>
            <a:endParaRPr lang="en-GB" sz="2000" dirty="0">
              <a:solidFill>
                <a:srgbClr val="000000"/>
              </a:solidFill>
              <a:latin typeface="FrankRuehl" panose="020E0503060101010101" pitchFamily="34" charset="-79"/>
              <a:cs typeface="FrankRuehl" panose="020E0503060101010101" pitchFamily="34" charset="-79"/>
            </a:endParaRPr>
          </a:p>
          <a:p>
            <a:endParaRPr lang="en-GB" sz="2000" dirty="0">
              <a:solidFill>
                <a:srgbClr val="000000"/>
              </a:solidFill>
              <a:latin typeface="FrankRuehl" panose="020E0503060101010101" pitchFamily="34" charset="-79"/>
              <a:cs typeface="FrankRuehl" panose="020E0503060101010101" pitchFamily="34" charset="-79"/>
            </a:endParaRPr>
          </a:p>
          <a:p>
            <a:r>
              <a:rPr lang="en-GB" sz="2000" dirty="0">
                <a:solidFill>
                  <a:srgbClr val="000000"/>
                </a:solidFill>
                <a:latin typeface="FrankRuehl" panose="020E0503060101010101" pitchFamily="34" charset="-79"/>
                <a:cs typeface="FrankRuehl" panose="020E0503060101010101" pitchFamily="34" charset="-79"/>
              </a:rPr>
              <a:t>A child’s thinking and behaviour can seem quite mature, but at other times illogical, impulsive or emotional.</a:t>
            </a:r>
          </a:p>
          <a:p>
            <a:endParaRPr lang="en-GB" sz="2000" dirty="0">
              <a:solidFill>
                <a:srgbClr val="000000"/>
              </a:solidFill>
              <a:latin typeface="FrankRuehl" panose="020E0503060101010101" pitchFamily="34" charset="-79"/>
              <a:cs typeface="FrankRuehl" panose="020E0503060101010101" pitchFamily="34" charset="-79"/>
            </a:endParaRPr>
          </a:p>
          <a:p>
            <a:r>
              <a:rPr lang="en-GB" sz="2000" dirty="0">
                <a:latin typeface="FrankRuehl" panose="020E0503060101010101" pitchFamily="34" charset="-79"/>
                <a:cs typeface="FrankRuehl" panose="020E0503060101010101" pitchFamily="34" charset="-79"/>
              </a:rPr>
              <a:t>Teenagers are often passionate about their interests, especially ones that give them opportunities to socialise.</a:t>
            </a:r>
          </a:p>
          <a:p>
            <a:endParaRPr lang="en-GB" sz="2000" dirty="0">
              <a:latin typeface="FrankRuehl" panose="020E0503060101010101" pitchFamily="34" charset="-79"/>
              <a:cs typeface="FrankRuehl" panose="020E0503060101010101" pitchFamily="34" charset="-79"/>
            </a:endParaRPr>
          </a:p>
          <a:p>
            <a:r>
              <a:rPr lang="en-GB" sz="2000" dirty="0">
                <a:latin typeface="FrankRuehl" panose="020E0503060101010101" pitchFamily="34" charset="-79"/>
                <a:cs typeface="FrankRuehl" panose="020E0503060101010101" pitchFamily="34" charset="-79"/>
              </a:rPr>
              <a:t>Every teenage child is unique, and teenagers respond in different and unique ways.</a:t>
            </a:r>
          </a:p>
          <a:p>
            <a:endParaRPr lang="en-GB" sz="2000" dirty="0">
              <a:latin typeface="FrankRuehl" panose="020E0503060101010101" pitchFamily="34" charset="-79"/>
              <a:cs typeface="FrankRuehl" panose="020E0503060101010101" pitchFamily="34" charset="-79"/>
            </a:endParaRPr>
          </a:p>
          <a:p>
            <a:r>
              <a:rPr lang="en-GB" sz="2000" dirty="0">
                <a:latin typeface="FrankRuehl" panose="020E0503060101010101" pitchFamily="34" charset="-79"/>
                <a:cs typeface="FrankRuehl" panose="020E0503060101010101" pitchFamily="34" charset="-79"/>
              </a:rPr>
              <a:t>Even though your child will be beginning to seem more independent, (and wanting to be!) our support for them now is just as important for positive development as it has ever been.</a:t>
            </a:r>
          </a:p>
        </p:txBody>
      </p:sp>
    </p:spTree>
    <p:extLst>
      <p:ext uri="{BB962C8B-B14F-4D97-AF65-F5344CB8AC3E}">
        <p14:creationId xmlns:p14="http://schemas.microsoft.com/office/powerpoint/2010/main" val="133772414"/>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502C690-D078-4F18-9EE4-D5986FC786C0}"/>
              </a:ext>
            </a:extLst>
          </p:cNvPr>
          <p:cNvSpPr/>
          <p:nvPr/>
        </p:nvSpPr>
        <p:spPr>
          <a:xfrm>
            <a:off x="107504" y="877289"/>
            <a:ext cx="8786241" cy="5632311"/>
          </a:xfrm>
          <a:prstGeom prst="rect">
            <a:avLst/>
          </a:prstGeom>
        </p:spPr>
        <p:txBody>
          <a:bodyPr wrap="square">
            <a:spAutoFit/>
          </a:bodyPr>
          <a:lstStyle/>
          <a:p>
            <a:r>
              <a:rPr lang="en-GB" sz="2100" dirty="0">
                <a:solidFill>
                  <a:srgbClr val="000000"/>
                </a:solidFill>
                <a:latin typeface="FrankRuehl" panose="020E0503060101010101" pitchFamily="34" charset="-79"/>
                <a:cs typeface="FrankRuehl" panose="020E0503060101010101" pitchFamily="34" charset="-79"/>
              </a:rPr>
              <a:t>There are many ways we can help strengthening positive brain connections:</a:t>
            </a:r>
          </a:p>
          <a:p>
            <a:endParaRPr lang="en-GB" sz="2100" dirty="0">
              <a:solidFill>
                <a:srgbClr val="000000"/>
              </a:solidFill>
              <a:latin typeface="FrankRuehl" panose="020E0503060101010101" pitchFamily="34" charset="-79"/>
              <a:cs typeface="FrankRuehl" panose="020E0503060101010101" pitchFamily="34" charset="-79"/>
            </a:endParaRP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Let children take some healthy risks </a:t>
            </a:r>
            <a:r>
              <a:rPr lang="en-GB" sz="2100" dirty="0">
                <a:solidFill>
                  <a:srgbClr val="000000"/>
                </a:solidFill>
                <a:latin typeface="FrankRuehl" panose="020E0503060101010101" pitchFamily="34" charset="-79"/>
                <a:cs typeface="FrankRuehl" panose="020E0503060101010101" pitchFamily="34" charset="-79"/>
              </a:rPr>
              <a:t>– explorative learning and allowing mistakes, get them to take the risk of trying.</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Promote new creative and expressive outlets</a:t>
            </a:r>
            <a:r>
              <a:rPr lang="en-GB" sz="2100" dirty="0">
                <a:solidFill>
                  <a:srgbClr val="000000"/>
                </a:solidFill>
                <a:latin typeface="FrankRuehl" panose="020E0503060101010101" pitchFamily="34" charset="-79"/>
                <a:cs typeface="FrankRuehl" panose="020E0503060101010101" pitchFamily="34" charset="-79"/>
              </a:rPr>
              <a:t> </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Talk through decisions</a:t>
            </a:r>
            <a:r>
              <a:rPr lang="en-GB" sz="2100" dirty="0">
                <a:solidFill>
                  <a:srgbClr val="000000"/>
                </a:solidFill>
                <a:latin typeface="FrankRuehl" panose="020E0503060101010101" pitchFamily="34" charset="-79"/>
                <a:cs typeface="FrankRuehl" panose="020E0503060101010101" pitchFamily="34" charset="-79"/>
              </a:rPr>
              <a:t> </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Routine and timetables </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Provide boundaries</a:t>
            </a:r>
            <a:r>
              <a:rPr lang="en-GB" sz="2100" dirty="0">
                <a:solidFill>
                  <a:srgbClr val="000000"/>
                </a:solidFill>
                <a:latin typeface="FrankRuehl" panose="020E0503060101010101" pitchFamily="34" charset="-79"/>
                <a:cs typeface="FrankRuehl" panose="020E0503060101010101" pitchFamily="34" charset="-79"/>
              </a:rPr>
              <a:t> - school is the safe place to negotiate boundaries and this is a vital and healthy part of brain development</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Offer frequent praise</a:t>
            </a:r>
            <a:r>
              <a:rPr lang="en-GB" sz="2100" dirty="0">
                <a:solidFill>
                  <a:srgbClr val="000000"/>
                </a:solidFill>
                <a:latin typeface="FrankRuehl" panose="020E0503060101010101" pitchFamily="34" charset="-79"/>
                <a:cs typeface="FrankRuehl" panose="020E0503060101010101" pitchFamily="34" charset="-79"/>
              </a:rPr>
              <a:t> and positive rewards for desired behaviour. This reinforces pathways in your child’s brain.</a:t>
            </a:r>
          </a:p>
          <a:p>
            <a:pPr lvl="1">
              <a:buFont typeface="Arial" panose="020B0604020202020204" pitchFamily="34" charset="0"/>
              <a:buChar char="•"/>
            </a:pPr>
            <a:r>
              <a:rPr lang="en-GB" sz="2100" b="1" dirty="0">
                <a:latin typeface="FrankRuehl" panose="020E0503060101010101" pitchFamily="34" charset="-79"/>
                <a:cs typeface="FrankRuehl" panose="020E0503060101010101" pitchFamily="34" charset="-79"/>
              </a:rPr>
              <a:t>Be a positive role model.</a:t>
            </a:r>
            <a:r>
              <a:rPr lang="en-GB" sz="2100" dirty="0">
                <a:solidFill>
                  <a:srgbClr val="000000"/>
                </a:solidFill>
                <a:latin typeface="FrankRuehl" panose="020E0503060101010101" pitchFamily="34" charset="-79"/>
                <a:cs typeface="FrankRuehl" panose="020E0503060101010101" pitchFamily="34" charset="-79"/>
              </a:rPr>
              <a:t> Your behaviour will show your child the behaviour you expect.</a:t>
            </a:r>
          </a:p>
          <a:p>
            <a:pPr lvl="1">
              <a:buFont typeface="Arial" panose="020B0604020202020204" pitchFamily="34" charset="0"/>
              <a:buChar char="•"/>
            </a:pPr>
            <a:r>
              <a:rPr lang="en-GB" sz="2100" b="1" dirty="0">
                <a:latin typeface="FrankRuehl" panose="020E0503060101010101" pitchFamily="34" charset="-79"/>
                <a:cs typeface="FrankRuehl" panose="020E0503060101010101" pitchFamily="34" charset="-79"/>
              </a:rPr>
              <a:t>Stay connected</a:t>
            </a:r>
            <a:r>
              <a:rPr lang="en-GB" sz="2100" dirty="0">
                <a:solidFill>
                  <a:srgbClr val="000000"/>
                </a:solidFill>
                <a:latin typeface="FrankRuehl" panose="020E0503060101010101" pitchFamily="34" charset="-79"/>
                <a:cs typeface="FrankRuehl" panose="020E0503060101010101" pitchFamily="34" charset="-79"/>
              </a:rPr>
              <a:t> Be open and approachable </a:t>
            </a:r>
          </a:p>
          <a:p>
            <a:pPr lvl="1">
              <a:buFont typeface="Arial" panose="020B0604020202020204" pitchFamily="34" charset="0"/>
              <a:buChar char="•"/>
            </a:pPr>
            <a:r>
              <a:rPr lang="en-GB" sz="2100" b="1" dirty="0">
                <a:solidFill>
                  <a:srgbClr val="000000"/>
                </a:solidFill>
                <a:latin typeface="FrankRuehl" panose="020E0503060101010101" pitchFamily="34" charset="-79"/>
                <a:cs typeface="FrankRuehl" panose="020E0503060101010101" pitchFamily="34" charset="-79"/>
              </a:rPr>
              <a:t>Talk</a:t>
            </a:r>
            <a:r>
              <a:rPr lang="en-GB" sz="2100" dirty="0">
                <a:solidFill>
                  <a:srgbClr val="000000"/>
                </a:solidFill>
                <a:latin typeface="FrankRuehl" panose="020E0503060101010101" pitchFamily="34" charset="-79"/>
                <a:cs typeface="FrankRuehl" panose="020E0503060101010101" pitchFamily="34" charset="-79"/>
              </a:rPr>
              <a:t> – not just at a child but to the child, showing listening and consideration </a:t>
            </a:r>
          </a:p>
          <a:p>
            <a:pPr algn="ctr"/>
            <a:r>
              <a:rPr lang="en-GB" sz="1200" dirty="0">
                <a:solidFill>
                  <a:schemeClr val="bg1"/>
                </a:solidFill>
                <a:latin typeface="FrankRuehl" panose="020E0503060101010101" pitchFamily="34" charset="-79"/>
                <a:cs typeface="FrankRuehl" panose="020E0503060101010101" pitchFamily="34" charset="-79"/>
              </a:rPr>
              <a:t>Remember their neural pathways are developing and we can be fundamental in nurturing this development, even if we do not see the end result.</a:t>
            </a:r>
          </a:p>
        </p:txBody>
      </p:sp>
      <p:pic>
        <p:nvPicPr>
          <p:cNvPr id="4" name="Picture 2" descr="St. Benedict’ Catholic School">
            <a:hlinkClick r:id="rId2"/>
            <a:extLst>
              <a:ext uri="{FF2B5EF4-FFF2-40B4-BE49-F238E27FC236}">
                <a16:creationId xmlns:a16="http://schemas.microsoft.com/office/drawing/2014/main" id="{8F0D2BA9-409F-4857-9E77-25C01628E1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5877272"/>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736812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2348880"/>
            <a:ext cx="8629564" cy="4104456"/>
          </a:xfrm>
        </p:spPr>
        <p:txBody>
          <a:bodyPr>
            <a:noAutofit/>
          </a:bodyPr>
          <a:lstStyle/>
          <a:p>
            <a:pPr marL="0" indent="0" algn="ctr">
              <a:buNone/>
            </a:pPr>
            <a:r>
              <a:rPr lang="en-GB" dirty="0">
                <a:solidFill>
                  <a:schemeClr val="tx1"/>
                </a:solidFill>
              </a:rPr>
              <a:t>Without your support, the task would be </a:t>
            </a:r>
          </a:p>
          <a:p>
            <a:pPr marL="0" indent="0" algn="ctr">
              <a:buNone/>
            </a:pPr>
            <a:r>
              <a:rPr lang="en-GB" dirty="0">
                <a:solidFill>
                  <a:schemeClr val="tx1"/>
                </a:solidFill>
              </a:rPr>
              <a:t>far harder.</a:t>
            </a:r>
          </a:p>
          <a:p>
            <a:pPr marL="0" indent="0" algn="ctr">
              <a:buNone/>
            </a:pPr>
            <a:endParaRPr lang="en-GB" dirty="0">
              <a:solidFill>
                <a:schemeClr val="tx1"/>
              </a:solidFill>
            </a:endParaRPr>
          </a:p>
          <a:p>
            <a:pPr marL="0" indent="0" algn="ctr">
              <a:buNone/>
            </a:pPr>
            <a:r>
              <a:rPr lang="en-GB" dirty="0">
                <a:solidFill>
                  <a:schemeClr val="tx1"/>
                </a:solidFill>
              </a:rPr>
              <a:t>We will endeavour to work together and aim for the highest possible outcomes for our students!</a:t>
            </a:r>
          </a:p>
          <a:p>
            <a:pPr marL="0" indent="0" algn="ctr">
              <a:buNone/>
            </a:pPr>
            <a:endParaRPr lang="en-GB" dirty="0">
              <a:solidFill>
                <a:schemeClr val="tx1"/>
              </a:solidFill>
            </a:endParaRPr>
          </a:p>
          <a:p>
            <a:pPr marL="0" indent="0" algn="ctr">
              <a:buNone/>
            </a:pPr>
            <a:r>
              <a:rPr lang="en-GB" dirty="0">
                <a:solidFill>
                  <a:schemeClr val="tx1"/>
                </a:solidFill>
              </a:rPr>
              <a:t>Please keep in touch.          </a:t>
            </a:r>
          </a:p>
          <a:p>
            <a:pPr marL="0" indent="0" algn="ctr">
              <a:buNone/>
            </a:pPr>
            <a:endParaRPr lang="en-GB" dirty="0">
              <a:solidFill>
                <a:schemeClr val="tx1"/>
              </a:solidFill>
            </a:endParaRPr>
          </a:p>
          <a:p>
            <a:pPr marL="0" indent="0" algn="ctr">
              <a:buNone/>
            </a:pPr>
            <a:endParaRPr lang="en-GB" dirty="0">
              <a:solidFill>
                <a:schemeClr val="tx1"/>
              </a:solidFill>
            </a:endParaRPr>
          </a:p>
        </p:txBody>
      </p:sp>
      <p:sp>
        <p:nvSpPr>
          <p:cNvPr id="3" name="Title 2"/>
          <p:cNvSpPr>
            <a:spLocks noGrp="1"/>
          </p:cNvSpPr>
          <p:nvPr>
            <p:ph type="title"/>
          </p:nvPr>
        </p:nvSpPr>
        <p:spPr>
          <a:xfrm>
            <a:off x="-756592" y="283862"/>
            <a:ext cx="8229600" cy="1252728"/>
          </a:xfrm>
        </p:spPr>
        <p:txBody>
          <a:bodyPr/>
          <a:lstStyle/>
          <a:p>
            <a:r>
              <a:rPr lang="en-GB" dirty="0"/>
              <a:t>Thank you!</a:t>
            </a: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364" t="9366" r="56534" b="55491"/>
          <a:stretch/>
        </p:blipFill>
        <p:spPr bwMode="auto">
          <a:xfrm>
            <a:off x="6948263" y="4725144"/>
            <a:ext cx="1992043" cy="1635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AutoShape 2" descr="Image result for email">
            <a:hlinkClick r:id="rId3"/>
          </p:cNvPr>
          <p:cNvSpPr>
            <a:spLocks noChangeAspect="1" noChangeArrowheads="1"/>
          </p:cNvSpPr>
          <p:nvPr/>
        </p:nvSpPr>
        <p:spPr bwMode="auto">
          <a:xfrm>
            <a:off x="155575" y="-609600"/>
            <a:ext cx="1285875" cy="12763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email">
            <a:hlinkClick r:id="rId3"/>
          </p:cNvPr>
          <p:cNvSpPr>
            <a:spLocks noChangeAspect="1" noChangeArrowheads="1"/>
          </p:cNvSpPr>
          <p:nvPr/>
        </p:nvSpPr>
        <p:spPr bwMode="auto">
          <a:xfrm>
            <a:off x="307975" y="-457200"/>
            <a:ext cx="1285875" cy="12763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1"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5577" t="5390" r="5463" b="-1049"/>
          <a:stretch/>
        </p:blipFill>
        <p:spPr bwMode="auto">
          <a:xfrm>
            <a:off x="304989" y="4644279"/>
            <a:ext cx="1764992" cy="18440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a:extLst>
              <a:ext uri="{FF2B5EF4-FFF2-40B4-BE49-F238E27FC236}">
                <a16:creationId xmlns:a16="http://schemas.microsoft.com/office/drawing/2014/main" id="{6D724D57-1D44-4019-8031-DFB582D0D904}"/>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79512" y="211432"/>
            <a:ext cx="895350" cy="1174750"/>
          </a:xfrm>
          <a:prstGeom prst="rect">
            <a:avLst/>
          </a:prstGeom>
          <a:noFill/>
          <a:ln>
            <a:noFill/>
          </a:ln>
        </p:spPr>
      </p:pic>
      <p:pic>
        <p:nvPicPr>
          <p:cNvPr id="7" name="Picture 2" descr="St. Benedict’ Catholic School">
            <a:hlinkClick r:id="rId6"/>
            <a:extLst>
              <a:ext uri="{FF2B5EF4-FFF2-40B4-BE49-F238E27FC236}">
                <a16:creationId xmlns:a16="http://schemas.microsoft.com/office/drawing/2014/main" id="{3F235A7D-BFAA-2E29-D013-CB3DEBF30DC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68144" y="2420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11462913"/>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70E3F9C06FBC04DB2140C1E1FA8C4BF" ma:contentTypeVersion="4" ma:contentTypeDescription="Create a new document." ma:contentTypeScope="" ma:versionID="4696b226207de79274556f70ca58e894">
  <xsd:schema xmlns:xsd="http://www.w3.org/2001/XMLSchema" xmlns:xs="http://www.w3.org/2001/XMLSchema" xmlns:p="http://schemas.microsoft.com/office/2006/metadata/properties" xmlns:ns2="2d6644a3-68c7-4c54-99d8-138a437c4ea4" targetNamespace="http://schemas.microsoft.com/office/2006/metadata/properties" ma:root="true" ma:fieldsID="aef252e575f75114f79c1c3baeb19972" ns2:_="">
    <xsd:import namespace="2d6644a3-68c7-4c54-99d8-138a437c4ea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6644a3-68c7-4c54-99d8-138a437c4e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771DA45-8E26-4D7A-9545-B2270590E11F}">
  <ds:schemaRefs>
    <ds:schemaRef ds:uri="http://schemas.microsoft.com/sharepoint/v3/contenttype/forms"/>
  </ds:schemaRefs>
</ds:datastoreItem>
</file>

<file path=customXml/itemProps2.xml><?xml version="1.0" encoding="utf-8"?>
<ds:datastoreItem xmlns:ds="http://schemas.openxmlformats.org/officeDocument/2006/customXml" ds:itemID="{C3BD5068-199A-49BE-9B9C-EE6B7C598E15}">
  <ds:schemaRefs>
    <ds:schemaRef ds:uri="http://schemas.openxmlformats.org/package/2006/metadata/core-properties"/>
    <ds:schemaRef ds:uri="http://purl.org/dc/elements/1.1/"/>
    <ds:schemaRef ds:uri="http://www.w3.org/XML/1998/namespace"/>
    <ds:schemaRef ds:uri="http://schemas.microsoft.com/office/2006/documentManagement/types"/>
    <ds:schemaRef ds:uri="http://schemas.microsoft.com/office/infopath/2007/PartnerControls"/>
    <ds:schemaRef ds:uri="http://purl.org/dc/terms/"/>
    <ds:schemaRef ds:uri="http://purl.org/dc/dcmitype/"/>
    <ds:schemaRef ds:uri="2d6644a3-68c7-4c54-99d8-138a437c4ea4"/>
    <ds:schemaRef ds:uri="http://schemas.microsoft.com/office/2006/metadata/properties"/>
  </ds:schemaRefs>
</ds:datastoreItem>
</file>

<file path=customXml/itemProps3.xml><?xml version="1.0" encoding="utf-8"?>
<ds:datastoreItem xmlns:ds="http://schemas.openxmlformats.org/officeDocument/2006/customXml" ds:itemID="{44BF3D01-C306-452E-8E91-76338EFFC1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d6644a3-68c7-4c54-99d8-138a437c4ea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Austin</Template>
  <TotalTime>57650</TotalTime>
  <Words>1794</Words>
  <Application>Microsoft Office PowerPoint</Application>
  <PresentationFormat>On-screen Show (4:3)</PresentationFormat>
  <Paragraphs>141</Paragraphs>
  <Slides>20</Slides>
  <Notes>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20</vt:i4>
      </vt:variant>
    </vt:vector>
  </HeadingPairs>
  <TitlesOfParts>
    <vt:vector size="30" baseType="lpstr">
      <vt:lpstr>Aptos</vt:lpstr>
      <vt:lpstr>Aptos Display</vt:lpstr>
      <vt:lpstr>Arial</vt:lpstr>
      <vt:lpstr>Calibri</vt:lpstr>
      <vt:lpstr>Candara</vt:lpstr>
      <vt:lpstr>FrankRuehl</vt:lpstr>
      <vt:lpstr>Symbol</vt:lpstr>
      <vt:lpstr>Waveform</vt:lpstr>
      <vt:lpstr>Office Theme</vt:lpstr>
      <vt:lpstr>Office Theme</vt:lpstr>
      <vt:lpstr>   Year 8   2025/26 Parent information Evening  Ms Wray vwray@st-benedicts.suffolk.sch.uk </vt:lpstr>
      <vt:lpstr>Pause for reflection</vt:lpstr>
      <vt:lpstr> </vt:lpstr>
      <vt:lpstr>Same rules apply…</vt:lpstr>
      <vt:lpstr>Uniform</vt:lpstr>
      <vt:lpstr>Attitude to Learning (ATL) in Year 8 </vt:lpstr>
      <vt:lpstr>Arbor</vt:lpstr>
      <vt:lpstr>One Note</vt:lpstr>
      <vt:lpstr>A knowledge based curriculum</vt:lpstr>
      <vt:lpstr>Assessment Ks3 Grading System</vt:lpstr>
      <vt:lpstr>Clubs </vt:lpstr>
      <vt:lpstr>St Benedict's Award</vt:lpstr>
      <vt:lpstr>This year is all about competition</vt:lpstr>
      <vt:lpstr>Year 8 French Residential 2026 </vt:lpstr>
      <vt:lpstr>The trip includes </vt:lpstr>
      <vt:lpstr>Social Media</vt:lpstr>
      <vt:lpstr>Social Media Use</vt:lpstr>
      <vt:lpstr>Teenagers…</vt:lpstr>
      <vt:lpstr>PowerPoint Presentation</vt:lpstr>
      <vt:lpstr>Thank you!</vt:lpstr>
    </vt:vector>
  </TitlesOfParts>
  <Company>St Benedicts Catholic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11 Parents’  Information Evening  13th September 2016 7.00pm</dc:title>
  <dc:creator>Amanda Walker</dc:creator>
  <cp:lastModifiedBy>Sam Tatum</cp:lastModifiedBy>
  <cp:revision>243</cp:revision>
  <cp:lastPrinted>2017-09-04T16:06:57Z</cp:lastPrinted>
  <dcterms:created xsi:type="dcterms:W3CDTF">2016-09-12T08:20:42Z</dcterms:created>
  <dcterms:modified xsi:type="dcterms:W3CDTF">2025-10-20T13:26:20Z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0x010100370E3F9C06FBC04DB2140C1E1FA8C4BF</vt:lpwstr>
  </property>
</Properties>
</file>