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0"/>
  </p:notesMasterIdLst>
  <p:handoutMasterIdLst>
    <p:handoutMasterId r:id="rId41"/>
  </p:handoutMasterIdLst>
  <p:sldIdLst>
    <p:sldId id="256" r:id="rId2"/>
    <p:sldId id="260" r:id="rId3"/>
    <p:sldId id="454" r:id="rId4"/>
    <p:sldId id="265" r:id="rId5"/>
    <p:sldId id="429" r:id="rId6"/>
    <p:sldId id="437" r:id="rId7"/>
    <p:sldId id="259" r:id="rId8"/>
    <p:sldId id="258" r:id="rId9"/>
    <p:sldId id="428" r:id="rId10"/>
    <p:sldId id="457" r:id="rId11"/>
    <p:sldId id="416" r:id="rId12"/>
    <p:sldId id="452" r:id="rId13"/>
    <p:sldId id="453" r:id="rId14"/>
    <p:sldId id="451" r:id="rId15"/>
    <p:sldId id="427" r:id="rId16"/>
    <p:sldId id="413" r:id="rId17"/>
    <p:sldId id="424" r:id="rId18"/>
    <p:sldId id="439" r:id="rId19"/>
    <p:sldId id="440" r:id="rId20"/>
    <p:sldId id="438" r:id="rId21"/>
    <p:sldId id="441" r:id="rId22"/>
    <p:sldId id="449" r:id="rId23"/>
    <p:sldId id="450" r:id="rId24"/>
    <p:sldId id="442" r:id="rId25"/>
    <p:sldId id="443" r:id="rId26"/>
    <p:sldId id="444" r:id="rId27"/>
    <p:sldId id="445" r:id="rId28"/>
    <p:sldId id="446" r:id="rId29"/>
    <p:sldId id="447" r:id="rId30"/>
    <p:sldId id="448" r:id="rId31"/>
    <p:sldId id="423" r:id="rId32"/>
    <p:sldId id="435" r:id="rId33"/>
    <p:sldId id="292" r:id="rId34"/>
    <p:sldId id="430" r:id="rId35"/>
    <p:sldId id="426" r:id="rId36"/>
    <p:sldId id="431" r:id="rId37"/>
    <p:sldId id="432" r:id="rId38"/>
    <p:sldId id="304" r:id="rId39"/>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09581D-FB47-7B64-BCDD-E48C765D2D83}" v="631" dt="2025-09-27T11:41:40.87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2185" autoAdjust="0"/>
  </p:normalViewPr>
  <p:slideViewPr>
    <p:cSldViewPr>
      <p:cViewPr varScale="1">
        <p:scale>
          <a:sx n="81" d="100"/>
          <a:sy n="81" d="100"/>
        </p:scale>
        <p:origin x="1254"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microsoft.com/office/2015/10/relationships/revisionInfo" Target="revisionInfo.xml"/><Relationship Id="rId20" Type="http://schemas.openxmlformats.org/officeDocument/2006/relationships/slide" Target="slides/slide19.xml"/><Relationship Id="rId41"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title>
    <c:autoTitleDeleted val="0"/>
    <c:plotArea>
      <c:layout/>
      <c:barChart>
        <c:barDir val="col"/>
        <c:grouping val="stacked"/>
        <c:varyColors val="0"/>
        <c:ser>
          <c:idx val="0"/>
          <c:order val="0"/>
          <c:tx>
            <c:strRef>
              <c:f>Sheet1!$B$1</c:f>
              <c:strCache>
                <c:ptCount val="1"/>
                <c:pt idx="0">
                  <c:v>5+GCSE's</c:v>
                </c:pt>
              </c:strCache>
            </c:strRef>
          </c:tx>
          <c:invertIfNegative val="0"/>
          <c:cat>
            <c:strRef>
              <c:f>Sheet1!$A$2:$A$7</c:f>
              <c:strCache>
                <c:ptCount val="6"/>
                <c:pt idx="0">
                  <c:v>100</c:v>
                </c:pt>
                <c:pt idx="1">
                  <c:v>95-99.9</c:v>
                </c:pt>
                <c:pt idx="2">
                  <c:v>90-94.9 </c:v>
                </c:pt>
                <c:pt idx="3">
                  <c:v>85-89.9 </c:v>
                </c:pt>
                <c:pt idx="4">
                  <c:v>80-84.9 </c:v>
                </c:pt>
                <c:pt idx="5">
                  <c:v>75-79.9 </c:v>
                </c:pt>
              </c:strCache>
            </c:strRef>
          </c:cat>
          <c:val>
            <c:numRef>
              <c:f>Sheet1!$B$2:$B$7</c:f>
              <c:numCache>
                <c:formatCode>General</c:formatCode>
                <c:ptCount val="6"/>
                <c:pt idx="0">
                  <c:v>78.7</c:v>
                </c:pt>
                <c:pt idx="1">
                  <c:v>69.099999999999994</c:v>
                </c:pt>
                <c:pt idx="2">
                  <c:v>52.8</c:v>
                </c:pt>
                <c:pt idx="3">
                  <c:v>35.6</c:v>
                </c:pt>
                <c:pt idx="4">
                  <c:v>25.2</c:v>
                </c:pt>
                <c:pt idx="5">
                  <c:v>18.8</c:v>
                </c:pt>
              </c:numCache>
            </c:numRef>
          </c:val>
          <c:extLst>
            <c:ext xmlns:c16="http://schemas.microsoft.com/office/drawing/2014/chart" uri="{C3380CC4-5D6E-409C-BE32-E72D297353CC}">
              <c16:uniqueId val="{00000000-DD3F-4926-9853-89D0C07F2434}"/>
            </c:ext>
          </c:extLst>
        </c:ser>
        <c:dLbls>
          <c:showLegendKey val="0"/>
          <c:showVal val="0"/>
          <c:showCatName val="0"/>
          <c:showSerName val="0"/>
          <c:showPercent val="0"/>
          <c:showBubbleSize val="0"/>
        </c:dLbls>
        <c:gapWidth val="150"/>
        <c:overlap val="100"/>
        <c:axId val="277505704"/>
        <c:axId val="277506096"/>
      </c:barChart>
      <c:catAx>
        <c:axId val="277505704"/>
        <c:scaling>
          <c:orientation val="minMax"/>
        </c:scaling>
        <c:delete val="0"/>
        <c:axPos val="b"/>
        <c:numFmt formatCode="General" sourceLinked="0"/>
        <c:majorTickMark val="out"/>
        <c:minorTickMark val="none"/>
        <c:tickLblPos val="nextTo"/>
        <c:crossAx val="277506096"/>
        <c:crosses val="autoZero"/>
        <c:auto val="1"/>
        <c:lblAlgn val="ctr"/>
        <c:lblOffset val="100"/>
        <c:noMultiLvlLbl val="0"/>
      </c:catAx>
      <c:valAx>
        <c:axId val="277506096"/>
        <c:scaling>
          <c:orientation val="minMax"/>
        </c:scaling>
        <c:delete val="0"/>
        <c:axPos val="l"/>
        <c:majorGridlines/>
        <c:numFmt formatCode="General" sourceLinked="1"/>
        <c:majorTickMark val="out"/>
        <c:minorTickMark val="none"/>
        <c:tickLblPos val="nextTo"/>
        <c:crossAx val="277505704"/>
        <c:crosses val="autoZero"/>
        <c:crossBetween val="between"/>
      </c:valAx>
    </c:plotArea>
    <c:plotVisOnly val="1"/>
    <c:dispBlanksAs val="gap"/>
    <c:showDLblsOverMax val="0"/>
  </c:chart>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FA6C566D-91B3-492C-AD9A-416CB0475CA6}" type="datetimeFigureOut">
              <a:rPr lang="en-GB" smtClean="0"/>
              <a:t>20/10/2025</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D5BD79FC-BA8F-49EB-8A97-D99A5ACBCB0F}" type="slidenum">
              <a:rPr lang="en-GB" smtClean="0"/>
              <a:t>‹#›</a:t>
            </a:fld>
            <a:endParaRPr lang="en-GB"/>
          </a:p>
        </p:txBody>
      </p:sp>
    </p:spTree>
    <p:extLst>
      <p:ext uri="{BB962C8B-B14F-4D97-AF65-F5344CB8AC3E}">
        <p14:creationId xmlns:p14="http://schemas.microsoft.com/office/powerpoint/2010/main" val="17803936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E5505C12-16DD-4129-B169-9022B4D3FDF0}" type="datetimeFigureOut">
              <a:rPr lang="en-GB" smtClean="0"/>
              <a:t>20/10/2025</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14875"/>
            <a:ext cx="5438775" cy="44672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8163"/>
            <a:ext cx="2946400" cy="496887"/>
          </a:xfrm>
          <a:prstGeom prst="rect">
            <a:avLst/>
          </a:prstGeom>
        </p:spPr>
        <p:txBody>
          <a:bodyPr vert="horz" lIns="91440" tIns="45720" rIns="91440" bIns="45720" rtlCol="0" anchor="b"/>
          <a:lstStyle>
            <a:lvl1pPr algn="r">
              <a:defRPr sz="1200"/>
            </a:lvl1pPr>
          </a:lstStyle>
          <a:p>
            <a:fld id="{CB723E8E-1414-4D23-B790-E7824AC740FF}" type="slidenum">
              <a:rPr lang="en-GB" smtClean="0"/>
              <a:t>‹#›</a:t>
            </a:fld>
            <a:endParaRPr lang="en-GB"/>
          </a:p>
        </p:txBody>
      </p:sp>
    </p:spTree>
    <p:extLst>
      <p:ext uri="{BB962C8B-B14F-4D97-AF65-F5344CB8AC3E}">
        <p14:creationId xmlns:p14="http://schemas.microsoft.com/office/powerpoint/2010/main" val="14778182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Three step sanction </a:t>
            </a:r>
            <a:r>
              <a:rPr lang="en-GB" baseline="0" dirty="0"/>
              <a:t>system. Warning, move, remove. If the student is removed they spend the rest of that lesson in isolation. If this happens again during the day = remain in isolation. </a:t>
            </a:r>
          </a:p>
          <a:p>
            <a:endParaRPr lang="en-GB" baseline="0" dirty="0"/>
          </a:p>
          <a:p>
            <a:r>
              <a:rPr lang="en-GB" baseline="0" dirty="0"/>
              <a:t>Removal from lesson = an email will be sent home to inform you that ASD will take place the next day.</a:t>
            </a:r>
            <a:endParaRPr lang="en-GB" dirty="0"/>
          </a:p>
        </p:txBody>
      </p:sp>
      <p:sp>
        <p:nvSpPr>
          <p:cNvPr id="4" name="Slide Number Placeholder 3"/>
          <p:cNvSpPr>
            <a:spLocks noGrp="1"/>
          </p:cNvSpPr>
          <p:nvPr>
            <p:ph type="sldNum" sz="quarter" idx="10"/>
          </p:nvPr>
        </p:nvSpPr>
        <p:spPr/>
        <p:txBody>
          <a:bodyPr/>
          <a:lstStyle/>
          <a:p>
            <a:fld id="{CB723E8E-1414-4D23-B790-E7824AC740FF}" type="slidenum">
              <a:rPr lang="en-GB" smtClean="0"/>
              <a:t>4</a:t>
            </a:fld>
            <a:endParaRPr lang="en-GB"/>
          </a:p>
        </p:txBody>
      </p:sp>
    </p:spTree>
    <p:extLst>
      <p:ext uri="{BB962C8B-B14F-4D97-AF65-F5344CB8AC3E}">
        <p14:creationId xmlns:p14="http://schemas.microsoft.com/office/powerpoint/2010/main" val="7302135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80000"/>
              </a:lnSpc>
            </a:pPr>
            <a:r>
              <a:rPr lang="en-GB" b="1" dirty="0"/>
              <a:t>You will see from the graph how drastically attendance affects attainment.  </a:t>
            </a:r>
          </a:p>
          <a:p>
            <a:pPr>
              <a:lnSpc>
                <a:spcPct val="80000"/>
              </a:lnSpc>
            </a:pPr>
            <a:r>
              <a:rPr lang="en-GB" b="1" dirty="0"/>
              <a:t>90% attendance is 1 day off per fortnight.</a:t>
            </a:r>
          </a:p>
          <a:p>
            <a:r>
              <a:rPr lang="en-GB" b="1" dirty="0"/>
              <a:t>1 day lost per fortnight = 4 weeks of school over the year</a:t>
            </a:r>
          </a:p>
          <a:p>
            <a:r>
              <a:rPr lang="en-GB" b="1" dirty="0"/>
              <a:t>4 lost weeks of school = 100 lessons </a:t>
            </a:r>
          </a:p>
          <a:p>
            <a:r>
              <a:rPr lang="en-GB" b="1" dirty="0"/>
              <a:t>Over 5 years of schooling 90% attendance = ½ a YEAR of education lost .</a:t>
            </a:r>
          </a:p>
          <a:p>
            <a:endParaRPr lang="en-GB" dirty="0"/>
          </a:p>
        </p:txBody>
      </p:sp>
      <p:sp>
        <p:nvSpPr>
          <p:cNvPr id="4" name="Slide Number Placeholder 3"/>
          <p:cNvSpPr>
            <a:spLocks noGrp="1"/>
          </p:cNvSpPr>
          <p:nvPr>
            <p:ph type="sldNum" sz="quarter" idx="5"/>
          </p:nvPr>
        </p:nvSpPr>
        <p:spPr/>
        <p:txBody>
          <a:bodyPr/>
          <a:lstStyle/>
          <a:p>
            <a:fld id="{CB723E8E-1414-4D23-B790-E7824AC740FF}" type="slidenum">
              <a:rPr lang="en-GB" smtClean="0"/>
              <a:t>8</a:t>
            </a:fld>
            <a:endParaRPr lang="en-GB"/>
          </a:p>
        </p:txBody>
      </p:sp>
    </p:spTree>
    <p:extLst>
      <p:ext uri="{BB962C8B-B14F-4D97-AF65-F5344CB8AC3E}">
        <p14:creationId xmlns:p14="http://schemas.microsoft.com/office/powerpoint/2010/main" val="18653671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020DD58-113A-4951-AB1F-CB193C371A66}" type="datetimeFigureOut">
              <a:rPr lang="en-GB" smtClean="0"/>
              <a:t>20/10/2025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053AF6-93D2-4FD8-A173-4A0B8BC56AC8}" type="slidenum">
              <a:rPr lang="en-GB" smtClean="0"/>
              <a:t>‹#›</a:t>
            </a:fld>
            <a:endParaRPr lang="en-GB"/>
          </a:p>
        </p:txBody>
      </p:sp>
    </p:spTree>
  </p:cSld>
  <p:clrMapOvr>
    <a:masterClrMapping/>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020DD58-113A-4951-AB1F-CB193C371A66}" type="datetimeFigureOut">
              <a:rPr lang="en-GB" smtClean="0"/>
              <a:t>20/10/2025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053AF6-93D2-4FD8-A173-4A0B8BC56AC8}" type="slidenum">
              <a:rPr lang="en-GB" smtClean="0"/>
              <a:t>‹#›</a:t>
            </a:fld>
            <a:endParaRPr lang="en-GB"/>
          </a:p>
        </p:txBody>
      </p:sp>
      <p:sp>
        <p:nvSpPr>
          <p:cNvPr id="7" name="Title 6"/>
          <p:cNvSpPr>
            <a:spLocks noGrp="1"/>
          </p:cNvSpPr>
          <p:nvPr>
            <p:ph type="title"/>
          </p:nvPr>
        </p:nvSpPr>
        <p:spPr/>
        <p:txBody>
          <a:bodyPr/>
          <a:lstStyle/>
          <a:p>
            <a:r>
              <a:rPr lang="en-US"/>
              <a:t>Click to edit Master title style</a:t>
            </a:r>
          </a:p>
        </p:txBody>
      </p:sp>
    </p:spTree>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020DD58-113A-4951-AB1F-CB193C371A66}" type="datetimeFigureOut">
              <a:rPr lang="en-GB" smtClean="0"/>
              <a:t>20/10/2025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053AF6-93D2-4FD8-A173-4A0B8BC56AC8}" type="slidenum">
              <a:rPr lang="en-GB" smtClean="0"/>
              <a:t>‹#›</a:t>
            </a:fld>
            <a:endParaRPr lang="en-GB"/>
          </a:p>
        </p:txBody>
      </p:sp>
    </p:spTree>
  </p:cSld>
  <p:clrMapOvr>
    <a:masterClrMapping/>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3020DD58-113A-4951-AB1F-CB193C371A66}" type="datetimeFigureOut">
              <a:rPr lang="en-GB" smtClean="0"/>
              <a:t>20/10/2025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2053AF6-93D2-4FD8-A173-4A0B8BC56AC8}" type="slidenum">
              <a:rPr lang="en-GB" smtClean="0"/>
              <a:t>‹#›</a:t>
            </a:fld>
            <a:endParaRPr lang="en-GB"/>
          </a:p>
        </p:txBody>
      </p:sp>
      <p:sp>
        <p:nvSpPr>
          <p:cNvPr id="9" name="Content Placeholder 8"/>
          <p:cNvSpPr>
            <a:spLocks noGrp="1"/>
          </p:cNvSpPr>
          <p:nvPr>
            <p:ph sz="quarter" idx="13"/>
          </p:nvPr>
        </p:nvSpPr>
        <p:spPr>
          <a:xfrm>
            <a:off x="676655"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020DD58-113A-4951-AB1F-CB193C371A66}" type="datetimeFigureOut">
              <a:rPr lang="en-GB" smtClean="0"/>
              <a:t>20/10/2025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2053AF6-93D2-4FD8-A173-4A0B8BC56AC8}" type="slidenum">
              <a:rPr lang="en-GB" smtClean="0"/>
              <a:t>‹#›</a:t>
            </a:fld>
            <a:endParaRPr lang="en-GB"/>
          </a:p>
        </p:txBody>
      </p:sp>
    </p:spTree>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020DD58-113A-4951-AB1F-CB193C371A66}" type="datetimeFigureOut">
              <a:rPr lang="en-GB" smtClean="0"/>
              <a:t>20/10/2025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2053AF6-93D2-4FD8-A173-4A0B8BC56AC8}" type="slidenum">
              <a:rPr lang="en-GB" smtClean="0"/>
              <a:t>‹#›</a:t>
            </a:fld>
            <a:endParaRPr lang="en-GB"/>
          </a:p>
        </p:txBody>
      </p:sp>
    </p:spTree>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3020DD58-113A-4951-AB1F-CB193C371A66}" type="datetimeFigureOut">
              <a:rPr lang="en-GB" smtClean="0"/>
              <a:t>20/10/2025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2053AF6-93D2-4FD8-A173-4A0B8BC56AC8}" type="slidenum">
              <a:rPr lang="en-GB" smtClean="0"/>
              <a:t>‹#›</a:t>
            </a:fld>
            <a:endParaRPr lang="en-GB"/>
          </a:p>
        </p:txBody>
      </p:sp>
    </p:spTree>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3020DD58-113A-4951-AB1F-CB193C371A66}" type="datetimeFigureOut">
              <a:rPr lang="en-GB" smtClean="0"/>
              <a:t>20/10/2025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2053AF6-93D2-4FD8-A173-4A0B8BC56AC8}" type="slidenum">
              <a:rPr lang="en-GB" smtClean="0"/>
              <a:t>‹#›</a:t>
            </a:fld>
            <a:endParaRPr lang="en-GB"/>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020DD58-113A-4951-AB1F-CB193C371A66}" type="datetimeFigureOut">
              <a:rPr lang="en-GB" smtClean="0"/>
              <a:t>20/10/2025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2053AF6-93D2-4FD8-A173-4A0B8BC56AC8}" type="slidenum">
              <a:rPr lang="en-GB" smtClean="0"/>
              <a:t>‹#›</a:t>
            </a:fld>
            <a:endParaRPr lang="en-GB"/>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Tree>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020DD58-113A-4951-AB1F-CB193C371A66}" type="datetimeFigureOut">
              <a:rPr lang="en-GB" smtClean="0"/>
              <a:t>20/10/2025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053AF6-93D2-4FD8-A173-4A0B8BC56AC8}" type="slidenum">
              <a:rPr lang="en-GB" smtClean="0"/>
              <a:t>‹#›</a:t>
            </a:fld>
            <a:endParaRPr lang="en-GB"/>
          </a:p>
        </p:txBody>
      </p:sp>
    </p:spTree>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3020DD58-113A-4951-AB1F-CB193C371A66}" type="datetimeFigureOut">
              <a:rPr lang="en-GB" smtClean="0"/>
              <a:t>20/10/2025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053AF6-93D2-4FD8-A173-4A0B8BC56AC8}" type="slidenum">
              <a:rPr lang="en-GB" smtClean="0"/>
              <a:t>‹#›</a:t>
            </a:fld>
            <a:endParaRPr lang="en-GB"/>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transition spd="slow">
    <p:push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ontent + Right Photo">
    <p:spTree>
      <p:nvGrpSpPr>
        <p:cNvPr id="1" name=""/>
        <p:cNvGrpSpPr/>
        <p:nvPr/>
      </p:nvGrpSpPr>
      <p:grpSpPr>
        <a:xfrm>
          <a:off x="0" y="0"/>
          <a:ext cx="0" cy="0"/>
          <a:chOff x="0" y="0"/>
          <a:chExt cx="0" cy="0"/>
        </a:xfrm>
      </p:grpSpPr>
      <p:cxnSp>
        <p:nvCxnSpPr>
          <p:cNvPr id="8" name="Straight Connector 7"/>
          <p:cNvCxnSpPr>
            <a:cxnSpLocks/>
          </p:cNvCxnSpPr>
          <p:nvPr/>
        </p:nvCxnSpPr>
        <p:spPr>
          <a:xfrm>
            <a:off x="971551" y="2421466"/>
            <a:ext cx="2685286"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hasCustomPrompt="1"/>
          </p:nvPr>
        </p:nvSpPr>
        <p:spPr>
          <a:xfrm>
            <a:off x="971552" y="982133"/>
            <a:ext cx="2685285" cy="1303867"/>
          </a:xfrm>
        </p:spPr>
        <p:txBody>
          <a:bodyPr/>
          <a:lstStyle>
            <a:lvl1pPr algn="l">
              <a:defRPr/>
            </a:lvl1pPr>
          </a:lstStyle>
          <a:p>
            <a:r>
              <a:rPr lang="en-US" noProof="0"/>
              <a:t>Click to edit title</a:t>
            </a:r>
          </a:p>
        </p:txBody>
      </p:sp>
      <p:sp>
        <p:nvSpPr>
          <p:cNvPr id="3" name="Content Placeholder 2"/>
          <p:cNvSpPr>
            <a:spLocks noGrp="1"/>
          </p:cNvSpPr>
          <p:nvPr>
            <p:ph sz="half" idx="1"/>
          </p:nvPr>
        </p:nvSpPr>
        <p:spPr>
          <a:xfrm>
            <a:off x="971551" y="2560320"/>
            <a:ext cx="2685286" cy="3310128"/>
          </a:xfrm>
        </p:spPr>
        <p:txBody>
          <a:bodyPr>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Date Placeholder 4"/>
          <p:cNvSpPr>
            <a:spLocks noGrp="1"/>
          </p:cNvSpPr>
          <p:nvPr>
            <p:ph type="dt" sz="half" idx="10"/>
          </p:nvPr>
        </p:nvSpPr>
        <p:spPr/>
        <p:txBody>
          <a:bodyPr/>
          <a:lstStyle/>
          <a:p>
            <a:fld id="{846CE7D5-CF57-46EF-B807-FDD0502418D4}" type="datetimeFigureOut">
              <a:rPr lang="en-US" noProof="0" smtClean="0"/>
              <a:t>10/20/2025</a:t>
            </a:fld>
            <a:endParaRPr lang="en-US" noProof="0" dirty="0"/>
          </a:p>
        </p:txBody>
      </p:sp>
      <p:sp>
        <p:nvSpPr>
          <p:cNvPr id="6" name="Footer Placeholder 5"/>
          <p:cNvSpPr>
            <a:spLocks noGrp="1"/>
          </p:cNvSpPr>
          <p:nvPr>
            <p:ph type="ftr" sz="quarter" idx="11"/>
          </p:nvPr>
        </p:nvSpPr>
        <p:spPr/>
        <p:txBody>
          <a:bodyPr/>
          <a:lstStyle/>
          <a:p>
            <a:endParaRPr lang="en-US" noProof="0" dirty="0"/>
          </a:p>
        </p:txBody>
      </p:sp>
      <p:sp>
        <p:nvSpPr>
          <p:cNvPr id="7" name="Slide Number Placeholder 6"/>
          <p:cNvSpPr>
            <a:spLocks noGrp="1"/>
          </p:cNvSpPr>
          <p:nvPr>
            <p:ph type="sldNum" sz="quarter" idx="12"/>
          </p:nvPr>
        </p:nvSpPr>
        <p:spPr/>
        <p:txBody>
          <a:bodyPr/>
          <a:lstStyle/>
          <a:p>
            <a:fld id="{330EA680-D336-4FF7-8B7A-9848BB0A1C32}" type="slidenum">
              <a:rPr lang="en-US" noProof="0" smtClean="0"/>
              <a:t>‹#›</a:t>
            </a:fld>
            <a:endParaRPr lang="en-US" noProof="0" dirty="0"/>
          </a:p>
        </p:txBody>
      </p:sp>
      <p:sp>
        <p:nvSpPr>
          <p:cNvPr id="10" name="Parallelogram 9">
            <a:extLst>
              <a:ext uri="{FF2B5EF4-FFF2-40B4-BE49-F238E27FC236}">
                <a16:creationId xmlns:a16="http://schemas.microsoft.com/office/drawing/2014/main" id="{9C4F6082-2952-43DC-9B9C-74C88B262CE9}"/>
              </a:ext>
            </a:extLst>
          </p:cNvPr>
          <p:cNvSpPr/>
          <p:nvPr userDrawn="1"/>
        </p:nvSpPr>
        <p:spPr>
          <a:xfrm rot="5400000">
            <a:off x="4596593" y="2063901"/>
            <a:ext cx="4037344" cy="4481543"/>
          </a:xfrm>
          <a:prstGeom prst="parallelogram">
            <a:avLst>
              <a:gd name="adj" fmla="val 12608"/>
            </a:avLst>
          </a:prstGeom>
          <a:gradFill>
            <a:gsLst>
              <a:gs pos="11000">
                <a:schemeClr val="tx1">
                  <a:alpha val="0"/>
                </a:schemeClr>
              </a:gs>
              <a:gs pos="100000">
                <a:schemeClr val="tx1"/>
              </a:gs>
            </a:gsLst>
            <a:lin ang="5400000" scaled="1"/>
          </a:gradFill>
          <a:ln>
            <a:noFill/>
          </a:ln>
          <a:effectLst>
            <a:softEdge rad="317500"/>
          </a:effectLst>
          <a:scene3d>
            <a:camera prst="orthographicFront"/>
            <a:lightRig rig="threePt" dir="t">
              <a:rot lat="0" lon="0" rev="204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noProof="0" dirty="0"/>
          </a:p>
        </p:txBody>
      </p:sp>
      <p:sp>
        <p:nvSpPr>
          <p:cNvPr id="11" name="Rectangle: Rounded Corners 10">
            <a:extLst>
              <a:ext uri="{FF2B5EF4-FFF2-40B4-BE49-F238E27FC236}">
                <a16:creationId xmlns:a16="http://schemas.microsoft.com/office/drawing/2014/main" id="{67618976-780E-4131-85CD-66F013F5ACDE}"/>
              </a:ext>
            </a:extLst>
          </p:cNvPr>
          <p:cNvSpPr/>
          <p:nvPr userDrawn="1"/>
        </p:nvSpPr>
        <p:spPr>
          <a:xfrm rot="-120000">
            <a:off x="4029085" y="869569"/>
            <a:ext cx="4277768" cy="4902845"/>
          </a:xfrm>
          <a:prstGeom prst="roundRect">
            <a:avLst>
              <a:gd name="adj" fmla="val 454"/>
            </a:avLst>
          </a:prstGeom>
          <a:blipFill dpi="0" rotWithShape="1">
            <a:blip r:embed="rId2" cstate="screen">
              <a:extLst>
                <a:ext uri="{BEBA8EAE-BF5A-486C-A8C5-ECC9F3942E4B}">
                  <a14:imgProps xmlns:a14="http://schemas.microsoft.com/office/drawing/2010/main">
                    <a14:imgLayer r:embed="rId3">
                      <a14:imgEffect>
                        <a14:sharpenSoften amount="64000"/>
                      </a14:imgEffect>
                      <a14:imgEffect>
                        <a14:saturation sat="0"/>
                      </a14:imgEffect>
                      <a14:imgEffect>
                        <a14:brightnessContrast bright="4000"/>
                      </a14:imgEffect>
                    </a14:imgLayer>
                  </a14:imgProps>
                </a:ext>
                <a:ext uri="{28A0092B-C50C-407E-A947-70E740481C1C}">
                  <a14:useLocalDpi xmlns:a14="http://schemas.microsoft.com/office/drawing/2010/main"/>
                </a:ext>
              </a:extLst>
            </a:blip>
            <a:srcRect/>
            <a:tile tx="0" ty="0" sx="20000" sy="20000" flip="xy" algn="tl"/>
          </a:blipFill>
          <a:ln>
            <a:noFill/>
          </a:ln>
          <a:effectLst/>
          <a:scene3d>
            <a:camera prst="orthographicFront"/>
            <a:lightRig rig="threePt" dir="t">
              <a:rot lat="0" lon="0" rev="20400000"/>
            </a:lightRig>
          </a:scene3d>
          <a:sp3d>
            <a:bevelT w="127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noProof="0" dirty="0"/>
          </a:p>
        </p:txBody>
      </p:sp>
      <p:sp>
        <p:nvSpPr>
          <p:cNvPr id="12" name="Picture Placeholder 17">
            <a:extLst>
              <a:ext uri="{FF2B5EF4-FFF2-40B4-BE49-F238E27FC236}">
                <a16:creationId xmlns:a16="http://schemas.microsoft.com/office/drawing/2014/main" id="{01E4A9BC-C863-435A-8A18-508AE86DCBB7}"/>
              </a:ext>
            </a:extLst>
          </p:cNvPr>
          <p:cNvSpPr>
            <a:spLocks noGrp="1"/>
          </p:cNvSpPr>
          <p:nvPr>
            <p:ph type="pic" sz="quarter" idx="14" hasCustomPrompt="1"/>
          </p:nvPr>
        </p:nvSpPr>
        <p:spPr>
          <a:xfrm rot="-120000" flipH="1">
            <a:off x="4188023" y="1077709"/>
            <a:ext cx="3959891" cy="4486565"/>
          </a:xfrm>
          <a:solidFill>
            <a:schemeClr val="tx1">
              <a:lumMod val="75000"/>
              <a:lumOff val="25000"/>
            </a:schemeClr>
          </a:solidFill>
          <a:effectLst>
            <a:innerShdw blurRad="25400" dist="12700" dir="13500000">
              <a:prstClr val="black">
                <a:alpha val="16000"/>
              </a:prstClr>
            </a:innerShdw>
          </a:effectLst>
        </p:spPr>
        <p:txBody>
          <a:bodyPr lIns="180000" rIns="180000" anchor="ctr"/>
          <a:lstStyle>
            <a:lvl1pPr marL="0" indent="0" algn="ctr">
              <a:buNone/>
              <a:defRPr sz="1200" i="1">
                <a:solidFill>
                  <a:schemeClr val="bg1"/>
                </a:solidFill>
                <a:latin typeface="+mn-lt"/>
                <a:cs typeface="Times New Roman" panose="02020603050405020304" pitchFamily="18" charset="0"/>
              </a:defRPr>
            </a:lvl1pPr>
          </a:lstStyle>
          <a:p>
            <a:r>
              <a:rPr lang="en-US" noProof="0" dirty="0"/>
              <a:t>Insert Photo or Drag &amp; Drop your Photo</a:t>
            </a:r>
          </a:p>
        </p:txBody>
      </p:sp>
    </p:spTree>
    <p:extLst>
      <p:ext uri="{BB962C8B-B14F-4D97-AF65-F5344CB8AC3E}">
        <p14:creationId xmlns:p14="http://schemas.microsoft.com/office/powerpoint/2010/main" val="13587254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3020DD58-113A-4951-AB1F-CB193C371A66}" type="datetimeFigureOut">
              <a:rPr lang="en-GB" smtClean="0"/>
              <a:t>20/10/2025</a:t>
            </a:fld>
            <a:endParaRPr lang="en-GB"/>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en-GB"/>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B2053AF6-93D2-4FD8-A173-4A0B8BC56AC8}" type="slidenum">
              <a:rPr lang="en-GB" smtClean="0"/>
              <a:t>‹#›</a:t>
            </a:fld>
            <a:endParaRPr lang="en-GB"/>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85" r:id="rId12"/>
  </p:sldLayoutIdLst>
  <p:transition spd="slow">
    <p:push dir="u"/>
  </p:transition>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st-benedicts.suffolk.sch.uk/index.asp" TargetMode="External"/><Relationship Id="rId2" Type="http://schemas.openxmlformats.org/officeDocument/2006/relationships/hyperlink" Target="mailto:gwilson@st-benedicts.suffolk.sch.uk" TargetMode="Externa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www.st-benedicts.suffolk.sch.uk/index.asp"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mailto:CChacksfield@st-benedicts.suffolk.sch.uk" TargetMode="External"/><Relationship Id="rId7" Type="http://schemas.openxmlformats.org/officeDocument/2006/relationships/hyperlink" Target="mailto:RBlewitt@st-benedicts.suffolk.sch.uk" TargetMode="External"/><Relationship Id="rId2" Type="http://schemas.openxmlformats.org/officeDocument/2006/relationships/hyperlink" Target="mailto:AWhittingdale@st-benedicts.suffolk.sch.uk" TargetMode="External"/><Relationship Id="rId1" Type="http://schemas.openxmlformats.org/officeDocument/2006/relationships/slideLayout" Target="../slideLayouts/slideLayout2.xml"/><Relationship Id="rId6" Type="http://schemas.openxmlformats.org/officeDocument/2006/relationships/hyperlink" Target="mailto:AElmer@st-benedicts.suffolk.sch.uk" TargetMode="External"/><Relationship Id="rId5" Type="http://schemas.openxmlformats.org/officeDocument/2006/relationships/hyperlink" Target="mailto:NRooney@st-benedicts.suffolk.sch.uk" TargetMode="External"/><Relationship Id="rId4" Type="http://schemas.openxmlformats.org/officeDocument/2006/relationships/hyperlink" Target="mailto:JHempel@st-benedicts.suffolk.sch.uk"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www.st-benedicts.suffolk.sch.uk/index.asp"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www.st-benedicts.suffolk.sch.uk/index.asp"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hyperlink" Target="file:///\\stbenedicts\data\StaffSharedArea\MATHS\CLASSROOM%20MANAGEMENT%20&amp;%20RULES\Workplans\Archive\Year%209%20Core\Year%209%20Core%20Spring%20Term\Year9%20Core%20Measures%20&amp;%20mensuration.doc" TargetMode="External"/><Relationship Id="rId3" Type="http://schemas.openxmlformats.org/officeDocument/2006/relationships/hyperlink" Target="file:///C:\Users\hjogee\AppData\Roaming\Microsoft\Word\core\core%20summer%20term\Y7%20core%20Place%20value%20&amp;%20calculations.doc" TargetMode="External"/><Relationship Id="rId7" Type="http://schemas.openxmlformats.org/officeDocument/2006/relationships/hyperlink" Target="file:///\\stbenedicts\data\StaffSharedArea\MATHS\CLASSROOM%20MANAGEMENT%20&amp;%20RULES\Schemes%20of%20work\Year%209%20scheme%20of%20work%202017-18\Year%209%20Core\Year%209%20Core%20Spring%20Term\Year%209%20Core%20Place%20value.doc" TargetMode="External"/><Relationship Id="rId2" Type="http://schemas.openxmlformats.org/officeDocument/2006/relationships/hyperlink" Target="file:///\\stbenedicts\data\StaffSharedArea\MATHS\CLASSROOM%20MANAGEMENT%20&amp;%20RULES\Schemes%20of%20work\Year%209%20scheme%20of%20work%202017-18\Year%209%20Core\Year%209%20Core%20Autumn%20Term\Year%209%20Core%20Sequences,%20functions%20&amp;%20graphs.doc" TargetMode="External"/><Relationship Id="rId1" Type="http://schemas.openxmlformats.org/officeDocument/2006/relationships/slideLayout" Target="../slideLayouts/slideLayout2.xml"/><Relationship Id="rId6" Type="http://schemas.openxmlformats.org/officeDocument/2006/relationships/hyperlink" Target="file:///\\stbenedicts\data\StaffSharedArea\MATHS\CLASSROOM%20MANAGEMENT%20&amp;%20RULES\Schemes%20of%20work\NEW%20GCSE%20KS4%20SOW\New%20Foundation%20SoW.xlsx" TargetMode="External"/><Relationship Id="rId5" Type="http://schemas.openxmlformats.org/officeDocument/2006/relationships/hyperlink" Target="file:///\\stbenedicts\data\StaffSharedArea\MATHS\CLASSROOM%20MANAGEMENT%20&amp;%20RULES\Workplans\Archive\New%20Foundation%20SoW.xlsx" TargetMode="External"/><Relationship Id="rId10" Type="http://schemas.openxmlformats.org/officeDocument/2006/relationships/hyperlink" Target="file:///C:\Users\hjogee\AppData\Roaming\Microsoft\Word\Year%208%20Core\Core%20Autumn%20Term\Year%208%20Core%20Expressions%20&amp;%20formulae.doc" TargetMode="External"/><Relationship Id="rId4" Type="http://schemas.openxmlformats.org/officeDocument/2006/relationships/hyperlink" Target="file:///C:\Users\hjogee\AppData\Roaming\Microsoft\Word\core\core%20autumn%20term\Y7%20SoW%20core%20Measures%20&amp;%20mensuration.doc" TargetMode="External"/><Relationship Id="rId9" Type="http://schemas.openxmlformats.org/officeDocument/2006/relationships/hyperlink" Target="file:///\\stbenedicts\data\StaffSharedArea\MATHS\CLASSROOM%20MANAGEMENT%20&amp;%20RULES\Schemes%20of%20work\Year%208%20scheme%20of%20work%202017-18\Year%208%20Core\Core%20Spring%20Term\Year%208%20Core%20Transformations.doc"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www.st-benedicts.suffolk.sch.uk/index.asp"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hyperlink" Target="https://www.google.co.uk/url?q=http://www.kellogg.edu/helpdesk/student/email/&amp;sa=U&amp;ved=0ahUKEwjnkJP3rZDWAhVHBMAKHWr7Ac8QwW4IGDAB&amp;usg=AFQjCNETQEa9HkCtpVuYdZ7da_xP3xfQyA" TargetMode="External"/><Relationship Id="rId7" Type="http://schemas.openxmlformats.org/officeDocument/2006/relationships/image" Target="../media/image3.png"/><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hyperlink" Target="http://www.st-benedicts.suffolk.sch.uk/index.asp" TargetMode="External"/><Relationship Id="rId5" Type="http://schemas.openxmlformats.org/officeDocument/2006/relationships/image" Target="../media/image5.jpeg"/><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7544" y="1395619"/>
            <a:ext cx="8202666" cy="4298091"/>
          </a:xfrm>
        </p:spPr>
        <p:txBody>
          <a:bodyPr>
            <a:normAutofit fontScale="90000"/>
          </a:bodyPr>
          <a:lstStyle/>
          <a:p>
            <a:br>
              <a:rPr lang="en-GB" dirty="0">
                <a:solidFill>
                  <a:schemeClr val="bg1"/>
                </a:solidFill>
              </a:rPr>
            </a:br>
            <a:br>
              <a:rPr lang="en-GB" dirty="0">
                <a:solidFill>
                  <a:schemeClr val="bg1"/>
                </a:solidFill>
              </a:rPr>
            </a:br>
            <a:r>
              <a:rPr lang="en-GB" dirty="0">
                <a:solidFill>
                  <a:schemeClr val="bg1"/>
                </a:solidFill>
              </a:rPr>
              <a:t> </a:t>
            </a:r>
            <a:r>
              <a:rPr lang="en-GB" sz="5300" dirty="0">
                <a:solidFill>
                  <a:schemeClr val="bg1"/>
                </a:solidFill>
              </a:rPr>
              <a:t>Year 9  </a:t>
            </a:r>
            <a:br>
              <a:rPr lang="en-GB" sz="5300" dirty="0">
                <a:solidFill>
                  <a:schemeClr val="bg1"/>
                </a:solidFill>
              </a:rPr>
            </a:br>
            <a:r>
              <a:rPr lang="en-GB" sz="5300" dirty="0">
                <a:solidFill>
                  <a:schemeClr val="bg1"/>
                </a:solidFill>
              </a:rPr>
              <a:t>2025/26</a:t>
            </a:r>
            <a:br>
              <a:rPr lang="en-GB" sz="5300" dirty="0">
                <a:solidFill>
                  <a:schemeClr val="bg1"/>
                </a:solidFill>
              </a:rPr>
            </a:br>
            <a:r>
              <a:rPr lang="en-GB" sz="5300" dirty="0">
                <a:solidFill>
                  <a:schemeClr val="bg1"/>
                </a:solidFill>
              </a:rPr>
              <a:t>Parent information Evening </a:t>
            </a:r>
            <a:br>
              <a:rPr lang="en-GB" sz="5300" dirty="0">
                <a:solidFill>
                  <a:schemeClr val="bg1"/>
                </a:solidFill>
              </a:rPr>
            </a:br>
            <a:r>
              <a:rPr lang="en-GB" sz="4000" dirty="0">
                <a:solidFill>
                  <a:schemeClr val="bg1"/>
                </a:solidFill>
              </a:rPr>
              <a:t>Senior Progress Leader  - Mr Wilson</a:t>
            </a:r>
            <a:br>
              <a:rPr lang="en-GB" sz="5300" dirty="0">
                <a:solidFill>
                  <a:schemeClr val="bg1"/>
                </a:solidFill>
              </a:rPr>
            </a:br>
            <a:r>
              <a:rPr lang="en-GB" sz="3300" dirty="0">
                <a:solidFill>
                  <a:srgbClr val="DB5353"/>
                </a:solidFill>
                <a:hlinkClick r:id="rId2">
                  <a:extLst>
                    <a:ext uri="{A12FA001-AC4F-418D-AE19-62706E023703}">
                      <ahyp:hlinkClr xmlns:ahyp="http://schemas.microsoft.com/office/drawing/2018/hyperlinkcolor" val="tx"/>
                    </a:ext>
                  </a:extLst>
                </a:hlinkClick>
              </a:rPr>
              <a:t>gwilson@st-benedicts.suffolk.sch.</a:t>
            </a:r>
            <a:r>
              <a:rPr lang="en-GB" sz="3300" dirty="0">
                <a:solidFill>
                  <a:srgbClr val="FF0000"/>
                </a:solidFill>
                <a:hlinkClick r:id="rId2">
                  <a:extLst>
                    <a:ext uri="{A12FA001-AC4F-418D-AE19-62706E023703}">
                      <ahyp:hlinkClr xmlns:ahyp="http://schemas.microsoft.com/office/drawing/2018/hyperlinkcolor" val="tx"/>
                    </a:ext>
                  </a:extLst>
                </a:hlinkClick>
              </a:rPr>
              <a:t>uk</a:t>
            </a:r>
            <a:br>
              <a:rPr lang="en-GB" sz="4000" dirty="0">
                <a:solidFill>
                  <a:schemeClr val="bg1"/>
                </a:solidFill>
              </a:rPr>
            </a:br>
            <a:r>
              <a:rPr lang="en-GB" sz="4000" dirty="0">
                <a:solidFill>
                  <a:schemeClr val="bg1"/>
                </a:solidFill>
              </a:rPr>
              <a:t>Assistant Head Teacher - Ms Coogan</a:t>
            </a:r>
            <a:br>
              <a:rPr lang="en-GB" sz="4000" dirty="0">
                <a:solidFill>
                  <a:schemeClr val="bg1"/>
                </a:solidFill>
              </a:rPr>
            </a:br>
            <a:r>
              <a:rPr lang="en-GB" sz="3300" u="sng" dirty="0">
                <a:solidFill>
                  <a:srgbClr val="FF0000"/>
                </a:solidFill>
              </a:rPr>
              <a:t>ECoogan@st-benedicts.suffolk.sch.uk</a:t>
            </a:r>
            <a:br>
              <a:rPr lang="en-GB" sz="4000" dirty="0">
                <a:solidFill>
                  <a:schemeClr val="bg1"/>
                </a:solidFill>
              </a:rPr>
            </a:br>
            <a:endParaRPr lang="en-GB" sz="4000" dirty="0">
              <a:solidFill>
                <a:schemeClr val="bg1"/>
              </a:solidFill>
            </a:endParaRPr>
          </a:p>
        </p:txBody>
      </p:sp>
      <p:pic>
        <p:nvPicPr>
          <p:cNvPr id="4" name="Picture 2" descr="St. Benedict’ Catholic School">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64088" y="5693710"/>
            <a:ext cx="3589004" cy="10045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50" name="Picture 2" descr="Information Information Centr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95536" y="5533924"/>
            <a:ext cx="2149822" cy="132407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47AA0700-F19B-41EC-9F4C-16A950E9D919}"/>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179512" y="220869"/>
            <a:ext cx="895350" cy="1174750"/>
          </a:xfrm>
          <a:prstGeom prst="rect">
            <a:avLst/>
          </a:prstGeom>
          <a:noFill/>
          <a:ln>
            <a:noFill/>
          </a:ln>
        </p:spPr>
      </p:pic>
    </p:spTree>
    <p:extLst>
      <p:ext uri="{BB962C8B-B14F-4D97-AF65-F5344CB8AC3E}">
        <p14:creationId xmlns:p14="http://schemas.microsoft.com/office/powerpoint/2010/main" val="1556412606"/>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58798" y="1844824"/>
            <a:ext cx="7948405" cy="4137323"/>
          </a:xfrm>
        </p:spPr>
        <p:txBody>
          <a:bodyPr>
            <a:noAutofit/>
          </a:bodyPr>
          <a:lstStyle/>
          <a:p>
            <a:pPr marL="0" indent="0">
              <a:buNone/>
            </a:pPr>
            <a:r>
              <a:rPr lang="en-GB" dirty="0">
                <a:solidFill>
                  <a:schemeClr val="tx1"/>
                </a:solidFill>
              </a:rPr>
              <a:t>Lord,</a:t>
            </a:r>
            <a:br>
              <a:rPr lang="en-GB" dirty="0">
                <a:solidFill>
                  <a:schemeClr val="tx1"/>
                </a:solidFill>
              </a:rPr>
            </a:br>
            <a:r>
              <a:rPr lang="en-GB" dirty="0">
                <a:solidFill>
                  <a:schemeClr val="tx1"/>
                </a:solidFill>
              </a:rPr>
              <a:t>You are the light that guides my feet.</a:t>
            </a:r>
            <a:br>
              <a:rPr lang="en-GB" dirty="0">
                <a:solidFill>
                  <a:schemeClr val="tx1"/>
                </a:solidFill>
              </a:rPr>
            </a:br>
            <a:r>
              <a:rPr lang="en-GB" dirty="0">
                <a:solidFill>
                  <a:schemeClr val="tx1"/>
                </a:solidFill>
              </a:rPr>
              <a:t>You are the map that gives me direction.</a:t>
            </a:r>
            <a:br>
              <a:rPr lang="en-GB" dirty="0">
                <a:solidFill>
                  <a:schemeClr val="tx1"/>
                </a:solidFill>
              </a:rPr>
            </a:br>
            <a:r>
              <a:rPr lang="en-GB" dirty="0">
                <a:solidFill>
                  <a:schemeClr val="tx1"/>
                </a:solidFill>
              </a:rPr>
              <a:t>You are the peace that makes me strong.</a:t>
            </a:r>
            <a:br>
              <a:rPr lang="en-GB" dirty="0">
                <a:solidFill>
                  <a:schemeClr val="tx1"/>
                </a:solidFill>
              </a:rPr>
            </a:br>
            <a:r>
              <a:rPr lang="en-GB" dirty="0">
                <a:solidFill>
                  <a:schemeClr val="tx1"/>
                </a:solidFill>
              </a:rPr>
              <a:t>You are the leader whom I faithfully follow.</a:t>
            </a:r>
            <a:br>
              <a:rPr lang="en-GB" dirty="0">
                <a:solidFill>
                  <a:schemeClr val="tx1"/>
                </a:solidFill>
              </a:rPr>
            </a:br>
            <a:br>
              <a:rPr lang="en-GB" dirty="0">
                <a:solidFill>
                  <a:schemeClr val="tx1"/>
                </a:solidFill>
              </a:rPr>
            </a:br>
            <a:r>
              <a:rPr lang="en-GB" dirty="0">
                <a:solidFill>
                  <a:schemeClr val="tx1"/>
                </a:solidFill>
              </a:rPr>
              <a:t>May your light illuminate my life</a:t>
            </a:r>
            <a:br>
              <a:rPr lang="en-GB" dirty="0">
                <a:solidFill>
                  <a:schemeClr val="tx1"/>
                </a:solidFill>
              </a:rPr>
            </a:br>
            <a:r>
              <a:rPr lang="en-GB" dirty="0">
                <a:solidFill>
                  <a:schemeClr val="tx1"/>
                </a:solidFill>
              </a:rPr>
              <a:t>And your guidance bring direction.</a:t>
            </a:r>
            <a:br>
              <a:rPr lang="en-GB" dirty="0">
                <a:solidFill>
                  <a:schemeClr val="tx1"/>
                </a:solidFill>
              </a:rPr>
            </a:br>
            <a:r>
              <a:rPr lang="en-GB" dirty="0">
                <a:solidFill>
                  <a:schemeClr val="tx1"/>
                </a:solidFill>
              </a:rPr>
              <a:t>May I find inspiration in your word</a:t>
            </a:r>
            <a:br>
              <a:rPr lang="en-GB" dirty="0">
                <a:solidFill>
                  <a:schemeClr val="tx1"/>
                </a:solidFill>
              </a:rPr>
            </a:br>
            <a:r>
              <a:rPr lang="en-GB" dirty="0">
                <a:solidFill>
                  <a:schemeClr val="tx1"/>
                </a:solidFill>
              </a:rPr>
              <a:t>And peace in my heart as I follow you.</a:t>
            </a:r>
          </a:p>
          <a:p>
            <a:pPr marL="0" indent="0">
              <a:buNone/>
            </a:pPr>
            <a:r>
              <a:rPr lang="en-GB" dirty="0">
                <a:solidFill>
                  <a:schemeClr val="tx1"/>
                </a:solidFill>
              </a:rPr>
              <a:t>St. Benedict … pray for us.</a:t>
            </a:r>
            <a:br>
              <a:rPr lang="en-GB" dirty="0">
                <a:solidFill>
                  <a:schemeClr val="tx1"/>
                </a:solidFill>
              </a:rPr>
            </a:br>
            <a:r>
              <a:rPr lang="en-GB" dirty="0">
                <a:solidFill>
                  <a:schemeClr val="tx1"/>
                </a:solidFill>
              </a:rPr>
              <a:t>Amen.</a:t>
            </a:r>
          </a:p>
          <a:p>
            <a:pPr marL="0" indent="0">
              <a:buNone/>
            </a:pPr>
            <a:br>
              <a:rPr lang="en-GB" dirty="0">
                <a:solidFill>
                  <a:schemeClr val="tx1"/>
                </a:solidFill>
              </a:rPr>
            </a:br>
            <a:br>
              <a:rPr lang="en-GB" dirty="0">
                <a:solidFill>
                  <a:schemeClr val="tx1"/>
                </a:solidFill>
              </a:rPr>
            </a:br>
            <a:endParaRPr lang="en-GB" dirty="0">
              <a:solidFill>
                <a:schemeClr val="tx1"/>
              </a:solidFill>
            </a:endParaRPr>
          </a:p>
        </p:txBody>
      </p:sp>
      <p:sp>
        <p:nvSpPr>
          <p:cNvPr id="3" name="Title 2"/>
          <p:cNvSpPr>
            <a:spLocks noGrp="1"/>
          </p:cNvSpPr>
          <p:nvPr>
            <p:ph type="title"/>
          </p:nvPr>
        </p:nvSpPr>
        <p:spPr>
          <a:xfrm>
            <a:off x="-838943" y="458957"/>
            <a:ext cx="8229600" cy="1252728"/>
          </a:xfrm>
        </p:spPr>
        <p:txBody>
          <a:bodyPr/>
          <a:lstStyle/>
          <a:p>
            <a:r>
              <a:rPr lang="en-GB" b="1" dirty="0">
                <a:solidFill>
                  <a:schemeClr val="bg1"/>
                </a:solidFill>
              </a:rPr>
              <a:t>Pause for reflection</a:t>
            </a:r>
          </a:p>
        </p:txBody>
      </p:sp>
      <p:pic>
        <p:nvPicPr>
          <p:cNvPr id="4" name="Picture 2" descr="St. Benedict’ Catholic School">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104" y="5733256"/>
            <a:ext cx="3516996" cy="98434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2" descr="St. Benedict’ Catholic School">
            <a:hlinkClick r:id="rId2"/>
            <a:extLst>
              <a:ext uri="{FF2B5EF4-FFF2-40B4-BE49-F238E27FC236}">
                <a16:creationId xmlns:a16="http://schemas.microsoft.com/office/drawing/2014/main" id="{F21F9ED5-59FD-4F01-7ACB-24399A4F36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8144" y="242048"/>
            <a:ext cx="3012940" cy="8432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69939864"/>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6D6BD54-8D66-387A-5F3F-596B19027E08}"/>
              </a:ext>
            </a:extLst>
          </p:cNvPr>
          <p:cNvSpPr>
            <a:spLocks noGrp="1"/>
          </p:cNvSpPr>
          <p:nvPr>
            <p:ph idx="1"/>
          </p:nvPr>
        </p:nvSpPr>
        <p:spPr>
          <a:xfrm>
            <a:off x="1" y="1988840"/>
            <a:ext cx="8892480" cy="4137323"/>
          </a:xfrm>
        </p:spPr>
        <p:txBody>
          <a:bodyPr>
            <a:normAutofit lnSpcReduction="10000"/>
          </a:bodyPr>
          <a:lstStyle/>
          <a:p>
            <a:r>
              <a:rPr lang="en-GB" sz="2200" dirty="0"/>
              <a:t>Please contact your child’s tutor in the first instance of an issue/question, they will always be the first person in the day to see them in a day, and can usually resolve most things fairly quickly. Issues of a serious nature they will refer up to myself to investigate/help with. </a:t>
            </a:r>
          </a:p>
          <a:p>
            <a:endParaRPr lang="en-GB" sz="2200" dirty="0"/>
          </a:p>
          <a:p>
            <a:r>
              <a:rPr lang="en-GB" sz="2200" dirty="0"/>
              <a:t>9A – Miss </a:t>
            </a:r>
            <a:r>
              <a:rPr lang="en-GB" sz="2200" dirty="0" err="1"/>
              <a:t>Whittingdale</a:t>
            </a:r>
            <a:r>
              <a:rPr lang="en-GB" sz="2200" dirty="0"/>
              <a:t> - </a:t>
            </a:r>
            <a:r>
              <a:rPr lang="en-GB" sz="2200" dirty="0">
                <a:hlinkClick r:id="rId2"/>
              </a:rPr>
              <a:t>AWhittingdale@st-benedicts.suffolk.sch.uk</a:t>
            </a:r>
            <a:endParaRPr lang="en-GB" sz="2200" dirty="0"/>
          </a:p>
          <a:p>
            <a:r>
              <a:rPr lang="en-GB" sz="2200" dirty="0"/>
              <a:t>9C – Mrs Chacksfield </a:t>
            </a:r>
            <a:r>
              <a:rPr lang="en-GB" sz="2200" dirty="0">
                <a:hlinkClick r:id="rId3"/>
              </a:rPr>
              <a:t>CChacksfield@st-benedicts.suffolk.sch.uk</a:t>
            </a:r>
            <a:endParaRPr lang="en-GB" sz="2200" dirty="0"/>
          </a:p>
          <a:p>
            <a:r>
              <a:rPr lang="en-GB" sz="2200" dirty="0"/>
              <a:t>9L – Mr Hempel </a:t>
            </a:r>
            <a:r>
              <a:rPr lang="en-GB" sz="2200" dirty="0">
                <a:hlinkClick r:id="rId4"/>
              </a:rPr>
              <a:t>JHempel@st-benedicts.suffolk.sch.uk</a:t>
            </a:r>
            <a:endParaRPr lang="en-GB" sz="2200" dirty="0"/>
          </a:p>
          <a:p>
            <a:r>
              <a:rPr lang="en-GB" sz="2200" dirty="0"/>
              <a:t>9P – Mrs Rooney </a:t>
            </a:r>
            <a:r>
              <a:rPr lang="en-GB" sz="2200" dirty="0">
                <a:hlinkClick r:id="rId5"/>
              </a:rPr>
              <a:t>NRooney@st-benedicts.suffolk.sch.uk</a:t>
            </a:r>
            <a:endParaRPr lang="en-GB" sz="2200" dirty="0"/>
          </a:p>
          <a:p>
            <a:r>
              <a:rPr lang="en-GB" sz="2200" dirty="0"/>
              <a:t>9S – Mr Elmer </a:t>
            </a:r>
            <a:r>
              <a:rPr lang="en-GB" sz="2200" dirty="0">
                <a:hlinkClick r:id="rId6"/>
              </a:rPr>
              <a:t>AElmer@st-benedicts.suffolk.sch.uk</a:t>
            </a:r>
            <a:endParaRPr lang="en-GB" sz="2200" dirty="0"/>
          </a:p>
          <a:p>
            <a:r>
              <a:rPr lang="en-GB" sz="2200" dirty="0"/>
              <a:t>9X – Mrs Blewitt </a:t>
            </a:r>
            <a:r>
              <a:rPr lang="en-GB" sz="2200" dirty="0">
                <a:hlinkClick r:id="rId7"/>
              </a:rPr>
              <a:t>RBlewitt@st-benedicts.suffolk.sch.uk</a:t>
            </a:r>
            <a:endParaRPr lang="en-GB" sz="2200" dirty="0"/>
          </a:p>
          <a:p>
            <a:endParaRPr lang="en-GB" sz="2200" dirty="0"/>
          </a:p>
        </p:txBody>
      </p:sp>
      <p:sp>
        <p:nvSpPr>
          <p:cNvPr id="3" name="Title 2">
            <a:extLst>
              <a:ext uri="{FF2B5EF4-FFF2-40B4-BE49-F238E27FC236}">
                <a16:creationId xmlns:a16="http://schemas.microsoft.com/office/drawing/2014/main" id="{36E24834-C6C5-04C7-5DBB-9CE375F26796}"/>
              </a:ext>
            </a:extLst>
          </p:cNvPr>
          <p:cNvSpPr>
            <a:spLocks noGrp="1"/>
          </p:cNvSpPr>
          <p:nvPr>
            <p:ph type="title"/>
          </p:nvPr>
        </p:nvSpPr>
        <p:spPr/>
        <p:txBody>
          <a:bodyPr/>
          <a:lstStyle/>
          <a:p>
            <a:r>
              <a:rPr lang="en-GB" dirty="0"/>
              <a:t>Tutors </a:t>
            </a:r>
          </a:p>
        </p:txBody>
      </p:sp>
    </p:spTree>
    <p:extLst>
      <p:ext uri="{BB962C8B-B14F-4D97-AF65-F5344CB8AC3E}">
        <p14:creationId xmlns:p14="http://schemas.microsoft.com/office/powerpoint/2010/main" val="3511243608"/>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11560" y="1484784"/>
            <a:ext cx="7992888" cy="5112568"/>
          </a:xfrm>
        </p:spPr>
        <p:txBody>
          <a:bodyPr>
            <a:normAutofit fontScale="92500" lnSpcReduction="10000"/>
          </a:bodyPr>
          <a:lstStyle/>
          <a:p>
            <a:r>
              <a:rPr lang="en-GB" dirty="0">
                <a:solidFill>
                  <a:schemeClr val="tx1"/>
                </a:solidFill>
              </a:rPr>
              <a:t>Punctuality - both to school and to lessons</a:t>
            </a:r>
          </a:p>
          <a:p>
            <a:r>
              <a:rPr lang="en-GB" dirty="0">
                <a:solidFill>
                  <a:schemeClr val="tx1"/>
                </a:solidFill>
              </a:rPr>
              <a:t>Correct equipment to all lessons</a:t>
            </a:r>
          </a:p>
          <a:p>
            <a:r>
              <a:rPr lang="en-GB" dirty="0">
                <a:solidFill>
                  <a:schemeClr val="tx1"/>
                </a:solidFill>
              </a:rPr>
              <a:t>Correct uniform – Also worn correctly</a:t>
            </a:r>
          </a:p>
          <a:p>
            <a:r>
              <a:rPr lang="en-GB" dirty="0">
                <a:solidFill>
                  <a:schemeClr val="tx1"/>
                </a:solidFill>
              </a:rPr>
              <a:t>No phones</a:t>
            </a:r>
          </a:p>
          <a:p>
            <a:r>
              <a:rPr lang="en-GB" dirty="0">
                <a:solidFill>
                  <a:schemeClr val="tx1"/>
                </a:solidFill>
              </a:rPr>
              <a:t>Classroom behaviour code Three step sanction system – </a:t>
            </a:r>
            <a:r>
              <a:rPr lang="en-GB" sz="1800" dirty="0">
                <a:solidFill>
                  <a:schemeClr val="tx1"/>
                </a:solidFill>
              </a:rPr>
              <a:t>warning, behaviour point, remove</a:t>
            </a:r>
          </a:p>
          <a:p>
            <a:r>
              <a:rPr lang="en-GB" dirty="0">
                <a:solidFill>
                  <a:schemeClr val="tx1"/>
                </a:solidFill>
              </a:rPr>
              <a:t>We operate daily lunch detentions in E3 with the Heads of Year. 20 minutes for uniform issues, 40 minutes for removal from class. </a:t>
            </a:r>
          </a:p>
          <a:p>
            <a:r>
              <a:rPr lang="en-GB" dirty="0">
                <a:solidFill>
                  <a:schemeClr val="tx1"/>
                </a:solidFill>
              </a:rPr>
              <a:t>We operate twice weekly after school detentions, Wednesday for 60 minutes with Teaching staff, and Friday for either 60/90 minutes with SLT. Both start 3:45 and either go to 4:45 or 5:15pm. </a:t>
            </a:r>
          </a:p>
          <a:p>
            <a:r>
              <a:rPr lang="en-GB" dirty="0">
                <a:solidFill>
                  <a:schemeClr val="tx1"/>
                </a:solidFill>
              </a:rPr>
              <a:t>Homework neat and on time - Arbor</a:t>
            </a:r>
          </a:p>
          <a:p>
            <a:pPr marL="0" indent="0">
              <a:buNone/>
            </a:pPr>
            <a:endParaRPr lang="en-GB" dirty="0"/>
          </a:p>
          <a:p>
            <a:endParaRPr lang="en-GB" dirty="0"/>
          </a:p>
        </p:txBody>
      </p:sp>
      <p:sp>
        <p:nvSpPr>
          <p:cNvPr id="3" name="Title 2"/>
          <p:cNvSpPr>
            <a:spLocks noGrp="1"/>
          </p:cNvSpPr>
          <p:nvPr>
            <p:ph type="title"/>
          </p:nvPr>
        </p:nvSpPr>
        <p:spPr>
          <a:xfrm>
            <a:off x="-458942" y="522023"/>
            <a:ext cx="8229600" cy="1252728"/>
          </a:xfrm>
        </p:spPr>
        <p:txBody>
          <a:bodyPr/>
          <a:lstStyle/>
          <a:p>
            <a:r>
              <a:rPr lang="en-GB" dirty="0"/>
              <a:t>Same rules apply…</a:t>
            </a:r>
          </a:p>
        </p:txBody>
      </p:sp>
      <p:pic>
        <p:nvPicPr>
          <p:cNvPr id="4" name="Picture 2" descr="St. Benedict’ Catholic School">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16216" y="6021288"/>
            <a:ext cx="2508884" cy="70219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2" descr="St. Benedict’ Catholic School">
            <a:hlinkClick r:id="rId3"/>
            <a:extLst>
              <a:ext uri="{FF2B5EF4-FFF2-40B4-BE49-F238E27FC236}">
                <a16:creationId xmlns:a16="http://schemas.microsoft.com/office/drawing/2014/main" id="{C804CF89-D06F-040F-01BC-890B33D9F78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42048"/>
            <a:ext cx="3012940" cy="8432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50481062"/>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D364CCB-3E4E-687B-628A-CC61034927EE}"/>
              </a:ext>
            </a:extLst>
          </p:cNvPr>
          <p:cNvSpPr>
            <a:spLocks noGrp="1"/>
          </p:cNvSpPr>
          <p:nvPr>
            <p:ph idx="1"/>
          </p:nvPr>
        </p:nvSpPr>
        <p:spPr>
          <a:xfrm>
            <a:off x="323528" y="1412776"/>
            <a:ext cx="8424935" cy="5106896"/>
          </a:xfrm>
        </p:spPr>
        <p:txBody>
          <a:bodyPr>
            <a:normAutofit lnSpcReduction="10000"/>
          </a:bodyPr>
          <a:lstStyle/>
          <a:p>
            <a:r>
              <a:rPr lang="en-GB" dirty="0"/>
              <a:t>We have not changed our expectations around uniform from last year.</a:t>
            </a:r>
          </a:p>
          <a:p>
            <a:r>
              <a:rPr lang="en-GB" dirty="0"/>
              <a:t>The behaviour system contains a Uniform Code behaviour point</a:t>
            </a:r>
          </a:p>
          <a:p>
            <a:r>
              <a:rPr lang="en-GB" dirty="0"/>
              <a:t>In general the issue with uniform is not that pupils don’t have the correct uniform, it is that it is not being worn properly.</a:t>
            </a:r>
          </a:p>
          <a:p>
            <a:pPr lvl="1"/>
            <a:r>
              <a:rPr lang="en-GB" dirty="0">
                <a:solidFill>
                  <a:schemeClr val="tx1"/>
                </a:solidFill>
              </a:rPr>
              <a:t>Shirts  are tucked in.</a:t>
            </a:r>
          </a:p>
          <a:p>
            <a:pPr lvl="1"/>
            <a:r>
              <a:rPr lang="en-GB" dirty="0">
                <a:solidFill>
                  <a:schemeClr val="tx1"/>
                </a:solidFill>
              </a:rPr>
              <a:t>Skirts worn correctly, not rolled up or altered.</a:t>
            </a:r>
          </a:p>
          <a:p>
            <a:pPr lvl="1"/>
            <a:r>
              <a:rPr lang="en-GB" dirty="0">
                <a:solidFill>
                  <a:schemeClr val="tx1"/>
                </a:solidFill>
              </a:rPr>
              <a:t>No Hoodies or non-uniform jumpers. </a:t>
            </a:r>
            <a:endParaRPr lang="en-GB" dirty="0"/>
          </a:p>
          <a:p>
            <a:r>
              <a:rPr lang="en-GB" dirty="0"/>
              <a:t>If there is a problem with uniform (</a:t>
            </a:r>
            <a:r>
              <a:rPr lang="en-GB" dirty="0" err="1"/>
              <a:t>ie</a:t>
            </a:r>
            <a:r>
              <a:rPr lang="en-GB" dirty="0"/>
              <a:t> school shoes not fitting anymore), just please make sure to communicate with us. An email to tutor, or a hand-written note, and the tutor can issue a green card first thing in the morning. Where issues come in it tends to be when things are left. </a:t>
            </a:r>
          </a:p>
          <a:p>
            <a:endParaRPr lang="en-GB" dirty="0"/>
          </a:p>
        </p:txBody>
      </p:sp>
      <p:sp>
        <p:nvSpPr>
          <p:cNvPr id="3" name="Title 2">
            <a:extLst>
              <a:ext uri="{FF2B5EF4-FFF2-40B4-BE49-F238E27FC236}">
                <a16:creationId xmlns:a16="http://schemas.microsoft.com/office/drawing/2014/main" id="{00AF9B99-AC03-8EA7-2424-ADC4C1625F26}"/>
              </a:ext>
            </a:extLst>
          </p:cNvPr>
          <p:cNvSpPr>
            <a:spLocks noGrp="1"/>
          </p:cNvSpPr>
          <p:nvPr>
            <p:ph type="title"/>
          </p:nvPr>
        </p:nvSpPr>
        <p:spPr/>
        <p:txBody>
          <a:bodyPr/>
          <a:lstStyle/>
          <a:p>
            <a:r>
              <a:rPr lang="en-GB" dirty="0"/>
              <a:t>Uniform</a:t>
            </a:r>
          </a:p>
        </p:txBody>
      </p:sp>
    </p:spTree>
    <p:extLst>
      <p:ext uri="{BB962C8B-B14F-4D97-AF65-F5344CB8AC3E}">
        <p14:creationId xmlns:p14="http://schemas.microsoft.com/office/powerpoint/2010/main" val="1153432008"/>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FB5AB06-E75D-DDA1-2006-6C21E43FE882}"/>
              </a:ext>
            </a:extLst>
          </p:cNvPr>
          <p:cNvSpPr>
            <a:spLocks noGrp="1"/>
          </p:cNvSpPr>
          <p:nvPr>
            <p:ph type="title"/>
          </p:nvPr>
        </p:nvSpPr>
        <p:spPr>
          <a:xfrm>
            <a:off x="615440" y="550159"/>
            <a:ext cx="8229600" cy="1252728"/>
          </a:xfrm>
        </p:spPr>
        <p:txBody>
          <a:bodyPr/>
          <a:lstStyle/>
          <a:p>
            <a:r>
              <a:rPr lang="en-GB" dirty="0"/>
              <a:t>Uniform expectations</a:t>
            </a:r>
          </a:p>
        </p:txBody>
      </p:sp>
      <p:pic>
        <p:nvPicPr>
          <p:cNvPr id="7" name="Picture 6">
            <a:extLst>
              <a:ext uri="{FF2B5EF4-FFF2-40B4-BE49-F238E27FC236}">
                <a16:creationId xmlns:a16="http://schemas.microsoft.com/office/drawing/2014/main" id="{7F94DE00-2B5C-C62D-195A-2BEBA2E92E9C}"/>
              </a:ext>
            </a:extLst>
          </p:cNvPr>
          <p:cNvPicPr>
            <a:picLocks noChangeAspect="1"/>
          </p:cNvPicPr>
          <p:nvPr/>
        </p:nvPicPr>
        <p:blipFill>
          <a:blip r:embed="rId2"/>
          <a:stretch>
            <a:fillRect/>
          </a:stretch>
        </p:blipFill>
        <p:spPr>
          <a:xfrm>
            <a:off x="2103975" y="1916832"/>
            <a:ext cx="6388428" cy="3865186"/>
          </a:xfrm>
          <a:prstGeom prst="rect">
            <a:avLst/>
          </a:prstGeom>
        </p:spPr>
      </p:pic>
      <p:pic>
        <p:nvPicPr>
          <p:cNvPr id="12" name="Picture 11">
            <a:extLst>
              <a:ext uri="{FF2B5EF4-FFF2-40B4-BE49-F238E27FC236}">
                <a16:creationId xmlns:a16="http://schemas.microsoft.com/office/drawing/2014/main" id="{25824BCB-2DD6-B31E-9872-15E28CDD68B7}"/>
              </a:ext>
            </a:extLst>
          </p:cNvPr>
          <p:cNvPicPr>
            <a:picLocks noChangeAspect="1"/>
          </p:cNvPicPr>
          <p:nvPr/>
        </p:nvPicPr>
        <p:blipFill>
          <a:blip r:embed="rId3"/>
          <a:stretch>
            <a:fillRect/>
          </a:stretch>
        </p:blipFill>
        <p:spPr>
          <a:xfrm>
            <a:off x="251519" y="2132856"/>
            <a:ext cx="1872209" cy="1979428"/>
          </a:xfrm>
          <a:prstGeom prst="rect">
            <a:avLst/>
          </a:prstGeom>
        </p:spPr>
      </p:pic>
      <p:pic>
        <p:nvPicPr>
          <p:cNvPr id="14" name="Picture 13">
            <a:extLst>
              <a:ext uri="{FF2B5EF4-FFF2-40B4-BE49-F238E27FC236}">
                <a16:creationId xmlns:a16="http://schemas.microsoft.com/office/drawing/2014/main" id="{2426CDA2-F2D2-2539-E0DE-2F5A7E16C805}"/>
              </a:ext>
            </a:extLst>
          </p:cNvPr>
          <p:cNvPicPr>
            <a:picLocks noChangeAspect="1"/>
          </p:cNvPicPr>
          <p:nvPr/>
        </p:nvPicPr>
        <p:blipFill>
          <a:blip r:embed="rId4"/>
          <a:stretch>
            <a:fillRect/>
          </a:stretch>
        </p:blipFill>
        <p:spPr>
          <a:xfrm>
            <a:off x="266551" y="4365104"/>
            <a:ext cx="1725489" cy="2002120"/>
          </a:xfrm>
          <a:prstGeom prst="rect">
            <a:avLst/>
          </a:prstGeom>
        </p:spPr>
      </p:pic>
      <p:pic>
        <p:nvPicPr>
          <p:cNvPr id="16" name="Picture 15">
            <a:extLst>
              <a:ext uri="{FF2B5EF4-FFF2-40B4-BE49-F238E27FC236}">
                <a16:creationId xmlns:a16="http://schemas.microsoft.com/office/drawing/2014/main" id="{F4708736-0508-A40A-434E-D43EC6DD1417}"/>
              </a:ext>
            </a:extLst>
          </p:cNvPr>
          <p:cNvPicPr>
            <a:picLocks noChangeAspect="1"/>
          </p:cNvPicPr>
          <p:nvPr/>
        </p:nvPicPr>
        <p:blipFill>
          <a:blip r:embed="rId5"/>
          <a:stretch>
            <a:fillRect/>
          </a:stretch>
        </p:blipFill>
        <p:spPr>
          <a:xfrm>
            <a:off x="7336752" y="242657"/>
            <a:ext cx="1735348" cy="1889522"/>
          </a:xfrm>
          <a:prstGeom prst="rect">
            <a:avLst/>
          </a:prstGeom>
        </p:spPr>
      </p:pic>
      <p:pic>
        <p:nvPicPr>
          <p:cNvPr id="18" name="Picture 17">
            <a:extLst>
              <a:ext uri="{FF2B5EF4-FFF2-40B4-BE49-F238E27FC236}">
                <a16:creationId xmlns:a16="http://schemas.microsoft.com/office/drawing/2014/main" id="{A0C405E7-7793-EF72-3831-CA0A1B7AF69A}"/>
              </a:ext>
            </a:extLst>
          </p:cNvPr>
          <p:cNvPicPr>
            <a:picLocks noChangeAspect="1"/>
          </p:cNvPicPr>
          <p:nvPr/>
        </p:nvPicPr>
        <p:blipFill>
          <a:blip r:embed="rId6"/>
          <a:stretch>
            <a:fillRect/>
          </a:stretch>
        </p:blipFill>
        <p:spPr>
          <a:xfrm>
            <a:off x="195335" y="197704"/>
            <a:ext cx="1928393" cy="1979428"/>
          </a:xfrm>
          <a:prstGeom prst="rect">
            <a:avLst/>
          </a:prstGeom>
        </p:spPr>
      </p:pic>
      <p:pic>
        <p:nvPicPr>
          <p:cNvPr id="20" name="Picture 19">
            <a:extLst>
              <a:ext uri="{FF2B5EF4-FFF2-40B4-BE49-F238E27FC236}">
                <a16:creationId xmlns:a16="http://schemas.microsoft.com/office/drawing/2014/main" id="{32872F20-DCDE-5BCC-346E-796AFA1D8F3D}"/>
              </a:ext>
            </a:extLst>
          </p:cNvPr>
          <p:cNvPicPr>
            <a:picLocks noChangeAspect="1"/>
          </p:cNvPicPr>
          <p:nvPr/>
        </p:nvPicPr>
        <p:blipFill>
          <a:blip r:embed="rId7"/>
          <a:stretch>
            <a:fillRect/>
          </a:stretch>
        </p:blipFill>
        <p:spPr>
          <a:xfrm>
            <a:off x="7035401" y="4365104"/>
            <a:ext cx="2002548" cy="2386408"/>
          </a:xfrm>
          <a:prstGeom prst="rect">
            <a:avLst/>
          </a:prstGeom>
        </p:spPr>
      </p:pic>
    </p:spTree>
    <p:extLst>
      <p:ext uri="{BB962C8B-B14F-4D97-AF65-F5344CB8AC3E}">
        <p14:creationId xmlns:p14="http://schemas.microsoft.com/office/powerpoint/2010/main" val="1656354168"/>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55576" y="3148038"/>
            <a:ext cx="7408333" cy="3450696"/>
          </a:xfrm>
        </p:spPr>
        <p:txBody>
          <a:bodyPr>
            <a:normAutofit/>
          </a:bodyPr>
          <a:lstStyle/>
          <a:p>
            <a:pPr marL="359181" indent="-359181" defTabSz="957816">
              <a:buFont typeface="Arial" panose="020B0604020202020204" pitchFamily="34" charset="0"/>
              <a:buChar char="•"/>
              <a:defRPr/>
            </a:pPr>
            <a:r>
              <a:rPr lang="en-GB" dirty="0">
                <a:solidFill>
                  <a:schemeClr val="tx1"/>
                </a:solidFill>
              </a:rPr>
              <a:t>1 day lost per fortnight = </a:t>
            </a:r>
            <a:r>
              <a:rPr lang="en-GB" b="1" dirty="0">
                <a:solidFill>
                  <a:schemeClr val="tx1"/>
                </a:solidFill>
              </a:rPr>
              <a:t>4 weeks </a:t>
            </a:r>
            <a:r>
              <a:rPr lang="en-GB" dirty="0">
                <a:solidFill>
                  <a:schemeClr val="tx1"/>
                </a:solidFill>
              </a:rPr>
              <a:t>of school over the year</a:t>
            </a:r>
          </a:p>
          <a:p>
            <a:pPr marL="359181" indent="-359181" defTabSz="957816">
              <a:buFont typeface="Arial" panose="020B0604020202020204" pitchFamily="34" charset="0"/>
              <a:buChar char="•"/>
              <a:defRPr/>
            </a:pPr>
            <a:r>
              <a:rPr lang="en-GB" dirty="0">
                <a:solidFill>
                  <a:schemeClr val="tx1"/>
                </a:solidFill>
              </a:rPr>
              <a:t>4 lost weeks of school = </a:t>
            </a:r>
            <a:r>
              <a:rPr lang="en-GB" b="1" dirty="0">
                <a:solidFill>
                  <a:schemeClr val="tx1"/>
                </a:solidFill>
              </a:rPr>
              <a:t>120 lessons </a:t>
            </a:r>
          </a:p>
          <a:p>
            <a:pPr marL="359181" indent="-359181" defTabSz="957816">
              <a:buFont typeface="Arial" panose="020B0604020202020204" pitchFamily="34" charset="0"/>
              <a:buChar char="•"/>
              <a:defRPr/>
            </a:pPr>
            <a:r>
              <a:rPr lang="en-GB" dirty="0">
                <a:solidFill>
                  <a:schemeClr val="tx1"/>
                </a:solidFill>
              </a:rPr>
              <a:t>Over 5 years of schooling 90% attendance =                 </a:t>
            </a:r>
            <a:r>
              <a:rPr lang="en-GB" b="1" dirty="0">
                <a:solidFill>
                  <a:schemeClr val="tx1"/>
                </a:solidFill>
              </a:rPr>
              <a:t>½ a YEAR of education lost </a:t>
            </a:r>
          </a:p>
          <a:p>
            <a:pPr marL="359181" indent="-359181" defTabSz="957816">
              <a:buFont typeface="Arial" panose="020B0604020202020204" pitchFamily="34" charset="0"/>
              <a:buChar char="•"/>
              <a:defRPr/>
            </a:pPr>
            <a:endParaRPr lang="en-GB" b="1" dirty="0">
              <a:solidFill>
                <a:schemeClr val="tx1"/>
              </a:solidFill>
            </a:endParaRPr>
          </a:p>
          <a:p>
            <a:r>
              <a:rPr lang="en-GB" b="1" dirty="0">
                <a:solidFill>
                  <a:schemeClr val="tx1"/>
                </a:solidFill>
              </a:rPr>
              <a:t>Less than 50% chance of achieving the government benchmark of 5+ 9-4 Grades</a:t>
            </a:r>
          </a:p>
          <a:p>
            <a:pPr marL="0" indent="0">
              <a:buNone/>
            </a:pPr>
            <a:endParaRPr lang="en-GB" b="1" dirty="0">
              <a:solidFill>
                <a:schemeClr val="tx1"/>
              </a:solidFill>
            </a:endParaRPr>
          </a:p>
        </p:txBody>
      </p:sp>
      <p:sp>
        <p:nvSpPr>
          <p:cNvPr id="3" name="Title 2"/>
          <p:cNvSpPr>
            <a:spLocks noGrp="1"/>
          </p:cNvSpPr>
          <p:nvPr>
            <p:ph type="title"/>
          </p:nvPr>
        </p:nvSpPr>
        <p:spPr>
          <a:xfrm>
            <a:off x="-324544" y="369878"/>
            <a:ext cx="8363272" cy="1434488"/>
          </a:xfrm>
        </p:spPr>
        <p:txBody>
          <a:bodyPr/>
          <a:lstStyle/>
          <a:p>
            <a:r>
              <a:rPr lang="en-GB" dirty="0"/>
              <a:t>Attendance</a:t>
            </a:r>
          </a:p>
        </p:txBody>
      </p:sp>
      <p:sp>
        <p:nvSpPr>
          <p:cNvPr id="4" name="TextBox 3"/>
          <p:cNvSpPr txBox="1"/>
          <p:nvPr/>
        </p:nvSpPr>
        <p:spPr>
          <a:xfrm>
            <a:off x="755576" y="2624818"/>
            <a:ext cx="7178205" cy="523220"/>
          </a:xfrm>
          <a:prstGeom prst="rect">
            <a:avLst/>
          </a:prstGeom>
          <a:noFill/>
        </p:spPr>
        <p:txBody>
          <a:bodyPr wrap="square" rtlCol="0">
            <a:spAutoFit/>
          </a:bodyPr>
          <a:lstStyle/>
          <a:p>
            <a:pPr algn="ctr"/>
            <a:r>
              <a:rPr lang="en-GB" sz="2800" dirty="0">
                <a:solidFill>
                  <a:srgbClr val="00B050"/>
                </a:solidFill>
              </a:rPr>
              <a:t>“One day off a fortnight…that’s not too bad?”</a:t>
            </a:r>
          </a:p>
        </p:txBody>
      </p:sp>
      <p:pic>
        <p:nvPicPr>
          <p:cNvPr id="14338" name="Content Placeholder 1">
            <a:extLst>
              <a:ext uri="{FF2B5EF4-FFF2-40B4-BE49-F238E27FC236}">
                <a16:creationId xmlns:a16="http://schemas.microsoft.com/office/drawing/2014/main" id="{4C1CB9D3-4D2D-162B-68F3-AE5EF0C6E7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259266"/>
            <a:ext cx="2787650"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90951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07504" y="476672"/>
            <a:ext cx="8229600" cy="1584176"/>
          </a:xfrm>
        </p:spPr>
        <p:txBody>
          <a:bodyPr>
            <a:normAutofit fontScale="90000"/>
          </a:bodyPr>
          <a:lstStyle/>
          <a:p>
            <a:r>
              <a:rPr lang="en-GB" dirty="0"/>
              <a:t>Attendance</a:t>
            </a:r>
            <a:br>
              <a:rPr lang="en-GB" dirty="0"/>
            </a:br>
            <a:r>
              <a:rPr lang="en-GB" sz="2700" dirty="0">
                <a:solidFill>
                  <a:schemeClr val="tx1"/>
                </a:solidFill>
              </a:rPr>
              <a:t>How attendance affects your chances of success at GCSE</a:t>
            </a:r>
            <a:endParaRPr lang="en-GB" dirty="0">
              <a:solidFill>
                <a:schemeClr val="tx1"/>
              </a:solidFill>
            </a:endParaRPr>
          </a:p>
        </p:txBody>
      </p:sp>
      <p:graphicFrame>
        <p:nvGraphicFramePr>
          <p:cNvPr id="9" name="Content Placeholder 3">
            <a:extLst>
              <a:ext uri="{FF2B5EF4-FFF2-40B4-BE49-F238E27FC236}">
                <a16:creationId xmlns:a16="http://schemas.microsoft.com/office/drawing/2014/main" id="{F7A8A5A9-F5DB-4366-9446-A2DB7F230542}"/>
              </a:ext>
            </a:extLst>
          </p:cNvPr>
          <p:cNvGraphicFramePr>
            <a:graphicFrameLocks/>
          </p:cNvGraphicFramePr>
          <p:nvPr/>
        </p:nvGraphicFramePr>
        <p:xfrm>
          <a:off x="457200" y="1916832"/>
          <a:ext cx="8229600" cy="4697318"/>
        </p:xfrm>
        <a:graphic>
          <a:graphicData uri="http://schemas.openxmlformats.org/drawingml/2006/chart">
            <c:chart xmlns:c="http://schemas.openxmlformats.org/drawingml/2006/chart" xmlns:r="http://schemas.openxmlformats.org/officeDocument/2006/relationships" r:id="rId3"/>
          </a:graphicData>
        </a:graphic>
      </p:graphicFrame>
      <p:pic>
        <p:nvPicPr>
          <p:cNvPr id="5" name="Picture 4">
            <a:extLst>
              <a:ext uri="{FF2B5EF4-FFF2-40B4-BE49-F238E27FC236}">
                <a16:creationId xmlns:a16="http://schemas.microsoft.com/office/drawing/2014/main" id="{388C621E-FAC7-4CA1-AD93-75F874BEBC08}"/>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79512" y="197551"/>
            <a:ext cx="895350" cy="1174750"/>
          </a:xfrm>
          <a:prstGeom prst="rect">
            <a:avLst/>
          </a:prstGeom>
          <a:noFill/>
          <a:ln>
            <a:noFill/>
          </a:ln>
        </p:spPr>
      </p:pic>
      <p:pic>
        <p:nvPicPr>
          <p:cNvPr id="15362" name="Content Placeholder 1">
            <a:extLst>
              <a:ext uri="{FF2B5EF4-FFF2-40B4-BE49-F238E27FC236}">
                <a16:creationId xmlns:a16="http://schemas.microsoft.com/office/drawing/2014/main" id="{4E374F34-F0A7-2C31-55EF-E0BDAAD98BE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84168" y="248351"/>
            <a:ext cx="2787650"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350838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CC1A7C3-7EA5-7140-F7E5-A18DB85A57A9}"/>
              </a:ext>
            </a:extLst>
          </p:cNvPr>
          <p:cNvSpPr>
            <a:spLocks noGrp="1"/>
          </p:cNvSpPr>
          <p:nvPr>
            <p:ph idx="1"/>
          </p:nvPr>
        </p:nvSpPr>
        <p:spPr>
          <a:xfrm>
            <a:off x="323528" y="1988840"/>
            <a:ext cx="8568951" cy="4530832"/>
          </a:xfrm>
        </p:spPr>
        <p:txBody>
          <a:bodyPr vert="horz" lIns="91440" tIns="45720" rIns="91440" bIns="45720" rtlCol="0" anchor="t">
            <a:normAutofit fontScale="92500" lnSpcReduction="10000"/>
          </a:bodyPr>
          <a:lstStyle/>
          <a:p>
            <a:r>
              <a:rPr lang="en-GB" b="1" dirty="0"/>
              <a:t>Option selection evening will be Thursday 5</a:t>
            </a:r>
            <a:r>
              <a:rPr lang="en-GB" b="1" baseline="30000" dirty="0"/>
              <a:t>th</a:t>
            </a:r>
            <a:r>
              <a:rPr lang="en-GB" b="1" dirty="0"/>
              <a:t> of February. </a:t>
            </a:r>
          </a:p>
          <a:p>
            <a:r>
              <a:rPr lang="en-GB" dirty="0"/>
              <a:t>A lot more information will come out about that closer to the time from myself and Mr Tatum our Deputy Head. </a:t>
            </a:r>
          </a:p>
          <a:p>
            <a:r>
              <a:rPr lang="en-GB" b="1" dirty="0"/>
              <a:t>Parent teacher interviews for year 9 will be Thursday 12</a:t>
            </a:r>
            <a:r>
              <a:rPr lang="en-GB" b="1" baseline="30000" dirty="0"/>
              <a:t>th</a:t>
            </a:r>
            <a:r>
              <a:rPr lang="en-GB" b="1" dirty="0"/>
              <a:t> of February. </a:t>
            </a:r>
            <a:r>
              <a:rPr lang="en-GB" dirty="0"/>
              <a:t>They are timed this way to help you with option selection. </a:t>
            </a:r>
          </a:p>
          <a:p>
            <a:r>
              <a:rPr lang="en-GB" dirty="0"/>
              <a:t>Books are made via Arbor. Interviews are 5 minutes long with each teacher. </a:t>
            </a:r>
          </a:p>
          <a:p>
            <a:r>
              <a:rPr lang="en-GB" dirty="0"/>
              <a:t>The bookings will go live 2 weeks before the event and close the day before the event. </a:t>
            </a:r>
          </a:p>
          <a:p>
            <a:r>
              <a:rPr lang="en-GB" dirty="0"/>
              <a:t>Most of the appointments will be here in the school hall, with a few over following in the drama studio next door.</a:t>
            </a:r>
          </a:p>
          <a:p>
            <a:r>
              <a:rPr lang="en-GB" dirty="0"/>
              <a:t>Please can the student attend as well. Given option selection, it is very important they hear what their teachers have to say.</a:t>
            </a:r>
          </a:p>
        </p:txBody>
      </p:sp>
      <p:sp>
        <p:nvSpPr>
          <p:cNvPr id="3" name="Title 2">
            <a:extLst>
              <a:ext uri="{FF2B5EF4-FFF2-40B4-BE49-F238E27FC236}">
                <a16:creationId xmlns:a16="http://schemas.microsoft.com/office/drawing/2014/main" id="{C4E187C3-7188-12A5-2EED-D2B9AAC8567D}"/>
              </a:ext>
            </a:extLst>
          </p:cNvPr>
          <p:cNvSpPr>
            <a:spLocks noGrp="1"/>
          </p:cNvSpPr>
          <p:nvPr>
            <p:ph type="title"/>
          </p:nvPr>
        </p:nvSpPr>
        <p:spPr/>
        <p:txBody>
          <a:bodyPr>
            <a:normAutofit fontScale="90000"/>
          </a:bodyPr>
          <a:lstStyle/>
          <a:p>
            <a:r>
              <a:rPr lang="en-GB" dirty="0"/>
              <a:t>Parent Evenings and Options evening</a:t>
            </a:r>
          </a:p>
        </p:txBody>
      </p:sp>
    </p:spTree>
    <p:extLst>
      <p:ext uri="{BB962C8B-B14F-4D97-AF65-F5344CB8AC3E}">
        <p14:creationId xmlns:p14="http://schemas.microsoft.com/office/powerpoint/2010/main" val="1798510648"/>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BA9DB49-7BD5-9BE3-324C-54E40EA252CC}"/>
              </a:ext>
            </a:extLst>
          </p:cNvPr>
          <p:cNvSpPr>
            <a:spLocks noGrp="1"/>
          </p:cNvSpPr>
          <p:nvPr>
            <p:ph idx="1"/>
          </p:nvPr>
        </p:nvSpPr>
        <p:spPr>
          <a:xfrm>
            <a:off x="890587" y="2703116"/>
            <a:ext cx="7645139" cy="3659585"/>
          </a:xfrm>
        </p:spPr>
        <p:txBody>
          <a:bodyPr vert="horz" lIns="68580" tIns="34290" rIns="68580" bIns="34290" rtlCol="0" anchor="t">
            <a:normAutofit fontScale="92500"/>
          </a:bodyPr>
          <a:lstStyle/>
          <a:p>
            <a:r>
              <a:rPr lang="en-GB" dirty="0"/>
              <a:t>Miss Hahn, our Head of Careers, provides  Information, Advice and Guidance (IAG) on career-related subject choices</a:t>
            </a:r>
            <a:br>
              <a:rPr lang="en-GB" dirty="0"/>
            </a:br>
            <a:endParaRPr lang="en-US" dirty="0"/>
          </a:p>
          <a:p>
            <a:r>
              <a:rPr lang="en-GB" dirty="0"/>
              <a:t>Students can book an appointment with Miss Hahn  during school hours to review entry requirements for future education, training and employment pathways</a:t>
            </a:r>
            <a:br>
              <a:rPr lang="en-GB" dirty="0"/>
            </a:br>
            <a:endParaRPr lang="en-GB" dirty="0"/>
          </a:p>
          <a:p>
            <a:r>
              <a:rPr lang="en-GB" dirty="0"/>
              <a:t>Work experience in Year 10 offers students an opportunity to trial options pathways in person.</a:t>
            </a:r>
          </a:p>
        </p:txBody>
      </p:sp>
      <p:sp>
        <p:nvSpPr>
          <p:cNvPr id="3" name="Title 2">
            <a:extLst>
              <a:ext uri="{FF2B5EF4-FFF2-40B4-BE49-F238E27FC236}">
                <a16:creationId xmlns:a16="http://schemas.microsoft.com/office/drawing/2014/main" id="{A0989FBD-5056-B920-DDFE-0CC979353099}"/>
              </a:ext>
            </a:extLst>
          </p:cNvPr>
          <p:cNvSpPr>
            <a:spLocks noGrp="1"/>
          </p:cNvSpPr>
          <p:nvPr>
            <p:ph type="title"/>
          </p:nvPr>
        </p:nvSpPr>
        <p:spPr>
          <a:xfrm>
            <a:off x="1045369" y="774645"/>
            <a:ext cx="7124699" cy="939546"/>
          </a:xfrm>
        </p:spPr>
        <p:txBody>
          <a:bodyPr/>
          <a:lstStyle/>
          <a:p>
            <a:r>
              <a:rPr lang="en-GB" dirty="0"/>
              <a:t>Careers support with Options </a:t>
            </a:r>
          </a:p>
        </p:txBody>
      </p:sp>
    </p:spTree>
    <p:extLst>
      <p:ext uri="{BB962C8B-B14F-4D97-AF65-F5344CB8AC3E}">
        <p14:creationId xmlns:p14="http://schemas.microsoft.com/office/powerpoint/2010/main" val="4051059936"/>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8328"/>
            <a:ext cx="4834880" cy="1252728"/>
          </a:xfrm>
        </p:spPr>
        <p:txBody>
          <a:bodyPr>
            <a:normAutofit fontScale="90000"/>
          </a:bodyPr>
          <a:lstStyle/>
          <a:p>
            <a:r>
              <a:rPr lang="en-GB" dirty="0"/>
              <a:t>Attitude to Learning (ATL) in Year 9</a:t>
            </a:r>
          </a:p>
        </p:txBody>
      </p:sp>
      <p:sp>
        <p:nvSpPr>
          <p:cNvPr id="3" name="Content Placeholder 2"/>
          <p:cNvSpPr>
            <a:spLocks noGrp="1"/>
          </p:cNvSpPr>
          <p:nvPr>
            <p:ph idx="1"/>
          </p:nvPr>
        </p:nvSpPr>
        <p:spPr>
          <a:xfrm>
            <a:off x="251520" y="1916832"/>
            <a:ext cx="8701572" cy="4941168"/>
          </a:xfrm>
        </p:spPr>
        <p:txBody>
          <a:bodyPr>
            <a:normAutofit/>
          </a:bodyPr>
          <a:lstStyle/>
          <a:p>
            <a:r>
              <a:rPr lang="en-GB" dirty="0"/>
              <a:t>We have a system of attitude to learning grades (ATL)</a:t>
            </a:r>
          </a:p>
          <a:p>
            <a:r>
              <a:rPr lang="en-GB" dirty="0"/>
              <a:t>You will receive a report from us at the end of each half term with an ATL grade for each subject. </a:t>
            </a:r>
          </a:p>
          <a:p>
            <a:r>
              <a:rPr lang="en-GB" dirty="0"/>
              <a:t>They are intended to give you an idea of your child's pattern of attitude and effort in the subject. </a:t>
            </a:r>
          </a:p>
          <a:p>
            <a:r>
              <a:rPr lang="en-GB" dirty="0"/>
              <a:t>These grades are from a 1 to a 3. A grade 2 indicates expected and acceptable attitude to learning. A 3 indicates outstanding attitude, and a grade 1 indicates unacceptable attitude to learning. </a:t>
            </a:r>
          </a:p>
          <a:p>
            <a:r>
              <a:rPr lang="en-GB" dirty="0"/>
              <a:t>The intention of these reports is to start conversation with your children, to celebrate what is going well and how you can support what isn’t.</a:t>
            </a:r>
          </a:p>
        </p:txBody>
      </p:sp>
      <p:pic>
        <p:nvPicPr>
          <p:cNvPr id="5" name="Picture 2" descr="St. Benedict’ Catholic School">
            <a:hlinkClick r:id="rId2"/>
            <a:extLst>
              <a:ext uri="{FF2B5EF4-FFF2-40B4-BE49-F238E27FC236}">
                <a16:creationId xmlns:a16="http://schemas.microsoft.com/office/drawing/2014/main" id="{B2950319-52DC-4BF1-BCBC-2038E24C80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243850"/>
            <a:ext cx="3012940" cy="8432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1665890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6">
            <a:extLst>
              <a:ext uri="{FF2B5EF4-FFF2-40B4-BE49-F238E27FC236}">
                <a16:creationId xmlns:a16="http://schemas.microsoft.com/office/drawing/2014/main" id="{35A18713-E525-A2E9-32B8-4D8ED7B5F4BE}"/>
              </a:ext>
            </a:extLst>
          </p:cNvPr>
          <p:cNvGraphicFramePr>
            <a:graphicFrameLocks noGrp="1"/>
          </p:cNvGraphicFramePr>
          <p:nvPr>
            <p:ph idx="1"/>
          </p:nvPr>
        </p:nvGraphicFramePr>
        <p:xfrm>
          <a:off x="871538" y="2674938"/>
          <a:ext cx="7588893" cy="3130326"/>
        </p:xfrm>
        <a:graphic>
          <a:graphicData uri="http://schemas.openxmlformats.org/drawingml/2006/table">
            <a:tbl>
              <a:tblPr firstRow="1" bandRow="1">
                <a:tableStyleId>{5C22544A-7EE6-4342-B048-85BDC9FD1C3A}</a:tableStyleId>
              </a:tblPr>
              <a:tblGrid>
                <a:gridCol w="2529631">
                  <a:extLst>
                    <a:ext uri="{9D8B030D-6E8A-4147-A177-3AD203B41FA5}">
                      <a16:colId xmlns:a16="http://schemas.microsoft.com/office/drawing/2014/main" val="2502223262"/>
                    </a:ext>
                  </a:extLst>
                </a:gridCol>
                <a:gridCol w="2529631">
                  <a:extLst>
                    <a:ext uri="{9D8B030D-6E8A-4147-A177-3AD203B41FA5}">
                      <a16:colId xmlns:a16="http://schemas.microsoft.com/office/drawing/2014/main" val="3835002205"/>
                    </a:ext>
                  </a:extLst>
                </a:gridCol>
                <a:gridCol w="2529631">
                  <a:extLst>
                    <a:ext uri="{9D8B030D-6E8A-4147-A177-3AD203B41FA5}">
                      <a16:colId xmlns:a16="http://schemas.microsoft.com/office/drawing/2014/main" val="2111488684"/>
                    </a:ext>
                  </a:extLst>
                </a:gridCol>
              </a:tblGrid>
              <a:tr h="574155">
                <a:tc>
                  <a:txBody>
                    <a:bodyPr/>
                    <a:lstStyle/>
                    <a:p>
                      <a:pPr algn="ctr"/>
                      <a:r>
                        <a:rPr lang="en-GB" dirty="0"/>
                        <a:t>ATL Score</a:t>
                      </a:r>
                    </a:p>
                  </a:txBody>
                  <a:tcPr/>
                </a:tc>
                <a:tc>
                  <a:txBody>
                    <a:bodyPr/>
                    <a:lstStyle/>
                    <a:p>
                      <a:pPr algn="ctr"/>
                      <a:r>
                        <a:rPr lang="en-GB" dirty="0"/>
                        <a:t>Meaning</a:t>
                      </a:r>
                    </a:p>
                  </a:txBody>
                  <a:tcPr/>
                </a:tc>
                <a:tc>
                  <a:txBody>
                    <a:bodyPr/>
                    <a:lstStyle/>
                    <a:p>
                      <a:pPr algn="ctr"/>
                      <a:r>
                        <a:rPr lang="en-GB" dirty="0"/>
                        <a:t>Intervention Needed</a:t>
                      </a:r>
                    </a:p>
                  </a:txBody>
                  <a:tcPr/>
                </a:tc>
                <a:extLst>
                  <a:ext uri="{0D108BD9-81ED-4DB2-BD59-A6C34878D82A}">
                    <a16:rowId xmlns:a16="http://schemas.microsoft.com/office/drawing/2014/main" val="2401137162"/>
                  </a:ext>
                </a:extLst>
              </a:tr>
              <a:tr h="1415726">
                <a:tc>
                  <a:txBody>
                    <a:bodyPr/>
                    <a:lstStyle/>
                    <a:p>
                      <a:pPr algn="ctr"/>
                      <a:r>
                        <a:rPr lang="en-GB" dirty="0"/>
                        <a:t>3</a:t>
                      </a:r>
                    </a:p>
                  </a:txBody>
                  <a:tcPr/>
                </a:tc>
                <a:tc>
                  <a:txBody>
                    <a:bodyPr/>
                    <a:lstStyle/>
                    <a:p>
                      <a:pPr algn="ctr"/>
                      <a:r>
                        <a:rPr lang="en-GB" dirty="0"/>
                        <a:t>Always Meets and Often exceeds Expected ATL</a:t>
                      </a:r>
                    </a:p>
                  </a:txBody>
                  <a:tcPr/>
                </a:tc>
                <a:tc>
                  <a:txBody>
                    <a:bodyPr/>
                    <a:lstStyle/>
                    <a:p>
                      <a:pPr algn="ctr"/>
                      <a:r>
                        <a:rPr lang="en-GB" dirty="0"/>
                        <a:t>No</a:t>
                      </a:r>
                    </a:p>
                  </a:txBody>
                  <a:tcPr/>
                </a:tc>
                <a:extLst>
                  <a:ext uri="{0D108BD9-81ED-4DB2-BD59-A6C34878D82A}">
                    <a16:rowId xmlns:a16="http://schemas.microsoft.com/office/drawing/2014/main" val="2710181059"/>
                  </a:ext>
                </a:extLst>
              </a:tr>
              <a:tr h="566290">
                <a:tc>
                  <a:txBody>
                    <a:bodyPr/>
                    <a:lstStyle/>
                    <a:p>
                      <a:pPr algn="ctr"/>
                      <a:r>
                        <a:rPr lang="en-GB" dirty="0"/>
                        <a:t>2</a:t>
                      </a:r>
                    </a:p>
                  </a:txBody>
                  <a:tcPr/>
                </a:tc>
                <a:tc>
                  <a:txBody>
                    <a:bodyPr/>
                    <a:lstStyle/>
                    <a:p>
                      <a:pPr algn="ctr"/>
                      <a:r>
                        <a:rPr lang="en-GB" dirty="0"/>
                        <a:t>Meets Expected ATL</a:t>
                      </a:r>
                    </a:p>
                  </a:txBody>
                  <a:tcPr/>
                </a:tc>
                <a:tc>
                  <a:txBody>
                    <a:bodyPr/>
                    <a:lstStyle/>
                    <a:p>
                      <a:pPr algn="ctr"/>
                      <a:r>
                        <a:rPr lang="en-GB" dirty="0"/>
                        <a:t>No</a:t>
                      </a:r>
                    </a:p>
                  </a:txBody>
                  <a:tcPr/>
                </a:tc>
                <a:extLst>
                  <a:ext uri="{0D108BD9-81ED-4DB2-BD59-A6C34878D82A}">
                    <a16:rowId xmlns:a16="http://schemas.microsoft.com/office/drawing/2014/main" val="1325342363"/>
                  </a:ext>
                </a:extLst>
              </a:tr>
              <a:tr h="574155">
                <a:tc>
                  <a:txBody>
                    <a:bodyPr/>
                    <a:lstStyle/>
                    <a:p>
                      <a:pPr algn="ctr"/>
                      <a:r>
                        <a:rPr lang="en-GB" dirty="0"/>
                        <a:t>1</a:t>
                      </a:r>
                    </a:p>
                  </a:txBody>
                  <a:tcPr/>
                </a:tc>
                <a:tc>
                  <a:txBody>
                    <a:bodyPr/>
                    <a:lstStyle/>
                    <a:p>
                      <a:pPr algn="ctr"/>
                      <a:r>
                        <a:rPr lang="en-GB" dirty="0"/>
                        <a:t>Below Expected ATL</a:t>
                      </a:r>
                    </a:p>
                  </a:txBody>
                  <a:tcPr/>
                </a:tc>
                <a:tc>
                  <a:txBody>
                    <a:bodyPr/>
                    <a:lstStyle/>
                    <a:p>
                      <a:pPr algn="ctr"/>
                      <a:r>
                        <a:rPr lang="en-GB" dirty="0"/>
                        <a:t>Yes</a:t>
                      </a:r>
                    </a:p>
                  </a:txBody>
                  <a:tcPr/>
                </a:tc>
                <a:extLst>
                  <a:ext uri="{0D108BD9-81ED-4DB2-BD59-A6C34878D82A}">
                    <a16:rowId xmlns:a16="http://schemas.microsoft.com/office/drawing/2014/main" val="802280675"/>
                  </a:ext>
                </a:extLst>
              </a:tr>
            </a:tbl>
          </a:graphicData>
        </a:graphic>
      </p:graphicFrame>
      <p:sp>
        <p:nvSpPr>
          <p:cNvPr id="3" name="Title 2">
            <a:extLst>
              <a:ext uri="{FF2B5EF4-FFF2-40B4-BE49-F238E27FC236}">
                <a16:creationId xmlns:a16="http://schemas.microsoft.com/office/drawing/2014/main" id="{B70042F9-4023-AB5E-7D37-4F42C0201AD3}"/>
              </a:ext>
            </a:extLst>
          </p:cNvPr>
          <p:cNvSpPr>
            <a:spLocks noGrp="1"/>
          </p:cNvSpPr>
          <p:nvPr>
            <p:ph type="title"/>
          </p:nvPr>
        </p:nvSpPr>
        <p:spPr>
          <a:xfrm>
            <a:off x="702370" y="520618"/>
            <a:ext cx="5987008" cy="1252728"/>
          </a:xfrm>
        </p:spPr>
        <p:txBody>
          <a:bodyPr/>
          <a:lstStyle/>
          <a:p>
            <a:r>
              <a:rPr lang="en-GB" dirty="0"/>
              <a:t>ATL Descriptors</a:t>
            </a:r>
          </a:p>
        </p:txBody>
      </p:sp>
      <p:pic>
        <p:nvPicPr>
          <p:cNvPr id="21506" name="Content Placeholder 1">
            <a:extLst>
              <a:ext uri="{FF2B5EF4-FFF2-40B4-BE49-F238E27FC236}">
                <a16:creationId xmlns:a16="http://schemas.microsoft.com/office/drawing/2014/main" id="{0B3AE47B-C3C1-7B6F-FD93-7271360F2A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260648"/>
            <a:ext cx="2787650"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155539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CD713A00-C50B-ABCD-7422-207EB4A06701}"/>
              </a:ext>
            </a:extLst>
          </p:cNvPr>
          <p:cNvGraphicFramePr>
            <a:graphicFrameLocks noGrp="1"/>
          </p:cNvGraphicFramePr>
          <p:nvPr>
            <p:ph idx="1"/>
            <p:extLst>
              <p:ext uri="{D42A27DB-BD31-4B8C-83A1-F6EECF244321}">
                <p14:modId xmlns:p14="http://schemas.microsoft.com/office/powerpoint/2010/main" val="2529420760"/>
              </p:ext>
            </p:extLst>
          </p:nvPr>
        </p:nvGraphicFramePr>
        <p:xfrm>
          <a:off x="107505" y="1290472"/>
          <a:ext cx="8856983" cy="5501527"/>
        </p:xfrm>
        <a:graphic>
          <a:graphicData uri="http://schemas.openxmlformats.org/drawingml/2006/table">
            <a:tbl>
              <a:tblPr firstRow="1" firstCol="1" bandRow="1">
                <a:tableStyleId>{5C22544A-7EE6-4342-B048-85BDC9FD1C3A}</a:tableStyleId>
              </a:tblPr>
              <a:tblGrid>
                <a:gridCol w="1750860">
                  <a:extLst>
                    <a:ext uri="{9D8B030D-6E8A-4147-A177-3AD203B41FA5}">
                      <a16:colId xmlns:a16="http://schemas.microsoft.com/office/drawing/2014/main" val="413790188"/>
                    </a:ext>
                  </a:extLst>
                </a:gridCol>
                <a:gridCol w="3145470">
                  <a:extLst>
                    <a:ext uri="{9D8B030D-6E8A-4147-A177-3AD203B41FA5}">
                      <a16:colId xmlns:a16="http://schemas.microsoft.com/office/drawing/2014/main" val="1162195759"/>
                    </a:ext>
                  </a:extLst>
                </a:gridCol>
                <a:gridCol w="3960653">
                  <a:extLst>
                    <a:ext uri="{9D8B030D-6E8A-4147-A177-3AD203B41FA5}">
                      <a16:colId xmlns:a16="http://schemas.microsoft.com/office/drawing/2014/main" val="4181779386"/>
                    </a:ext>
                  </a:extLst>
                </a:gridCol>
              </a:tblGrid>
              <a:tr h="610453">
                <a:tc>
                  <a:txBody>
                    <a:bodyPr/>
                    <a:lstStyle/>
                    <a:p>
                      <a:pPr>
                        <a:lnSpc>
                          <a:spcPct val="107000"/>
                        </a:lnSpc>
                        <a:spcAft>
                          <a:spcPts val="800"/>
                        </a:spcAft>
                      </a:pPr>
                      <a:r>
                        <a:rPr lang="en-GB" sz="1400">
                          <a:effectLst/>
                        </a:rPr>
                        <a:t>Levels of Intervention </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6250" marR="46250" marT="0" marB="0"/>
                </a:tc>
                <a:tc>
                  <a:txBody>
                    <a:bodyPr/>
                    <a:lstStyle/>
                    <a:p>
                      <a:pPr>
                        <a:lnSpc>
                          <a:spcPct val="107000"/>
                        </a:lnSpc>
                        <a:spcAft>
                          <a:spcPts val="800"/>
                        </a:spcAft>
                      </a:pPr>
                      <a:r>
                        <a:rPr lang="en-GB" sz="1400">
                          <a:effectLst/>
                        </a:rPr>
                        <a:t>Trigger</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6250" marR="46250" marT="0" marB="0" anchor="ctr"/>
                </a:tc>
                <a:tc>
                  <a:txBody>
                    <a:bodyPr/>
                    <a:lstStyle/>
                    <a:p>
                      <a:pPr>
                        <a:lnSpc>
                          <a:spcPct val="107000"/>
                        </a:lnSpc>
                        <a:spcAft>
                          <a:spcPts val="800"/>
                        </a:spcAft>
                        <a:tabLst>
                          <a:tab pos="712470" algn="l"/>
                        </a:tabLst>
                      </a:pPr>
                      <a:r>
                        <a:rPr lang="en-GB" sz="1400">
                          <a:effectLst/>
                        </a:rPr>
                        <a:t>Action</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6250" marR="46250" marT="0" marB="0" anchor="ctr"/>
                </a:tc>
                <a:extLst>
                  <a:ext uri="{0D108BD9-81ED-4DB2-BD59-A6C34878D82A}">
                    <a16:rowId xmlns:a16="http://schemas.microsoft.com/office/drawing/2014/main" val="3837290966"/>
                  </a:ext>
                </a:extLst>
              </a:tr>
              <a:tr h="1672091">
                <a:tc>
                  <a:txBody>
                    <a:bodyPr/>
                    <a:lstStyle/>
                    <a:p>
                      <a:pPr>
                        <a:lnSpc>
                          <a:spcPct val="107000"/>
                        </a:lnSpc>
                        <a:spcAft>
                          <a:spcPts val="800"/>
                        </a:spcAft>
                      </a:pPr>
                      <a:r>
                        <a:rPr lang="en-GB" sz="1400" dirty="0">
                          <a:effectLst/>
                        </a:rPr>
                        <a:t>Level 1</a:t>
                      </a:r>
                    </a:p>
                    <a:p>
                      <a:pPr>
                        <a:lnSpc>
                          <a:spcPct val="107000"/>
                        </a:lnSpc>
                        <a:spcAft>
                          <a:spcPts val="800"/>
                        </a:spcAft>
                      </a:pPr>
                      <a:r>
                        <a:rPr lang="en-GB" sz="1400" dirty="0">
                          <a:effectLst/>
                        </a:rPr>
                        <a:t>Tutor</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6250" marR="46250" marT="0" marB="0" anchor="ctr"/>
                </a:tc>
                <a:tc>
                  <a:txBody>
                    <a:bodyPr/>
                    <a:lstStyle/>
                    <a:p>
                      <a:pPr>
                        <a:lnSpc>
                          <a:spcPct val="107000"/>
                        </a:lnSpc>
                        <a:spcAft>
                          <a:spcPts val="800"/>
                        </a:spcAft>
                      </a:pPr>
                      <a:r>
                        <a:rPr lang="en-GB" sz="1400" dirty="0">
                          <a:effectLst/>
                        </a:rPr>
                        <a:t>Attitude to Learning report</a:t>
                      </a:r>
                    </a:p>
                    <a:p>
                      <a:pPr>
                        <a:lnSpc>
                          <a:spcPct val="107000"/>
                        </a:lnSpc>
                        <a:spcAft>
                          <a:spcPts val="800"/>
                        </a:spcAft>
                      </a:pPr>
                      <a:r>
                        <a:rPr lang="en-GB" sz="1400" dirty="0">
                          <a:effectLst/>
                        </a:rPr>
                        <a:t>A patter of low ATL scores. </a:t>
                      </a:r>
                    </a:p>
                    <a:p>
                      <a:pPr>
                        <a:lnSpc>
                          <a:spcPct val="107000"/>
                        </a:lnSpc>
                        <a:spcAft>
                          <a:spcPts val="800"/>
                        </a:spcAft>
                      </a:pPr>
                      <a:r>
                        <a:rPr lang="en-GB" sz="1400" dirty="0">
                          <a:effectLst/>
                        </a:rPr>
                        <a:t>Usually 3 or more ATL scores of a 1</a:t>
                      </a:r>
                    </a:p>
                  </a:txBody>
                  <a:tcPr marL="46250" marR="46250" marT="0" marB="0" anchor="ctr"/>
                </a:tc>
                <a:tc>
                  <a:txBody>
                    <a:bodyPr/>
                    <a:lstStyle/>
                    <a:p>
                      <a:pPr marL="342900" lvl="0" indent="-342900">
                        <a:lnSpc>
                          <a:spcPct val="107000"/>
                        </a:lnSpc>
                        <a:buFont typeface="Symbol" panose="05050102010706020507" pitchFamily="18" charset="2"/>
                        <a:buChar char=""/>
                      </a:pPr>
                      <a:r>
                        <a:rPr lang="en-GB" sz="1400" dirty="0">
                          <a:effectLst/>
                        </a:rPr>
                        <a:t>Tutor intervention report card</a:t>
                      </a:r>
                    </a:p>
                    <a:p>
                      <a:pPr marL="342900" lvl="0" indent="-342900">
                        <a:lnSpc>
                          <a:spcPct val="107000"/>
                        </a:lnSpc>
                        <a:buFont typeface="Symbol" panose="05050102010706020507" pitchFamily="18" charset="2"/>
                        <a:buChar char=""/>
                      </a:pPr>
                      <a:r>
                        <a:rPr lang="en-GB" sz="1400" dirty="0">
                          <a:effectLst/>
                        </a:rPr>
                        <a:t>Tutor to monitor during AM and PM registration</a:t>
                      </a:r>
                    </a:p>
                    <a:p>
                      <a:pPr marL="342900" lvl="0" indent="-342900">
                        <a:lnSpc>
                          <a:spcPct val="107000"/>
                        </a:lnSpc>
                        <a:buFont typeface="Symbol" panose="05050102010706020507" pitchFamily="18" charset="2"/>
                        <a:buChar char=""/>
                      </a:pPr>
                      <a:r>
                        <a:rPr lang="en-GB" sz="1400" dirty="0">
                          <a:effectLst/>
                        </a:rPr>
                        <a:t>Runs for 2 weeks in the first instance</a:t>
                      </a:r>
                    </a:p>
                    <a:p>
                      <a:pPr marL="342900" lvl="0" indent="-342900">
                        <a:lnSpc>
                          <a:spcPct val="107000"/>
                        </a:lnSpc>
                        <a:buFont typeface="Symbol" panose="05050102010706020507" pitchFamily="18" charset="2"/>
                        <a:buChar char=""/>
                      </a:pPr>
                      <a:r>
                        <a:rPr lang="en-GB" sz="1400" dirty="0">
                          <a:effectLst/>
                        </a:rPr>
                        <a:t>Teachers give the student an ATL score for each lesson</a:t>
                      </a:r>
                    </a:p>
                  </a:txBody>
                  <a:tcPr marL="46250" marR="46250" marT="0" marB="0" anchor="ctr"/>
                </a:tc>
                <a:extLst>
                  <a:ext uri="{0D108BD9-81ED-4DB2-BD59-A6C34878D82A}">
                    <a16:rowId xmlns:a16="http://schemas.microsoft.com/office/drawing/2014/main" val="1245579759"/>
                  </a:ext>
                </a:extLst>
              </a:tr>
              <a:tr h="1656184">
                <a:tc>
                  <a:txBody>
                    <a:bodyPr/>
                    <a:lstStyle/>
                    <a:p>
                      <a:pPr>
                        <a:lnSpc>
                          <a:spcPct val="107000"/>
                        </a:lnSpc>
                        <a:spcAft>
                          <a:spcPts val="800"/>
                        </a:spcAft>
                      </a:pPr>
                      <a:r>
                        <a:rPr lang="en-GB" sz="1400">
                          <a:effectLst/>
                        </a:rPr>
                        <a:t>Level 2</a:t>
                      </a:r>
                    </a:p>
                    <a:p>
                      <a:pPr>
                        <a:lnSpc>
                          <a:spcPct val="107000"/>
                        </a:lnSpc>
                        <a:spcAft>
                          <a:spcPts val="800"/>
                        </a:spcAft>
                      </a:pPr>
                      <a:r>
                        <a:rPr lang="en-GB" sz="1400">
                          <a:effectLst/>
                        </a:rPr>
                        <a:t>SPL</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6250" marR="46250" marT="0" marB="0" anchor="ctr"/>
                </a:tc>
                <a:tc>
                  <a:txBody>
                    <a:bodyPr/>
                    <a:lstStyle/>
                    <a:p>
                      <a:pPr>
                        <a:lnSpc>
                          <a:spcPct val="107000"/>
                        </a:lnSpc>
                        <a:spcAft>
                          <a:spcPts val="80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Attitude to learning report. </a:t>
                      </a:r>
                    </a:p>
                    <a:p>
                      <a:pPr>
                        <a:lnSpc>
                          <a:spcPct val="107000"/>
                        </a:lnSpc>
                        <a:spcAft>
                          <a:spcPts val="80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A very high pattern of low ATL scores</a:t>
                      </a:r>
                    </a:p>
                    <a:p>
                      <a:pPr>
                        <a:lnSpc>
                          <a:spcPct val="107000"/>
                        </a:lnSpc>
                        <a:spcAft>
                          <a:spcPts val="80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Or </a:t>
                      </a:r>
                    </a:p>
                    <a:p>
                      <a:pPr>
                        <a:lnSpc>
                          <a:spcPct val="107000"/>
                        </a:lnSpc>
                        <a:spcAft>
                          <a:spcPts val="80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Failure of a report to Tutor</a:t>
                      </a:r>
                    </a:p>
                  </a:txBody>
                  <a:tcPr marL="46250" marR="46250" marT="0" marB="0" anchor="ctr"/>
                </a:tc>
                <a:tc>
                  <a:txBody>
                    <a:bodyPr/>
                    <a:lstStyle/>
                    <a:p>
                      <a:pPr marL="342900" lvl="0" indent="-342900">
                        <a:lnSpc>
                          <a:spcPct val="107000"/>
                        </a:lnSpc>
                        <a:buFont typeface="Symbol" panose="05050102010706020507" pitchFamily="18" charset="2"/>
                        <a:buChar char=""/>
                      </a:pPr>
                      <a:r>
                        <a:rPr lang="en-GB" sz="1400" dirty="0">
                          <a:effectLst/>
                        </a:rPr>
                        <a:t>Report directly to Senior Progress Leader</a:t>
                      </a:r>
                    </a:p>
                    <a:p>
                      <a:pPr marL="342900" lvl="0" indent="-342900">
                        <a:lnSpc>
                          <a:spcPct val="107000"/>
                        </a:lnSpc>
                        <a:buFont typeface="Symbol" panose="05050102010706020507" pitchFamily="18" charset="2"/>
                        <a:buChar char=""/>
                      </a:pPr>
                      <a:r>
                        <a:rPr lang="en-GB" sz="1400" dirty="0">
                          <a:effectLst/>
                        </a:rPr>
                        <a:t>Meeting with parents</a:t>
                      </a:r>
                    </a:p>
                    <a:p>
                      <a:pPr marL="342900" lvl="0" indent="-342900">
                        <a:lnSpc>
                          <a:spcPct val="107000"/>
                        </a:lnSpc>
                        <a:buFont typeface="Symbol" panose="05050102010706020507" pitchFamily="18" charset="2"/>
                        <a:buChar char=""/>
                      </a:pPr>
                      <a:r>
                        <a:rPr lang="en-GB" sz="1400" dirty="0">
                          <a:effectLst/>
                        </a:rPr>
                        <a:t>Runs for 2 weeks in the first instance</a:t>
                      </a:r>
                    </a:p>
                    <a:p>
                      <a:pPr marL="342900" lvl="0" indent="-342900">
                        <a:lnSpc>
                          <a:spcPct val="107000"/>
                        </a:lnSpc>
                        <a:buFont typeface="Symbol" panose="05050102010706020507" pitchFamily="18" charset="2"/>
                        <a:buChar char=""/>
                      </a:pPr>
                      <a:r>
                        <a:rPr lang="en-GB" sz="1400" dirty="0">
                          <a:effectLst/>
                        </a:rPr>
                        <a:t>Teachers give the student an ATL score for each lesson</a:t>
                      </a:r>
                    </a:p>
                  </a:txBody>
                  <a:tcPr marL="46250" marR="46250" marT="0" marB="0" anchor="ctr"/>
                </a:tc>
                <a:extLst>
                  <a:ext uri="{0D108BD9-81ED-4DB2-BD59-A6C34878D82A}">
                    <a16:rowId xmlns:a16="http://schemas.microsoft.com/office/drawing/2014/main" val="1062258773"/>
                  </a:ext>
                </a:extLst>
              </a:tr>
              <a:tr h="792662">
                <a:tc>
                  <a:txBody>
                    <a:bodyPr/>
                    <a:lstStyle/>
                    <a:p>
                      <a:pPr>
                        <a:lnSpc>
                          <a:spcPct val="107000"/>
                        </a:lnSpc>
                        <a:spcAft>
                          <a:spcPts val="800"/>
                        </a:spcAft>
                      </a:pPr>
                      <a:r>
                        <a:rPr lang="en-GB" sz="1400" dirty="0">
                          <a:effectLst/>
                        </a:rPr>
                        <a:t>Level 3</a:t>
                      </a:r>
                    </a:p>
                    <a:p>
                      <a:pPr>
                        <a:lnSpc>
                          <a:spcPct val="107000"/>
                        </a:lnSpc>
                        <a:spcAft>
                          <a:spcPts val="800"/>
                        </a:spcAft>
                      </a:pPr>
                      <a:r>
                        <a:rPr lang="en-GB" sz="1400" dirty="0">
                          <a:effectLst/>
                        </a:rPr>
                        <a:t>SPSF</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6250" marR="46250" marT="0" marB="0" anchor="ctr"/>
                </a:tc>
                <a:tc>
                  <a:txBody>
                    <a:bodyPr/>
                    <a:lstStyle/>
                    <a:p>
                      <a:pPr>
                        <a:lnSpc>
                          <a:spcPct val="107000"/>
                        </a:lnSpc>
                        <a:spcAft>
                          <a:spcPts val="800"/>
                        </a:spcAft>
                      </a:pPr>
                      <a:r>
                        <a:rPr lang="en-GB" sz="1400" dirty="0">
                          <a:effectLst/>
                        </a:rPr>
                        <a:t>Failure to complete Level 2 successfully</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6250" marR="46250" marT="0" marB="0" anchor="ctr"/>
                </a:tc>
                <a:tc>
                  <a:txBody>
                    <a:bodyPr/>
                    <a:lstStyle/>
                    <a:p>
                      <a:pPr marL="342900" lvl="0" indent="-342900">
                        <a:lnSpc>
                          <a:spcPct val="107000"/>
                        </a:lnSpc>
                        <a:buFont typeface="Symbol" panose="05050102010706020507" pitchFamily="18" charset="2"/>
                        <a:buChar char=""/>
                      </a:pPr>
                      <a:r>
                        <a:rPr lang="en-GB" sz="1400" dirty="0">
                          <a:effectLst/>
                        </a:rPr>
                        <a:t>A personalised support plan with the Senior Progress Leader</a:t>
                      </a:r>
                    </a:p>
                    <a:p>
                      <a:pPr marL="342900" lvl="0" indent="-342900">
                        <a:lnSpc>
                          <a:spcPct val="107000"/>
                        </a:lnSpc>
                        <a:buFont typeface="Symbol" panose="05050102010706020507" pitchFamily="18" charset="2"/>
                        <a:buChar char=""/>
                      </a:pPr>
                      <a:r>
                        <a:rPr lang="en-GB" sz="1400" dirty="0">
                          <a:effectLst/>
                        </a:rPr>
                        <a:t> Meeting with parents on 2/3 week basis</a:t>
                      </a:r>
                    </a:p>
                    <a:p>
                      <a:pPr marL="342900" lvl="0" indent="-342900">
                        <a:lnSpc>
                          <a:spcPct val="107000"/>
                        </a:lnSpc>
                        <a:spcAft>
                          <a:spcPts val="800"/>
                        </a:spcAft>
                        <a:buFont typeface="Symbol" panose="05050102010706020507" pitchFamily="18" charset="2"/>
                        <a:buChar char=""/>
                      </a:pPr>
                      <a:r>
                        <a:rPr lang="en-GB" sz="1400" dirty="0">
                          <a:effectLst/>
                        </a:rPr>
                        <a:t>Runs for 6 weeks</a:t>
                      </a:r>
                    </a:p>
                    <a:p>
                      <a:pPr marL="342900" lvl="0" indent="-342900">
                        <a:lnSpc>
                          <a:spcPct val="107000"/>
                        </a:lnSpc>
                        <a:spcAft>
                          <a:spcPts val="800"/>
                        </a:spcAft>
                        <a:buFont typeface="Symbol" panose="05050102010706020507" pitchFamily="18" charset="2"/>
                        <a:buChar char=""/>
                      </a:pPr>
                      <a:r>
                        <a:rPr lang="en-GB" sz="1400" dirty="0">
                          <a:effectLst/>
                        </a:rPr>
                        <a:t>Report with personalised targets</a:t>
                      </a:r>
                    </a:p>
                    <a:p>
                      <a:pPr marL="342900" lvl="0" indent="-342900">
                        <a:lnSpc>
                          <a:spcPct val="107000"/>
                        </a:lnSpc>
                        <a:spcAft>
                          <a:spcPts val="800"/>
                        </a:spcAft>
                        <a:buFont typeface="Symbol" panose="05050102010706020507" pitchFamily="18" charset="2"/>
                        <a:buChar char=""/>
                      </a:pPr>
                      <a:r>
                        <a:rPr lang="en-GB" sz="1400" dirty="0">
                          <a:effectLst/>
                        </a:rPr>
                        <a:t>Report daily to SPL</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6250" marR="46250" marT="0" marB="0" anchor="ctr"/>
                </a:tc>
                <a:extLst>
                  <a:ext uri="{0D108BD9-81ED-4DB2-BD59-A6C34878D82A}">
                    <a16:rowId xmlns:a16="http://schemas.microsoft.com/office/drawing/2014/main" val="2498230488"/>
                  </a:ext>
                </a:extLst>
              </a:tr>
            </a:tbl>
          </a:graphicData>
        </a:graphic>
      </p:graphicFrame>
      <p:sp>
        <p:nvSpPr>
          <p:cNvPr id="3" name="Title 2">
            <a:extLst>
              <a:ext uri="{FF2B5EF4-FFF2-40B4-BE49-F238E27FC236}">
                <a16:creationId xmlns:a16="http://schemas.microsoft.com/office/drawing/2014/main" id="{7956E0DE-88EA-1114-FD9B-EF9FBA1C4DE6}"/>
              </a:ext>
            </a:extLst>
          </p:cNvPr>
          <p:cNvSpPr>
            <a:spLocks noGrp="1"/>
          </p:cNvSpPr>
          <p:nvPr>
            <p:ph type="title"/>
          </p:nvPr>
        </p:nvSpPr>
        <p:spPr>
          <a:xfrm>
            <a:off x="774378" y="320899"/>
            <a:ext cx="5842992" cy="1252728"/>
          </a:xfrm>
        </p:spPr>
        <p:txBody>
          <a:bodyPr/>
          <a:lstStyle/>
          <a:p>
            <a:r>
              <a:rPr lang="en-GB" dirty="0"/>
              <a:t>ATL Interventions</a:t>
            </a:r>
          </a:p>
        </p:txBody>
      </p:sp>
      <p:pic>
        <p:nvPicPr>
          <p:cNvPr id="23554" name="Content Placeholder 1">
            <a:extLst>
              <a:ext uri="{FF2B5EF4-FFF2-40B4-BE49-F238E27FC236}">
                <a16:creationId xmlns:a16="http://schemas.microsoft.com/office/drawing/2014/main" id="{CF735006-F210-1B95-C522-6E4BDB835D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04829" y="269111"/>
            <a:ext cx="2787650"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305494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B45A4F0-2997-422E-DEFC-0B90C430A3C1}"/>
              </a:ext>
            </a:extLst>
          </p:cNvPr>
          <p:cNvSpPr>
            <a:spLocks noGrp="1"/>
          </p:cNvSpPr>
          <p:nvPr>
            <p:ph idx="1"/>
          </p:nvPr>
        </p:nvSpPr>
        <p:spPr/>
        <p:txBody>
          <a:bodyPr>
            <a:normAutofit fontScale="85000" lnSpcReduction="10000"/>
          </a:bodyPr>
          <a:lstStyle/>
          <a:p>
            <a:r>
              <a:rPr lang="en-GB" dirty="0"/>
              <a:t>Alongside the attitude to learning reports, you will receive three reports which also contain assessment information. </a:t>
            </a:r>
          </a:p>
          <a:p>
            <a:r>
              <a:rPr lang="en-GB" b="1" dirty="0"/>
              <a:t>Assessment point 1 </a:t>
            </a:r>
            <a:r>
              <a:rPr lang="en-GB" dirty="0"/>
              <a:t>will be based on assessment data from throughout half term 1 and 2, and be sent just before Christmas. </a:t>
            </a:r>
          </a:p>
          <a:p>
            <a:r>
              <a:rPr lang="en-GB" b="1" dirty="0"/>
              <a:t>Assessment point 2 </a:t>
            </a:r>
            <a:r>
              <a:rPr lang="en-GB" dirty="0"/>
              <a:t>will be based on assessment data from throughout half term 3 and 4, and be sent just before Easter. </a:t>
            </a:r>
          </a:p>
          <a:p>
            <a:r>
              <a:rPr lang="en-GB" b="1" dirty="0"/>
              <a:t>Assessment point 3 </a:t>
            </a:r>
            <a:r>
              <a:rPr lang="en-GB" dirty="0"/>
              <a:t>will be based on assessment data from throughout half term 5 and 6, and be sent just before summer. </a:t>
            </a:r>
          </a:p>
          <a:p>
            <a:r>
              <a:rPr lang="en-GB" dirty="0"/>
              <a:t>These will be a lettered grade between 9B and 9M</a:t>
            </a:r>
          </a:p>
        </p:txBody>
      </p:sp>
      <p:sp>
        <p:nvSpPr>
          <p:cNvPr id="3" name="Title 2">
            <a:extLst>
              <a:ext uri="{FF2B5EF4-FFF2-40B4-BE49-F238E27FC236}">
                <a16:creationId xmlns:a16="http://schemas.microsoft.com/office/drawing/2014/main" id="{74EE19A8-97E5-E218-49D2-5FA854747A0F}"/>
              </a:ext>
            </a:extLst>
          </p:cNvPr>
          <p:cNvSpPr>
            <a:spLocks noGrp="1"/>
          </p:cNvSpPr>
          <p:nvPr>
            <p:ph type="title"/>
          </p:nvPr>
        </p:nvSpPr>
        <p:spPr/>
        <p:txBody>
          <a:bodyPr/>
          <a:lstStyle/>
          <a:p>
            <a:r>
              <a:rPr lang="en-GB" dirty="0"/>
              <a:t>Assessment Points </a:t>
            </a:r>
          </a:p>
        </p:txBody>
      </p:sp>
    </p:spTree>
    <p:extLst>
      <p:ext uri="{BB962C8B-B14F-4D97-AF65-F5344CB8AC3E}">
        <p14:creationId xmlns:p14="http://schemas.microsoft.com/office/powerpoint/2010/main" val="144860576"/>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F01F78-1820-8E07-5C85-41CE60787F36}"/>
              </a:ext>
            </a:extLst>
          </p:cNvPr>
          <p:cNvSpPr>
            <a:spLocks noGrp="1"/>
          </p:cNvSpPr>
          <p:nvPr>
            <p:ph type="title"/>
          </p:nvPr>
        </p:nvSpPr>
        <p:spPr/>
        <p:txBody>
          <a:bodyPr/>
          <a:lstStyle/>
          <a:p>
            <a:r>
              <a:rPr lang="en-GB" dirty="0"/>
              <a:t>Progress Through KS3</a:t>
            </a:r>
          </a:p>
        </p:txBody>
      </p:sp>
      <p:pic>
        <p:nvPicPr>
          <p:cNvPr id="4" name="Picture 3">
            <a:extLst>
              <a:ext uri="{FF2B5EF4-FFF2-40B4-BE49-F238E27FC236}">
                <a16:creationId xmlns:a16="http://schemas.microsoft.com/office/drawing/2014/main" id="{8C29A829-3AC6-0D99-99A9-D00024E1A897}"/>
              </a:ext>
            </a:extLst>
          </p:cNvPr>
          <p:cNvPicPr>
            <a:picLocks noChangeAspect="1"/>
          </p:cNvPicPr>
          <p:nvPr/>
        </p:nvPicPr>
        <p:blipFill>
          <a:blip r:embed="rId2"/>
          <a:stretch>
            <a:fillRect/>
          </a:stretch>
        </p:blipFill>
        <p:spPr>
          <a:xfrm>
            <a:off x="323528" y="1957387"/>
            <a:ext cx="8496943" cy="4595244"/>
          </a:xfrm>
          <a:prstGeom prst="rect">
            <a:avLst/>
          </a:prstGeom>
        </p:spPr>
      </p:pic>
    </p:spTree>
    <p:extLst>
      <p:ext uri="{BB962C8B-B14F-4D97-AF65-F5344CB8AC3E}">
        <p14:creationId xmlns:p14="http://schemas.microsoft.com/office/powerpoint/2010/main" val="759883407"/>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7544" y="986466"/>
            <a:ext cx="5751095" cy="499749"/>
          </a:xfrm>
        </p:spPr>
        <p:txBody>
          <a:bodyPr>
            <a:normAutofit fontScale="90000"/>
          </a:bodyPr>
          <a:lstStyle/>
          <a:p>
            <a:r>
              <a:rPr lang="en-GB" dirty="0"/>
              <a:t>Assessment</a:t>
            </a:r>
            <a:br>
              <a:rPr lang="en-GB" dirty="0"/>
            </a:br>
            <a:r>
              <a:rPr lang="en-GB" dirty="0"/>
              <a:t>Ks3 Grading System</a:t>
            </a:r>
          </a:p>
        </p:txBody>
      </p:sp>
      <p:graphicFrame>
        <p:nvGraphicFramePr>
          <p:cNvPr id="6" name="Table 5"/>
          <p:cNvGraphicFramePr>
            <a:graphicFrameLocks noGrp="1"/>
          </p:cNvGraphicFramePr>
          <p:nvPr/>
        </p:nvGraphicFramePr>
        <p:xfrm>
          <a:off x="1331640" y="1653156"/>
          <a:ext cx="6408711" cy="5204844"/>
        </p:xfrm>
        <a:graphic>
          <a:graphicData uri="http://schemas.openxmlformats.org/drawingml/2006/table">
            <a:tbl>
              <a:tblPr firstRow="1" firstCol="1" bandRow="1"/>
              <a:tblGrid>
                <a:gridCol w="763470">
                  <a:extLst>
                    <a:ext uri="{9D8B030D-6E8A-4147-A177-3AD203B41FA5}">
                      <a16:colId xmlns:a16="http://schemas.microsoft.com/office/drawing/2014/main" val="20000"/>
                    </a:ext>
                  </a:extLst>
                </a:gridCol>
                <a:gridCol w="2137855">
                  <a:extLst>
                    <a:ext uri="{9D8B030D-6E8A-4147-A177-3AD203B41FA5}">
                      <a16:colId xmlns:a16="http://schemas.microsoft.com/office/drawing/2014/main" val="20001"/>
                    </a:ext>
                  </a:extLst>
                </a:gridCol>
                <a:gridCol w="3507386">
                  <a:extLst>
                    <a:ext uri="{9D8B030D-6E8A-4147-A177-3AD203B41FA5}">
                      <a16:colId xmlns:a16="http://schemas.microsoft.com/office/drawing/2014/main" val="20002"/>
                    </a:ext>
                  </a:extLst>
                </a:gridCol>
              </a:tblGrid>
              <a:tr h="492055">
                <a:tc>
                  <a:txBody>
                    <a:bodyPr/>
                    <a:lstStyle/>
                    <a:p>
                      <a:pPr algn="ctr">
                        <a:lnSpc>
                          <a:spcPct val="107000"/>
                        </a:lnSpc>
                        <a:spcAft>
                          <a:spcPts val="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9M</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FF"/>
                    </a:solidFill>
                  </a:tcPr>
                </a:tc>
                <a:tc>
                  <a:txBody>
                    <a:bodyPr/>
                    <a:lstStyle/>
                    <a:p>
                      <a:pPr algn="ctr">
                        <a:lnSpc>
                          <a:spcPct val="107000"/>
                        </a:lnSpc>
                        <a:spcAft>
                          <a:spcPts val="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Mastered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FF"/>
                    </a:solidFill>
                  </a:tcPr>
                </a:tc>
                <a:tc>
                  <a:txBody>
                    <a:bodyPr/>
                    <a:lstStyle/>
                    <a:p>
                      <a:pPr>
                        <a:lnSpc>
                          <a:spcPct val="107000"/>
                        </a:lnSpc>
                        <a:spcAft>
                          <a:spcPts val="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Demonstrated a comprehensive understanding of all concepts and skills in a unit of work.</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492055">
                <a:tc>
                  <a:txBody>
                    <a:bodyPr/>
                    <a:lstStyle/>
                    <a:p>
                      <a:pPr algn="ctr">
                        <a:lnSpc>
                          <a:spcPct val="107000"/>
                        </a:lnSpc>
                        <a:spcAft>
                          <a:spcPts val="0"/>
                        </a:spcAft>
                        <a:tabLst>
                          <a:tab pos="1329690" algn="r"/>
                        </a:tabLst>
                      </a:pPr>
                      <a:r>
                        <a:rPr lang="en-GB" sz="1800" b="1">
                          <a:effectLst/>
                          <a:latin typeface="Calibri" panose="020F0502020204030204" pitchFamily="34" charset="0"/>
                          <a:ea typeface="Calibri" panose="020F0502020204030204" pitchFamily="34" charset="0"/>
                          <a:cs typeface="Times New Roman" panose="02020603050405020304" pitchFamily="18" charset="0"/>
                        </a:rPr>
                        <a:t>9E</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nSpc>
                          <a:spcPct val="107000"/>
                        </a:lnSpc>
                        <a:spcAft>
                          <a:spcPts val="0"/>
                        </a:spcAft>
                        <a:tabLst>
                          <a:tab pos="909955" algn="ctr"/>
                          <a:tab pos="1329690" algn="r"/>
                          <a:tab pos="1820545" algn="r"/>
                        </a:tabLs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	Extended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nSpc>
                          <a:spcPct val="107000"/>
                        </a:lnSpc>
                        <a:spcAft>
                          <a:spcPts val="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Grasped the main concepts and skills in a unit of work and can apply to new contexts.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492055">
                <a:tc>
                  <a:txBody>
                    <a:bodyPr/>
                    <a:lstStyle/>
                    <a:p>
                      <a:pPr algn="ctr">
                        <a:lnSpc>
                          <a:spcPct val="107000"/>
                        </a:lnSpc>
                        <a:spcAft>
                          <a:spcPts val="0"/>
                        </a:spcAft>
                      </a:pPr>
                      <a:r>
                        <a:rPr lang="en-GB" sz="1800" b="1">
                          <a:effectLst/>
                          <a:latin typeface="Calibri" panose="020F0502020204030204" pitchFamily="34" charset="0"/>
                          <a:ea typeface="Calibri" panose="020F0502020204030204" pitchFamily="34" charset="0"/>
                          <a:cs typeface="Times New Roman" panose="02020603050405020304" pitchFamily="18" charset="0"/>
                        </a:rPr>
                        <a:t>9S</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a:lnSpc>
                          <a:spcPct val="107000"/>
                        </a:lnSpc>
                        <a:spcAft>
                          <a:spcPts val="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Secure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nSpc>
                          <a:spcPct val="107000"/>
                        </a:lnSpc>
                        <a:spcAft>
                          <a:spcPts val="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Has a secure understanding of the main concepts and skills when applied to familiar contexts.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492055">
                <a:tc>
                  <a:txBody>
                    <a:bodyPr/>
                    <a:lstStyle/>
                    <a:p>
                      <a:pPr algn="ctr">
                        <a:lnSpc>
                          <a:spcPct val="107000"/>
                        </a:lnSpc>
                        <a:spcAft>
                          <a:spcPts val="0"/>
                        </a:spcAft>
                      </a:pPr>
                      <a:r>
                        <a:rPr lang="en-GB" sz="1800" b="1">
                          <a:effectLst/>
                          <a:latin typeface="Calibri" panose="020F0502020204030204" pitchFamily="34" charset="0"/>
                          <a:ea typeface="Calibri" panose="020F0502020204030204" pitchFamily="34" charset="0"/>
                          <a:cs typeface="Times New Roman" panose="02020603050405020304" pitchFamily="18" charset="0"/>
                        </a:rPr>
                        <a:t>9A</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a:lnSpc>
                          <a:spcPct val="107000"/>
                        </a:lnSpc>
                        <a:spcAft>
                          <a:spcPts val="0"/>
                        </a:spcAft>
                      </a:pPr>
                      <a:r>
                        <a:rPr lang="en-GB" sz="1800" b="1">
                          <a:effectLst/>
                          <a:latin typeface="Calibri" panose="020F0502020204030204" pitchFamily="34" charset="0"/>
                          <a:ea typeface="Calibri" panose="020F0502020204030204" pitchFamily="34" charset="0"/>
                          <a:cs typeface="Times New Roman" panose="02020603050405020304" pitchFamily="18" charset="0"/>
                        </a:rPr>
                        <a:t>Approaching</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07000"/>
                        </a:lnSpc>
                        <a:spcAft>
                          <a:spcPts val="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Grasped most of the main concepts and skills in a unit of work and is approaching ‘secure’.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492055">
                <a:tc>
                  <a:txBody>
                    <a:bodyPr/>
                    <a:lstStyle/>
                    <a:p>
                      <a:pPr algn="ctr">
                        <a:lnSpc>
                          <a:spcPct val="107000"/>
                        </a:lnSpc>
                        <a:spcAft>
                          <a:spcPts val="0"/>
                        </a:spcAft>
                      </a:pPr>
                      <a:r>
                        <a:rPr lang="en-GB" sz="1800" b="1">
                          <a:effectLst/>
                          <a:latin typeface="Calibri" panose="020F0502020204030204" pitchFamily="34" charset="0"/>
                          <a:ea typeface="Calibri" panose="020F0502020204030204" pitchFamily="34" charset="0"/>
                          <a:cs typeface="Times New Roman" panose="02020603050405020304" pitchFamily="18" charset="0"/>
                        </a:rPr>
                        <a:t>9D</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lgn="ctr">
                        <a:lnSpc>
                          <a:spcPct val="107000"/>
                        </a:lnSpc>
                        <a:spcAft>
                          <a:spcPts val="0"/>
                        </a:spcAft>
                      </a:pPr>
                      <a:r>
                        <a:rPr lang="en-GB" sz="1800" b="1">
                          <a:effectLst/>
                          <a:latin typeface="Calibri" panose="020F0502020204030204" pitchFamily="34" charset="0"/>
                          <a:ea typeface="Calibri" panose="020F0502020204030204" pitchFamily="34" charset="0"/>
                          <a:cs typeface="Times New Roman" panose="02020603050405020304" pitchFamily="18" charset="0"/>
                        </a:rPr>
                        <a:t>Developing</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lnSpc>
                          <a:spcPct val="107000"/>
                        </a:lnSpc>
                        <a:spcAft>
                          <a:spcPts val="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Grasped some of the main ideas and skills in a unit of work but others require development.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492055">
                <a:tc>
                  <a:txBody>
                    <a:bodyPr/>
                    <a:lstStyle/>
                    <a:p>
                      <a:pPr algn="ctr">
                        <a:lnSpc>
                          <a:spcPct val="107000"/>
                        </a:lnSpc>
                        <a:spcAft>
                          <a:spcPts val="0"/>
                        </a:spcAft>
                      </a:pPr>
                      <a:r>
                        <a:rPr lang="en-GB" sz="1800" b="1">
                          <a:effectLst/>
                          <a:latin typeface="Calibri" panose="020F0502020204030204" pitchFamily="34" charset="0"/>
                          <a:ea typeface="Calibri" panose="020F0502020204030204" pitchFamily="34" charset="0"/>
                          <a:cs typeface="Times New Roman" panose="02020603050405020304" pitchFamily="18" charset="0"/>
                        </a:rPr>
                        <a:t>9B</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a:lnSpc>
                          <a:spcPct val="107000"/>
                        </a:lnSpc>
                        <a:spcAft>
                          <a:spcPts val="0"/>
                        </a:spcAft>
                      </a:pPr>
                      <a:r>
                        <a:rPr lang="en-GB" sz="1800" b="1">
                          <a:effectLst/>
                          <a:latin typeface="Calibri" panose="020F0502020204030204" pitchFamily="34" charset="0"/>
                          <a:ea typeface="Calibri" panose="020F0502020204030204" pitchFamily="34" charset="0"/>
                          <a:cs typeface="Times New Roman" panose="02020603050405020304" pitchFamily="18" charset="0"/>
                        </a:rPr>
                        <a:t>Beginning</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nSpc>
                          <a:spcPct val="107000"/>
                        </a:lnSpc>
                        <a:spcAft>
                          <a:spcPts val="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Beginning to grasp some of the main ideas and skills in a unit of work.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pic>
        <p:nvPicPr>
          <p:cNvPr id="18434" name="Content Placeholder 1">
            <a:extLst>
              <a:ext uri="{FF2B5EF4-FFF2-40B4-BE49-F238E27FC236}">
                <a16:creationId xmlns:a16="http://schemas.microsoft.com/office/drawing/2014/main" id="{4069EB44-E909-F607-5453-DD766CD42CB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246125"/>
            <a:ext cx="2787650"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69665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9910EF-6AEE-DD64-EBC3-B38E4B559361}"/>
              </a:ext>
            </a:extLst>
          </p:cNvPr>
          <p:cNvSpPr>
            <a:spLocks noGrp="1"/>
          </p:cNvSpPr>
          <p:nvPr>
            <p:ph type="title"/>
          </p:nvPr>
        </p:nvSpPr>
        <p:spPr/>
        <p:txBody>
          <a:bodyPr/>
          <a:lstStyle/>
          <a:p>
            <a:r>
              <a:rPr lang="en-GB" dirty="0"/>
              <a:t>Time Table </a:t>
            </a:r>
          </a:p>
        </p:txBody>
      </p:sp>
      <p:pic>
        <p:nvPicPr>
          <p:cNvPr id="4" name="Picture 3">
            <a:extLst>
              <a:ext uri="{FF2B5EF4-FFF2-40B4-BE49-F238E27FC236}">
                <a16:creationId xmlns:a16="http://schemas.microsoft.com/office/drawing/2014/main" id="{40609238-EEAA-4F75-9FA0-B4F75C4D919F}"/>
              </a:ext>
            </a:extLst>
          </p:cNvPr>
          <p:cNvPicPr>
            <a:picLocks noChangeAspect="1"/>
          </p:cNvPicPr>
          <p:nvPr/>
        </p:nvPicPr>
        <p:blipFill>
          <a:blip r:embed="rId2"/>
          <a:stretch>
            <a:fillRect/>
          </a:stretch>
        </p:blipFill>
        <p:spPr>
          <a:xfrm>
            <a:off x="0" y="1340768"/>
            <a:ext cx="9144000" cy="5400600"/>
          </a:xfrm>
          <a:prstGeom prst="rect">
            <a:avLst/>
          </a:prstGeom>
        </p:spPr>
      </p:pic>
    </p:spTree>
    <p:extLst>
      <p:ext uri="{BB962C8B-B14F-4D97-AF65-F5344CB8AC3E}">
        <p14:creationId xmlns:p14="http://schemas.microsoft.com/office/powerpoint/2010/main" val="2726848805"/>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0C681EE6-4FA8-8D0D-FB83-D5D2511BFF29}"/>
              </a:ext>
            </a:extLst>
          </p:cNvPr>
          <p:cNvGraphicFramePr>
            <a:graphicFrameLocks noGrp="1"/>
          </p:cNvGraphicFramePr>
          <p:nvPr>
            <p:ph idx="1"/>
            <p:extLst>
              <p:ext uri="{D42A27DB-BD31-4B8C-83A1-F6EECF244321}">
                <p14:modId xmlns:p14="http://schemas.microsoft.com/office/powerpoint/2010/main" val="2957336134"/>
              </p:ext>
            </p:extLst>
          </p:nvPr>
        </p:nvGraphicFramePr>
        <p:xfrm>
          <a:off x="179512" y="1591056"/>
          <a:ext cx="4968552" cy="5335270"/>
        </p:xfrm>
        <a:graphic>
          <a:graphicData uri="http://schemas.openxmlformats.org/drawingml/2006/table">
            <a:tbl>
              <a:tblPr firstRow="1" firstCol="1" bandRow="1">
                <a:tableStyleId>{5C22544A-7EE6-4342-B048-85BDC9FD1C3A}</a:tableStyleId>
              </a:tblPr>
              <a:tblGrid>
                <a:gridCol w="1976896">
                  <a:extLst>
                    <a:ext uri="{9D8B030D-6E8A-4147-A177-3AD203B41FA5}">
                      <a16:colId xmlns:a16="http://schemas.microsoft.com/office/drawing/2014/main" val="3161396721"/>
                    </a:ext>
                  </a:extLst>
                </a:gridCol>
                <a:gridCol w="2991656">
                  <a:extLst>
                    <a:ext uri="{9D8B030D-6E8A-4147-A177-3AD203B41FA5}">
                      <a16:colId xmlns:a16="http://schemas.microsoft.com/office/drawing/2014/main" val="4076524542"/>
                    </a:ext>
                  </a:extLst>
                </a:gridCol>
              </a:tblGrid>
              <a:tr h="2109926">
                <a:tc>
                  <a:txBody>
                    <a:bodyPr/>
                    <a:lstStyle/>
                    <a:p>
                      <a:pPr>
                        <a:lnSpc>
                          <a:spcPct val="107000"/>
                        </a:lnSpc>
                        <a:spcAft>
                          <a:spcPts val="800"/>
                        </a:spcAft>
                        <a:buNone/>
                      </a:pPr>
                      <a:r>
                        <a:rPr lang="en-GB" sz="2000">
                          <a:effectLst/>
                        </a:rPr>
                        <a:t>Year 9 Autumn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56468" marR="56468" marT="0" marB="0"/>
                </a:tc>
                <a:tc>
                  <a:txBody>
                    <a:bodyPr/>
                    <a:lstStyle/>
                    <a:p>
                      <a:pPr>
                        <a:lnSpc>
                          <a:spcPct val="107000"/>
                        </a:lnSpc>
                        <a:spcAft>
                          <a:spcPts val="800"/>
                        </a:spcAft>
                        <a:buNone/>
                      </a:pPr>
                      <a:r>
                        <a:rPr lang="en-GB" sz="2000">
                          <a:effectLst/>
                        </a:rPr>
                        <a:t>Gothic Writing</a:t>
                      </a:r>
                    </a:p>
                    <a:p>
                      <a:pPr>
                        <a:lnSpc>
                          <a:spcPct val="107000"/>
                        </a:lnSpc>
                        <a:spcAft>
                          <a:spcPts val="800"/>
                        </a:spcAft>
                        <a:buNone/>
                      </a:pPr>
                      <a:r>
                        <a:rPr lang="en-GB" sz="2000">
                          <a:effectLst/>
                        </a:rPr>
                        <a:t>A Christmas Carol</a:t>
                      </a:r>
                    </a:p>
                    <a:p>
                      <a:pPr>
                        <a:lnSpc>
                          <a:spcPct val="107000"/>
                        </a:lnSpc>
                        <a:spcAft>
                          <a:spcPts val="800"/>
                        </a:spcAft>
                        <a:buNone/>
                      </a:pPr>
                      <a:r>
                        <a:rPr lang="en-GB" sz="2000">
                          <a:effectLst/>
                        </a:rPr>
                        <a:t>Opinion Piece writing (continues to Spring term)</a:t>
                      </a:r>
                    </a:p>
                    <a:p>
                      <a:pPr>
                        <a:lnSpc>
                          <a:spcPct val="107000"/>
                        </a:lnSpc>
                        <a:spcAft>
                          <a:spcPts val="800"/>
                        </a:spcAft>
                        <a:buNone/>
                      </a:pPr>
                      <a:r>
                        <a:rPr lang="en-GB" sz="2000">
                          <a:effectLst/>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56468" marR="56468" marT="0" marB="0"/>
                </a:tc>
                <a:extLst>
                  <a:ext uri="{0D108BD9-81ED-4DB2-BD59-A6C34878D82A}">
                    <a16:rowId xmlns:a16="http://schemas.microsoft.com/office/drawing/2014/main" val="3457344098"/>
                  </a:ext>
                </a:extLst>
              </a:tr>
              <a:tr h="1095864">
                <a:tc>
                  <a:txBody>
                    <a:bodyPr/>
                    <a:lstStyle/>
                    <a:p>
                      <a:pPr>
                        <a:lnSpc>
                          <a:spcPct val="107000"/>
                        </a:lnSpc>
                        <a:spcAft>
                          <a:spcPts val="800"/>
                        </a:spcAft>
                        <a:buNone/>
                      </a:pPr>
                      <a:r>
                        <a:rPr lang="en-GB" sz="2000">
                          <a:effectLst/>
                        </a:rPr>
                        <a:t>Year 9 Spring</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56468" marR="56468" marT="0" marB="0"/>
                </a:tc>
                <a:tc>
                  <a:txBody>
                    <a:bodyPr/>
                    <a:lstStyle/>
                    <a:p>
                      <a:pPr>
                        <a:lnSpc>
                          <a:spcPct val="107000"/>
                        </a:lnSpc>
                        <a:spcAft>
                          <a:spcPts val="800"/>
                        </a:spcAft>
                        <a:buNone/>
                      </a:pPr>
                      <a:r>
                        <a:rPr lang="en-GB" sz="2000">
                          <a:effectLst/>
                        </a:rPr>
                        <a:t>Dystopian Reading</a:t>
                      </a:r>
                    </a:p>
                    <a:p>
                      <a:pPr>
                        <a:lnSpc>
                          <a:spcPct val="107000"/>
                        </a:lnSpc>
                        <a:spcAft>
                          <a:spcPts val="800"/>
                        </a:spcAft>
                        <a:buNone/>
                      </a:pPr>
                      <a:r>
                        <a:rPr lang="en-GB" sz="2000">
                          <a:effectLst/>
                        </a:rPr>
                        <a:t>Shakespeare</a:t>
                      </a:r>
                    </a:p>
                    <a:p>
                      <a:pPr>
                        <a:lnSpc>
                          <a:spcPct val="107000"/>
                        </a:lnSpc>
                        <a:spcAft>
                          <a:spcPts val="800"/>
                        </a:spcAft>
                        <a:buNone/>
                      </a:pPr>
                      <a:r>
                        <a:rPr lang="en-GB" sz="2000">
                          <a:effectLst/>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56468" marR="56468" marT="0" marB="0"/>
                </a:tc>
                <a:extLst>
                  <a:ext uri="{0D108BD9-81ED-4DB2-BD59-A6C34878D82A}">
                    <a16:rowId xmlns:a16="http://schemas.microsoft.com/office/drawing/2014/main" val="3210005116"/>
                  </a:ext>
                </a:extLst>
              </a:tr>
              <a:tr h="1803704">
                <a:tc>
                  <a:txBody>
                    <a:bodyPr/>
                    <a:lstStyle/>
                    <a:p>
                      <a:pPr>
                        <a:lnSpc>
                          <a:spcPct val="107000"/>
                        </a:lnSpc>
                        <a:spcAft>
                          <a:spcPts val="800"/>
                        </a:spcAft>
                        <a:buNone/>
                      </a:pPr>
                      <a:r>
                        <a:rPr lang="en-GB" sz="2000">
                          <a:effectLst/>
                        </a:rPr>
                        <a:t>Year 9 Summer</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56468" marR="56468" marT="0" marB="0"/>
                </a:tc>
                <a:tc>
                  <a:txBody>
                    <a:bodyPr/>
                    <a:lstStyle/>
                    <a:p>
                      <a:pPr>
                        <a:lnSpc>
                          <a:spcPct val="107000"/>
                        </a:lnSpc>
                        <a:spcAft>
                          <a:spcPts val="800"/>
                        </a:spcAft>
                        <a:buNone/>
                      </a:pPr>
                      <a:r>
                        <a:rPr lang="en-GB" sz="2000" dirty="0">
                          <a:effectLst/>
                        </a:rPr>
                        <a:t>Shakespeare (continued)</a:t>
                      </a:r>
                    </a:p>
                    <a:p>
                      <a:pPr>
                        <a:lnSpc>
                          <a:spcPct val="107000"/>
                        </a:lnSpc>
                        <a:spcAft>
                          <a:spcPts val="800"/>
                        </a:spcAft>
                        <a:buNone/>
                      </a:pPr>
                      <a:r>
                        <a:rPr lang="en-GB" sz="2000" dirty="0">
                          <a:effectLst/>
                        </a:rPr>
                        <a:t>‘Worlds and Lives’ poetry anthology (part 1)</a:t>
                      </a:r>
                    </a:p>
                    <a:p>
                      <a:pPr>
                        <a:lnSpc>
                          <a:spcPct val="107000"/>
                        </a:lnSpc>
                        <a:spcAft>
                          <a:spcPts val="800"/>
                        </a:spcAft>
                        <a:buNone/>
                      </a:pPr>
                      <a:r>
                        <a:rPr lang="en-GB" sz="2000" dirty="0">
                          <a:effectLst/>
                        </a:rPr>
                        <a:t> </a:t>
                      </a:r>
                    </a:p>
                    <a:p>
                      <a:pPr>
                        <a:lnSpc>
                          <a:spcPct val="107000"/>
                        </a:lnSpc>
                        <a:spcAft>
                          <a:spcPts val="800"/>
                        </a:spcAft>
                        <a:buNone/>
                      </a:pPr>
                      <a:r>
                        <a:rPr lang="en-GB" sz="2000" dirty="0">
                          <a:effectLst/>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6468" marR="56468" marT="0" marB="0"/>
                </a:tc>
                <a:extLst>
                  <a:ext uri="{0D108BD9-81ED-4DB2-BD59-A6C34878D82A}">
                    <a16:rowId xmlns:a16="http://schemas.microsoft.com/office/drawing/2014/main" val="301029864"/>
                  </a:ext>
                </a:extLst>
              </a:tr>
            </a:tbl>
          </a:graphicData>
        </a:graphic>
      </p:graphicFrame>
      <p:sp>
        <p:nvSpPr>
          <p:cNvPr id="3" name="Title 2">
            <a:extLst>
              <a:ext uri="{FF2B5EF4-FFF2-40B4-BE49-F238E27FC236}">
                <a16:creationId xmlns:a16="http://schemas.microsoft.com/office/drawing/2014/main" id="{BF0E2520-F887-6429-7D8C-E5F79717CE30}"/>
              </a:ext>
            </a:extLst>
          </p:cNvPr>
          <p:cNvSpPr>
            <a:spLocks noGrp="1"/>
          </p:cNvSpPr>
          <p:nvPr>
            <p:ph type="title"/>
          </p:nvPr>
        </p:nvSpPr>
        <p:spPr/>
        <p:txBody>
          <a:bodyPr/>
          <a:lstStyle/>
          <a:p>
            <a:r>
              <a:rPr lang="en-GB" dirty="0"/>
              <a:t>English </a:t>
            </a:r>
          </a:p>
        </p:txBody>
      </p:sp>
      <p:sp>
        <p:nvSpPr>
          <p:cNvPr id="6" name="TextBox 5">
            <a:extLst>
              <a:ext uri="{FF2B5EF4-FFF2-40B4-BE49-F238E27FC236}">
                <a16:creationId xmlns:a16="http://schemas.microsoft.com/office/drawing/2014/main" id="{96E61520-9B26-1CD7-66C7-A69E9573931B}"/>
              </a:ext>
            </a:extLst>
          </p:cNvPr>
          <p:cNvSpPr txBox="1"/>
          <p:nvPr/>
        </p:nvSpPr>
        <p:spPr>
          <a:xfrm>
            <a:off x="5724128" y="2708920"/>
            <a:ext cx="2962672" cy="3170099"/>
          </a:xfrm>
          <a:prstGeom prst="rect">
            <a:avLst/>
          </a:prstGeom>
          <a:noFill/>
        </p:spPr>
        <p:txBody>
          <a:bodyPr wrap="square" rtlCol="0">
            <a:spAutoFit/>
          </a:bodyPr>
          <a:lstStyle/>
          <a:p>
            <a:r>
              <a:rPr lang="en-GB" sz="2000" dirty="0"/>
              <a:t>GCSE content begins in Year 9 English </a:t>
            </a:r>
          </a:p>
          <a:p>
            <a:pPr marL="285750" indent="-285750">
              <a:buFontTx/>
              <a:buChar char="-"/>
            </a:pPr>
            <a:r>
              <a:rPr lang="en-GB" sz="2000" dirty="0"/>
              <a:t>A Christmas Carol is a GCSE unit pupils will be examined on in 2028. </a:t>
            </a:r>
          </a:p>
          <a:p>
            <a:pPr marL="285750" indent="-285750">
              <a:buFontTx/>
              <a:buChar char="-"/>
            </a:pPr>
            <a:r>
              <a:rPr lang="en-GB" sz="2000" dirty="0"/>
              <a:t>Worlds and lives poetry is also GCSE content, pupils will do the first 5 of 15 poems they need to learn. </a:t>
            </a:r>
          </a:p>
        </p:txBody>
      </p:sp>
    </p:spTree>
    <p:extLst>
      <p:ext uri="{BB962C8B-B14F-4D97-AF65-F5344CB8AC3E}">
        <p14:creationId xmlns:p14="http://schemas.microsoft.com/office/powerpoint/2010/main" val="2292241987"/>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3BF2DB22-A01A-F952-3874-36FF095175BB}"/>
              </a:ext>
            </a:extLst>
          </p:cNvPr>
          <p:cNvGraphicFramePr>
            <a:graphicFrameLocks noGrp="1"/>
          </p:cNvGraphicFramePr>
          <p:nvPr>
            <p:ph idx="1"/>
            <p:extLst>
              <p:ext uri="{D42A27DB-BD31-4B8C-83A1-F6EECF244321}">
                <p14:modId xmlns:p14="http://schemas.microsoft.com/office/powerpoint/2010/main" val="1634583753"/>
              </p:ext>
            </p:extLst>
          </p:nvPr>
        </p:nvGraphicFramePr>
        <p:xfrm>
          <a:off x="0" y="116632"/>
          <a:ext cx="5352991" cy="8813358"/>
        </p:xfrm>
        <a:graphic>
          <a:graphicData uri="http://schemas.openxmlformats.org/drawingml/2006/table">
            <a:tbl>
              <a:tblPr firstRow="1" firstCol="1" bandRow="1">
                <a:tableStyleId>{5C22544A-7EE6-4342-B048-85BDC9FD1C3A}</a:tableStyleId>
              </a:tblPr>
              <a:tblGrid>
                <a:gridCol w="2129857">
                  <a:extLst>
                    <a:ext uri="{9D8B030D-6E8A-4147-A177-3AD203B41FA5}">
                      <a16:colId xmlns:a16="http://schemas.microsoft.com/office/drawing/2014/main" val="3256367512"/>
                    </a:ext>
                  </a:extLst>
                </a:gridCol>
                <a:gridCol w="3223134">
                  <a:extLst>
                    <a:ext uri="{9D8B030D-6E8A-4147-A177-3AD203B41FA5}">
                      <a16:colId xmlns:a16="http://schemas.microsoft.com/office/drawing/2014/main" val="3169956301"/>
                    </a:ext>
                  </a:extLst>
                </a:gridCol>
              </a:tblGrid>
              <a:tr h="1161185">
                <a:tc>
                  <a:txBody>
                    <a:bodyPr/>
                    <a:lstStyle/>
                    <a:p>
                      <a:pPr>
                        <a:lnSpc>
                          <a:spcPct val="107000"/>
                        </a:lnSpc>
                        <a:spcAft>
                          <a:spcPts val="800"/>
                        </a:spcAft>
                        <a:buNone/>
                      </a:pPr>
                      <a:r>
                        <a:rPr lang="en-GB" sz="1500" dirty="0">
                          <a:effectLst/>
                        </a:rPr>
                        <a:t>Year 9 half Term 1</a:t>
                      </a:r>
                    </a:p>
                    <a:p>
                      <a:pPr>
                        <a:lnSpc>
                          <a:spcPct val="107000"/>
                        </a:lnSpc>
                        <a:spcAft>
                          <a:spcPts val="800"/>
                        </a:spcAft>
                        <a:buNone/>
                      </a:pPr>
                      <a:r>
                        <a:rPr lang="en-GB" sz="1500" dirty="0">
                          <a:effectLst/>
                        </a:rPr>
                        <a:t>(Autumn)</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40799" marR="40799" marT="0" marB="0"/>
                </a:tc>
                <a:tc>
                  <a:txBody>
                    <a:bodyPr/>
                    <a:lstStyle/>
                    <a:p>
                      <a:pPr>
                        <a:lnSpc>
                          <a:spcPct val="107000"/>
                        </a:lnSpc>
                        <a:spcAft>
                          <a:spcPts val="800"/>
                        </a:spcAft>
                        <a:buNone/>
                      </a:pPr>
                      <a:r>
                        <a:rPr lang="en-GB" sz="1500" u="sng">
                          <a:effectLst/>
                          <a:hlinkClick r:id="rId2"/>
                        </a:rPr>
                        <a:t>Sequences, functions &amp; graphs</a:t>
                      </a:r>
                      <a:endParaRPr lang="en-GB" sz="1500">
                        <a:effectLst/>
                      </a:endParaRPr>
                    </a:p>
                    <a:p>
                      <a:pPr>
                        <a:lnSpc>
                          <a:spcPct val="107000"/>
                        </a:lnSpc>
                        <a:spcAft>
                          <a:spcPts val="800"/>
                        </a:spcAft>
                        <a:buNone/>
                      </a:pPr>
                      <a:r>
                        <a:rPr lang="en-GB" sz="1500" u="sng">
                          <a:effectLst/>
                          <a:hlinkClick r:id="rId3"/>
                        </a:rPr>
                        <a:t>Fractions, decimals &amp; %; ratio &amp; Proportion</a:t>
                      </a:r>
                      <a:endParaRPr lang="en-GB" sz="1500">
                        <a:effectLst/>
                      </a:endParaRPr>
                    </a:p>
                    <a:p>
                      <a:pPr>
                        <a:lnSpc>
                          <a:spcPct val="107000"/>
                        </a:lnSpc>
                        <a:spcAft>
                          <a:spcPts val="800"/>
                        </a:spcAft>
                        <a:buNone/>
                      </a:pPr>
                      <a:r>
                        <a:rPr lang="en-GB" sz="1500" u="sng">
                          <a:effectLst/>
                          <a:hlinkClick r:id="rId4"/>
                        </a:rPr>
                        <a:t>Angles &amp; constructions</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40799" marR="40799" marT="0" marB="0"/>
                </a:tc>
                <a:extLst>
                  <a:ext uri="{0D108BD9-81ED-4DB2-BD59-A6C34878D82A}">
                    <a16:rowId xmlns:a16="http://schemas.microsoft.com/office/drawing/2014/main" val="1211547954"/>
                  </a:ext>
                </a:extLst>
              </a:tr>
              <a:tr h="918581">
                <a:tc>
                  <a:txBody>
                    <a:bodyPr/>
                    <a:lstStyle/>
                    <a:p>
                      <a:pPr>
                        <a:lnSpc>
                          <a:spcPct val="107000"/>
                        </a:lnSpc>
                        <a:spcAft>
                          <a:spcPts val="800"/>
                        </a:spcAft>
                        <a:buNone/>
                      </a:pPr>
                      <a:r>
                        <a:rPr lang="en-GB" sz="1500">
                          <a:effectLst/>
                        </a:rPr>
                        <a:t>Year 9 half Term 2</a:t>
                      </a:r>
                    </a:p>
                    <a:p>
                      <a:pPr>
                        <a:lnSpc>
                          <a:spcPct val="107000"/>
                        </a:lnSpc>
                        <a:spcAft>
                          <a:spcPts val="800"/>
                        </a:spcAft>
                        <a:buNone/>
                      </a:pPr>
                      <a:r>
                        <a:rPr lang="en-GB" sz="1500">
                          <a:effectLst/>
                        </a:rPr>
                        <a:t>(Autumn)</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40799" marR="40799" marT="0" marB="0"/>
                </a:tc>
                <a:tc>
                  <a:txBody>
                    <a:bodyPr/>
                    <a:lstStyle/>
                    <a:p>
                      <a:pPr>
                        <a:lnSpc>
                          <a:spcPct val="107000"/>
                        </a:lnSpc>
                        <a:spcAft>
                          <a:spcPts val="800"/>
                        </a:spcAft>
                        <a:buNone/>
                      </a:pPr>
                      <a:r>
                        <a:rPr lang="en-GB" sz="1500" u="sng">
                          <a:effectLst/>
                          <a:hlinkClick r:id="rId5"/>
                        </a:rPr>
                        <a:t>Equations, formulae &amp; identities</a:t>
                      </a:r>
                      <a:endParaRPr lang="en-GB" sz="1500">
                        <a:effectLst/>
                      </a:endParaRPr>
                    </a:p>
                    <a:p>
                      <a:pPr>
                        <a:lnSpc>
                          <a:spcPct val="107000"/>
                        </a:lnSpc>
                        <a:spcAft>
                          <a:spcPts val="800"/>
                        </a:spcAft>
                        <a:buNone/>
                      </a:pPr>
                      <a:r>
                        <a:rPr lang="en-GB" sz="1500" u="sng">
                          <a:effectLst/>
                          <a:hlinkClick r:id="rId6"/>
                        </a:rPr>
                        <a:t>Surveys &amp; interpretations</a:t>
                      </a:r>
                      <a:endParaRPr lang="en-GB" sz="1500">
                        <a:effectLst/>
                      </a:endParaRPr>
                    </a:p>
                    <a:p>
                      <a:pPr>
                        <a:lnSpc>
                          <a:spcPct val="107000"/>
                        </a:lnSpc>
                        <a:spcAft>
                          <a:spcPts val="800"/>
                        </a:spcAft>
                        <a:buNone/>
                      </a:pPr>
                      <a:r>
                        <a:rPr lang="en-GB" sz="1500">
                          <a:effectLst/>
                        </a:rPr>
                        <a:t> </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40799" marR="40799" marT="0" marB="0"/>
                </a:tc>
                <a:extLst>
                  <a:ext uri="{0D108BD9-81ED-4DB2-BD59-A6C34878D82A}">
                    <a16:rowId xmlns:a16="http://schemas.microsoft.com/office/drawing/2014/main" val="3750335856"/>
                  </a:ext>
                </a:extLst>
              </a:tr>
              <a:tr h="1161185">
                <a:tc>
                  <a:txBody>
                    <a:bodyPr/>
                    <a:lstStyle/>
                    <a:p>
                      <a:pPr>
                        <a:lnSpc>
                          <a:spcPct val="107000"/>
                        </a:lnSpc>
                        <a:spcAft>
                          <a:spcPts val="800"/>
                        </a:spcAft>
                        <a:buNone/>
                      </a:pPr>
                      <a:r>
                        <a:rPr lang="en-GB" sz="1500">
                          <a:effectLst/>
                        </a:rPr>
                        <a:t>Year 9 half Term 3</a:t>
                      </a:r>
                    </a:p>
                    <a:p>
                      <a:pPr>
                        <a:lnSpc>
                          <a:spcPct val="107000"/>
                        </a:lnSpc>
                        <a:spcAft>
                          <a:spcPts val="800"/>
                        </a:spcAft>
                        <a:buNone/>
                      </a:pPr>
                      <a:r>
                        <a:rPr lang="en-GB" sz="1500">
                          <a:effectLst/>
                        </a:rPr>
                        <a:t>(Spring)</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40799" marR="40799" marT="0" marB="0"/>
                </a:tc>
                <a:tc>
                  <a:txBody>
                    <a:bodyPr/>
                    <a:lstStyle/>
                    <a:p>
                      <a:pPr>
                        <a:lnSpc>
                          <a:spcPct val="107000"/>
                        </a:lnSpc>
                        <a:spcAft>
                          <a:spcPts val="800"/>
                        </a:spcAft>
                        <a:buNone/>
                      </a:pPr>
                      <a:r>
                        <a:rPr lang="en-GB" sz="1500" u="sng" dirty="0">
                          <a:effectLst/>
                          <a:hlinkClick r:id="rId7"/>
                        </a:rPr>
                        <a:t>Place value &amp; using a calculator efficiently</a:t>
                      </a:r>
                      <a:endParaRPr lang="en-GB" sz="1500" dirty="0">
                        <a:effectLst/>
                      </a:endParaRPr>
                    </a:p>
                    <a:p>
                      <a:pPr>
                        <a:lnSpc>
                          <a:spcPct val="107000"/>
                        </a:lnSpc>
                        <a:spcAft>
                          <a:spcPts val="800"/>
                        </a:spcAft>
                        <a:buNone/>
                      </a:pPr>
                      <a:r>
                        <a:rPr lang="en-GB" sz="1500" u="sng" dirty="0">
                          <a:effectLst/>
                          <a:hlinkClick r:id="rId8"/>
                        </a:rPr>
                        <a:t>Measures &amp; mensuration</a:t>
                      </a:r>
                      <a:endParaRPr lang="en-GB" sz="1500" dirty="0">
                        <a:effectLst/>
                      </a:endParaRPr>
                    </a:p>
                    <a:p>
                      <a:pPr>
                        <a:lnSpc>
                          <a:spcPct val="107000"/>
                        </a:lnSpc>
                        <a:spcAft>
                          <a:spcPts val="800"/>
                        </a:spcAft>
                        <a:buNone/>
                      </a:pPr>
                      <a:r>
                        <a:rPr lang="en-GB" sz="1500" dirty="0">
                          <a:effectLst/>
                        </a:rPr>
                        <a:t> </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40799" marR="40799" marT="0" marB="0"/>
                </a:tc>
                <a:extLst>
                  <a:ext uri="{0D108BD9-81ED-4DB2-BD59-A6C34878D82A}">
                    <a16:rowId xmlns:a16="http://schemas.microsoft.com/office/drawing/2014/main" val="687833417"/>
                  </a:ext>
                </a:extLst>
              </a:tr>
              <a:tr h="918581">
                <a:tc>
                  <a:txBody>
                    <a:bodyPr/>
                    <a:lstStyle/>
                    <a:p>
                      <a:pPr>
                        <a:lnSpc>
                          <a:spcPct val="107000"/>
                        </a:lnSpc>
                        <a:spcAft>
                          <a:spcPts val="800"/>
                        </a:spcAft>
                        <a:buNone/>
                      </a:pPr>
                      <a:r>
                        <a:rPr lang="en-GB" sz="1500" u="sng">
                          <a:effectLst/>
                        </a:rPr>
                        <a:t>Year 9 half Term 4</a:t>
                      </a:r>
                      <a:endParaRPr lang="en-GB" sz="1500">
                        <a:effectLst/>
                      </a:endParaRPr>
                    </a:p>
                    <a:p>
                      <a:pPr>
                        <a:lnSpc>
                          <a:spcPct val="107000"/>
                        </a:lnSpc>
                        <a:spcAft>
                          <a:spcPts val="800"/>
                        </a:spcAft>
                        <a:buNone/>
                      </a:pPr>
                      <a:r>
                        <a:rPr lang="en-GB" sz="1500" u="sng">
                          <a:effectLst/>
                        </a:rPr>
                        <a:t>(Spring)</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40799" marR="40799" marT="0" marB="0"/>
                </a:tc>
                <a:tc>
                  <a:txBody>
                    <a:bodyPr/>
                    <a:lstStyle/>
                    <a:p>
                      <a:pPr>
                        <a:lnSpc>
                          <a:spcPct val="107000"/>
                        </a:lnSpc>
                        <a:spcAft>
                          <a:spcPts val="800"/>
                        </a:spcAft>
                        <a:buNone/>
                      </a:pPr>
                      <a:r>
                        <a:rPr lang="en-GB" sz="1500" u="sng">
                          <a:effectLst/>
                          <a:hlinkClick r:id="rId6"/>
                        </a:rPr>
                        <a:t>Integers, powers &amp; roots</a:t>
                      </a:r>
                      <a:endParaRPr lang="en-GB" sz="1500">
                        <a:effectLst/>
                      </a:endParaRPr>
                    </a:p>
                    <a:p>
                      <a:pPr>
                        <a:lnSpc>
                          <a:spcPct val="107000"/>
                        </a:lnSpc>
                        <a:spcAft>
                          <a:spcPts val="800"/>
                        </a:spcAft>
                        <a:buNone/>
                      </a:pPr>
                      <a:r>
                        <a:rPr lang="en-GB" sz="1500" u="sng">
                          <a:effectLst/>
                          <a:hlinkClick r:id="rId9"/>
                        </a:rPr>
                        <a:t>Probability</a:t>
                      </a:r>
                      <a:endParaRPr lang="en-GB" sz="1500">
                        <a:effectLst/>
                      </a:endParaRPr>
                    </a:p>
                    <a:p>
                      <a:pPr>
                        <a:lnSpc>
                          <a:spcPct val="107000"/>
                        </a:lnSpc>
                        <a:spcAft>
                          <a:spcPts val="800"/>
                        </a:spcAft>
                        <a:buNone/>
                      </a:pPr>
                      <a:r>
                        <a:rPr lang="en-GB" sz="1500">
                          <a:effectLst/>
                        </a:rPr>
                        <a:t> </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40799" marR="40799" marT="0" marB="0"/>
                </a:tc>
                <a:extLst>
                  <a:ext uri="{0D108BD9-81ED-4DB2-BD59-A6C34878D82A}">
                    <a16:rowId xmlns:a16="http://schemas.microsoft.com/office/drawing/2014/main" val="378638234"/>
                  </a:ext>
                </a:extLst>
              </a:tr>
              <a:tr h="1605328">
                <a:tc>
                  <a:txBody>
                    <a:bodyPr/>
                    <a:lstStyle/>
                    <a:p>
                      <a:pPr>
                        <a:lnSpc>
                          <a:spcPct val="107000"/>
                        </a:lnSpc>
                        <a:spcAft>
                          <a:spcPts val="800"/>
                        </a:spcAft>
                        <a:buNone/>
                      </a:pPr>
                      <a:r>
                        <a:rPr lang="en-GB" sz="1500" u="sng">
                          <a:effectLst/>
                        </a:rPr>
                        <a:t>Year 9 half Term 5</a:t>
                      </a:r>
                      <a:endParaRPr lang="en-GB" sz="1500">
                        <a:effectLst/>
                      </a:endParaRPr>
                    </a:p>
                    <a:p>
                      <a:pPr>
                        <a:lnSpc>
                          <a:spcPct val="107000"/>
                        </a:lnSpc>
                        <a:spcAft>
                          <a:spcPts val="800"/>
                        </a:spcAft>
                        <a:buNone/>
                      </a:pPr>
                      <a:r>
                        <a:rPr lang="en-GB" sz="1500" u="sng">
                          <a:effectLst/>
                        </a:rPr>
                        <a:t>(Summer)</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40799" marR="40799" marT="0" marB="0"/>
                </a:tc>
                <a:tc>
                  <a:txBody>
                    <a:bodyPr/>
                    <a:lstStyle/>
                    <a:p>
                      <a:pPr>
                        <a:lnSpc>
                          <a:spcPct val="107000"/>
                        </a:lnSpc>
                        <a:spcAft>
                          <a:spcPts val="800"/>
                        </a:spcAft>
                        <a:buNone/>
                      </a:pPr>
                      <a:r>
                        <a:rPr lang="en-GB" sz="1500" u="sng" dirty="0">
                          <a:effectLst/>
                          <a:hlinkClick r:id="rId10"/>
                        </a:rPr>
                        <a:t>Transformations</a:t>
                      </a:r>
                      <a:endParaRPr lang="en-GB" sz="1500" dirty="0">
                        <a:effectLst/>
                      </a:endParaRPr>
                    </a:p>
                    <a:p>
                      <a:pPr>
                        <a:lnSpc>
                          <a:spcPct val="107000"/>
                        </a:lnSpc>
                        <a:spcAft>
                          <a:spcPts val="800"/>
                        </a:spcAft>
                        <a:buNone/>
                      </a:pPr>
                      <a:r>
                        <a:rPr lang="en-GB" sz="1500" dirty="0">
                          <a:effectLst/>
                        </a:rPr>
                        <a:t>Compound measures</a:t>
                      </a:r>
                    </a:p>
                    <a:p>
                      <a:pPr>
                        <a:lnSpc>
                          <a:spcPct val="107000"/>
                        </a:lnSpc>
                        <a:spcAft>
                          <a:spcPts val="800"/>
                        </a:spcAft>
                        <a:buNone/>
                      </a:pPr>
                      <a:r>
                        <a:rPr lang="en-GB" sz="1500" dirty="0">
                          <a:effectLst/>
                        </a:rPr>
                        <a:t>Pythagoras’s theorem</a:t>
                      </a:r>
                    </a:p>
                    <a:p>
                      <a:pPr>
                        <a:lnSpc>
                          <a:spcPct val="107000"/>
                        </a:lnSpc>
                        <a:spcAft>
                          <a:spcPts val="800"/>
                        </a:spcAft>
                        <a:buNone/>
                      </a:pPr>
                      <a:r>
                        <a:rPr lang="en-GB" sz="1500" dirty="0">
                          <a:effectLst/>
                        </a:rPr>
                        <a:t>Revision &amp; Exams</a:t>
                      </a:r>
                    </a:p>
                    <a:p>
                      <a:pPr>
                        <a:lnSpc>
                          <a:spcPct val="107000"/>
                        </a:lnSpc>
                        <a:spcAft>
                          <a:spcPts val="800"/>
                        </a:spcAft>
                        <a:buNone/>
                      </a:pPr>
                      <a:r>
                        <a:rPr lang="en-GB" sz="1500" dirty="0">
                          <a:effectLst/>
                        </a:rPr>
                        <a:t> </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40799" marR="40799" marT="0" marB="0"/>
                </a:tc>
                <a:extLst>
                  <a:ext uri="{0D108BD9-81ED-4DB2-BD59-A6C34878D82A}">
                    <a16:rowId xmlns:a16="http://schemas.microsoft.com/office/drawing/2014/main" val="3113751967"/>
                  </a:ext>
                </a:extLst>
              </a:tr>
              <a:tr h="2976491">
                <a:tc>
                  <a:txBody>
                    <a:bodyPr/>
                    <a:lstStyle/>
                    <a:p>
                      <a:pPr>
                        <a:lnSpc>
                          <a:spcPct val="107000"/>
                        </a:lnSpc>
                        <a:spcAft>
                          <a:spcPts val="800"/>
                        </a:spcAft>
                        <a:buNone/>
                      </a:pPr>
                      <a:r>
                        <a:rPr lang="en-GB" sz="2000" u="sng">
                          <a:effectLst/>
                        </a:rPr>
                        <a:t>Year 9 half Term 6</a:t>
                      </a:r>
                      <a:endParaRPr lang="en-GB" sz="2000">
                        <a:effectLst/>
                      </a:endParaRPr>
                    </a:p>
                    <a:p>
                      <a:pPr>
                        <a:lnSpc>
                          <a:spcPct val="107000"/>
                        </a:lnSpc>
                        <a:spcAft>
                          <a:spcPts val="800"/>
                        </a:spcAft>
                        <a:buNone/>
                      </a:pPr>
                      <a:r>
                        <a:rPr lang="en-GB" sz="2000" u="sng">
                          <a:effectLst/>
                        </a:rPr>
                        <a:t>(Summer)</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40799" marR="40799" marT="0" marB="0"/>
                </a:tc>
                <a:tc>
                  <a:txBody>
                    <a:bodyPr/>
                    <a:lstStyle/>
                    <a:p>
                      <a:pPr>
                        <a:lnSpc>
                          <a:spcPct val="107000"/>
                        </a:lnSpc>
                        <a:spcAft>
                          <a:spcPts val="800"/>
                        </a:spcAft>
                        <a:buNone/>
                      </a:pPr>
                      <a:r>
                        <a:rPr lang="en-GB" sz="2000" dirty="0">
                          <a:effectLst/>
                        </a:rPr>
                        <a:t>Financial capability &amp; Investigations</a:t>
                      </a:r>
                    </a:p>
                    <a:p>
                      <a:pPr>
                        <a:lnSpc>
                          <a:spcPct val="107000"/>
                        </a:lnSpc>
                        <a:spcAft>
                          <a:spcPts val="800"/>
                        </a:spcAft>
                        <a:buNone/>
                      </a:pPr>
                      <a:r>
                        <a:rPr lang="en-GB" sz="2000" dirty="0">
                          <a:effectLst/>
                        </a:rPr>
                        <a:t>distance/time/speed graphs</a:t>
                      </a:r>
                    </a:p>
                    <a:p>
                      <a:pPr>
                        <a:lnSpc>
                          <a:spcPct val="107000"/>
                        </a:lnSpc>
                        <a:spcAft>
                          <a:spcPts val="800"/>
                        </a:spcAft>
                        <a:buNone/>
                      </a:pPr>
                      <a:r>
                        <a:rPr lang="en-GB" sz="2000" dirty="0">
                          <a:effectLst/>
                        </a:rPr>
                        <a:t>Similarity &amp; basic trigonometry</a:t>
                      </a:r>
                    </a:p>
                    <a:p>
                      <a:pPr>
                        <a:lnSpc>
                          <a:spcPct val="107000"/>
                        </a:lnSpc>
                        <a:spcAft>
                          <a:spcPts val="800"/>
                        </a:spcAft>
                        <a:buNone/>
                      </a:pPr>
                      <a:r>
                        <a:rPr lang="en-GB" sz="2000" dirty="0">
                          <a:effectLst/>
                        </a:rPr>
                        <a:t>Types of number &amp; Investigations</a:t>
                      </a:r>
                    </a:p>
                    <a:p>
                      <a:pPr>
                        <a:lnSpc>
                          <a:spcPct val="107000"/>
                        </a:lnSpc>
                        <a:spcAft>
                          <a:spcPts val="800"/>
                        </a:spcAft>
                        <a:buNone/>
                      </a:pPr>
                      <a:r>
                        <a:rPr lang="en-GB" sz="2000" dirty="0">
                          <a:effectLst/>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0799" marR="40799" marT="0" marB="0"/>
                </a:tc>
                <a:extLst>
                  <a:ext uri="{0D108BD9-81ED-4DB2-BD59-A6C34878D82A}">
                    <a16:rowId xmlns:a16="http://schemas.microsoft.com/office/drawing/2014/main" val="3378199394"/>
                  </a:ext>
                </a:extLst>
              </a:tr>
            </a:tbl>
          </a:graphicData>
        </a:graphic>
      </p:graphicFrame>
      <p:sp>
        <p:nvSpPr>
          <p:cNvPr id="3" name="Title 2">
            <a:extLst>
              <a:ext uri="{FF2B5EF4-FFF2-40B4-BE49-F238E27FC236}">
                <a16:creationId xmlns:a16="http://schemas.microsoft.com/office/drawing/2014/main" id="{B8DFB7AD-5F9C-8CC5-138B-6B0DA9E1F6A2}"/>
              </a:ext>
            </a:extLst>
          </p:cNvPr>
          <p:cNvSpPr>
            <a:spLocks noGrp="1"/>
          </p:cNvSpPr>
          <p:nvPr>
            <p:ph type="title"/>
          </p:nvPr>
        </p:nvSpPr>
        <p:spPr>
          <a:xfrm>
            <a:off x="5436096" y="338328"/>
            <a:ext cx="3250704" cy="1252728"/>
          </a:xfrm>
        </p:spPr>
        <p:txBody>
          <a:bodyPr/>
          <a:lstStyle/>
          <a:p>
            <a:r>
              <a:rPr lang="en-GB" dirty="0"/>
              <a:t>Maths </a:t>
            </a:r>
          </a:p>
        </p:txBody>
      </p:sp>
      <p:sp>
        <p:nvSpPr>
          <p:cNvPr id="5" name="TextBox 4">
            <a:extLst>
              <a:ext uri="{FF2B5EF4-FFF2-40B4-BE49-F238E27FC236}">
                <a16:creationId xmlns:a16="http://schemas.microsoft.com/office/drawing/2014/main" id="{3C9CABE6-3C0A-F8CB-5324-EFCB31CA2B1E}"/>
              </a:ext>
            </a:extLst>
          </p:cNvPr>
          <p:cNvSpPr txBox="1"/>
          <p:nvPr/>
        </p:nvSpPr>
        <p:spPr>
          <a:xfrm>
            <a:off x="5796136" y="2348880"/>
            <a:ext cx="2736304" cy="3416320"/>
          </a:xfrm>
          <a:prstGeom prst="rect">
            <a:avLst/>
          </a:prstGeom>
          <a:noFill/>
        </p:spPr>
        <p:txBody>
          <a:bodyPr wrap="square" rtlCol="0">
            <a:spAutoFit/>
          </a:bodyPr>
          <a:lstStyle/>
          <a:p>
            <a:r>
              <a:rPr lang="en-GB" dirty="0"/>
              <a:t>*Maths in year 9 is focused on setting pupils up with numeracy skills ready to begin GCSE content next year. </a:t>
            </a:r>
          </a:p>
          <a:p>
            <a:endParaRPr lang="en-GB" dirty="0"/>
          </a:p>
          <a:p>
            <a:r>
              <a:rPr lang="en-GB" dirty="0"/>
              <a:t>* End of year testing will begin to determine sets, with a view towards pupils who will attempt higher or foundation papers. </a:t>
            </a:r>
          </a:p>
        </p:txBody>
      </p:sp>
    </p:spTree>
    <p:extLst>
      <p:ext uri="{BB962C8B-B14F-4D97-AF65-F5344CB8AC3E}">
        <p14:creationId xmlns:p14="http://schemas.microsoft.com/office/powerpoint/2010/main" val="1719227608"/>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B3889281-F35D-9E18-69AB-AC3C1D7F385E}"/>
              </a:ext>
            </a:extLst>
          </p:cNvPr>
          <p:cNvGraphicFramePr>
            <a:graphicFrameLocks noGrp="1"/>
          </p:cNvGraphicFramePr>
          <p:nvPr>
            <p:ph idx="1"/>
            <p:extLst>
              <p:ext uri="{D42A27DB-BD31-4B8C-83A1-F6EECF244321}">
                <p14:modId xmlns:p14="http://schemas.microsoft.com/office/powerpoint/2010/main" val="1878234984"/>
              </p:ext>
            </p:extLst>
          </p:nvPr>
        </p:nvGraphicFramePr>
        <p:xfrm>
          <a:off x="323528" y="260648"/>
          <a:ext cx="4608512" cy="6531173"/>
        </p:xfrm>
        <a:graphic>
          <a:graphicData uri="http://schemas.openxmlformats.org/drawingml/2006/table">
            <a:tbl>
              <a:tblPr firstRow="1" firstCol="1" bandRow="1">
                <a:tableStyleId>{5C22544A-7EE6-4342-B048-85BDC9FD1C3A}</a:tableStyleId>
              </a:tblPr>
              <a:tblGrid>
                <a:gridCol w="2597864">
                  <a:extLst>
                    <a:ext uri="{9D8B030D-6E8A-4147-A177-3AD203B41FA5}">
                      <a16:colId xmlns:a16="http://schemas.microsoft.com/office/drawing/2014/main" val="1938651947"/>
                    </a:ext>
                  </a:extLst>
                </a:gridCol>
                <a:gridCol w="2010648">
                  <a:extLst>
                    <a:ext uri="{9D8B030D-6E8A-4147-A177-3AD203B41FA5}">
                      <a16:colId xmlns:a16="http://schemas.microsoft.com/office/drawing/2014/main" val="1068592373"/>
                    </a:ext>
                  </a:extLst>
                </a:gridCol>
              </a:tblGrid>
              <a:tr h="767728">
                <a:tc rowSpan="3">
                  <a:txBody>
                    <a:bodyPr/>
                    <a:lstStyle/>
                    <a:p>
                      <a:pPr>
                        <a:lnSpc>
                          <a:spcPct val="107000"/>
                        </a:lnSpc>
                        <a:spcAft>
                          <a:spcPts val="800"/>
                        </a:spcAft>
                        <a:buNone/>
                      </a:pPr>
                      <a:r>
                        <a:rPr lang="en-GB" sz="1200" dirty="0">
                          <a:effectLst/>
                        </a:rPr>
                        <a:t>Year 9 half term 1 (Autumn)</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5106" marR="25106" marT="0" marB="0"/>
                </a:tc>
                <a:tc>
                  <a:txBody>
                    <a:bodyPr/>
                    <a:lstStyle/>
                    <a:p>
                      <a:pPr>
                        <a:lnSpc>
                          <a:spcPct val="107000"/>
                        </a:lnSpc>
                        <a:spcAft>
                          <a:spcPts val="800"/>
                        </a:spcAft>
                        <a:buNone/>
                      </a:pPr>
                      <a:r>
                        <a:rPr lang="en-GB" sz="1200" dirty="0">
                          <a:effectLst/>
                        </a:rPr>
                        <a:t>B1.1 Microscopy</a:t>
                      </a:r>
                    </a:p>
                    <a:p>
                      <a:pPr>
                        <a:lnSpc>
                          <a:spcPct val="107000"/>
                        </a:lnSpc>
                        <a:spcAft>
                          <a:spcPts val="800"/>
                        </a:spcAft>
                        <a:buNone/>
                      </a:pPr>
                      <a:r>
                        <a:rPr lang="en-GB" sz="1200" dirty="0">
                          <a:effectLst/>
                        </a:rPr>
                        <a:t>B1.2 Cells</a:t>
                      </a:r>
                    </a:p>
                    <a:p>
                      <a:pPr>
                        <a:lnSpc>
                          <a:spcPct val="107000"/>
                        </a:lnSpc>
                        <a:spcAft>
                          <a:spcPts val="800"/>
                        </a:spcAft>
                        <a:buNone/>
                      </a:pPr>
                      <a:r>
                        <a:rPr lang="en-GB" sz="1200" dirty="0">
                          <a:effectLst/>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5106" marR="25106" marT="0" marB="0"/>
                </a:tc>
                <a:extLst>
                  <a:ext uri="{0D108BD9-81ED-4DB2-BD59-A6C34878D82A}">
                    <a16:rowId xmlns:a16="http://schemas.microsoft.com/office/drawing/2014/main" val="3027654641"/>
                  </a:ext>
                </a:extLst>
              </a:tr>
              <a:tr h="567616">
                <a:tc vMerge="1">
                  <a:txBody>
                    <a:bodyPr/>
                    <a:lstStyle/>
                    <a:p>
                      <a:endParaRPr lang="en-GB"/>
                    </a:p>
                  </a:txBody>
                  <a:tcPr/>
                </a:tc>
                <a:tc>
                  <a:txBody>
                    <a:bodyPr/>
                    <a:lstStyle/>
                    <a:p>
                      <a:pPr>
                        <a:lnSpc>
                          <a:spcPct val="107000"/>
                        </a:lnSpc>
                        <a:spcAft>
                          <a:spcPts val="800"/>
                        </a:spcAft>
                        <a:buNone/>
                      </a:pPr>
                      <a:r>
                        <a:rPr lang="en-GB" sz="1200" dirty="0">
                          <a:effectLst/>
                        </a:rPr>
                        <a:t>C1 Particles</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5106" marR="25106" marT="0" marB="0"/>
                </a:tc>
                <a:extLst>
                  <a:ext uri="{0D108BD9-81ED-4DB2-BD59-A6C34878D82A}">
                    <a16:rowId xmlns:a16="http://schemas.microsoft.com/office/drawing/2014/main" val="525921211"/>
                  </a:ext>
                </a:extLst>
              </a:tr>
              <a:tr h="312618">
                <a:tc vMerge="1">
                  <a:txBody>
                    <a:bodyPr/>
                    <a:lstStyle/>
                    <a:p>
                      <a:endParaRPr lang="en-GB"/>
                    </a:p>
                  </a:txBody>
                  <a:tcPr/>
                </a:tc>
                <a:tc>
                  <a:txBody>
                    <a:bodyPr/>
                    <a:lstStyle/>
                    <a:p>
                      <a:pPr>
                        <a:lnSpc>
                          <a:spcPct val="107000"/>
                        </a:lnSpc>
                        <a:spcAft>
                          <a:spcPts val="800"/>
                        </a:spcAft>
                        <a:buNone/>
                      </a:pPr>
                      <a:r>
                        <a:rPr lang="en-GB" sz="1200" dirty="0">
                          <a:effectLst/>
                        </a:rPr>
                        <a:t>P1.1 The particle model</a:t>
                      </a:r>
                    </a:p>
                    <a:p>
                      <a:pPr>
                        <a:lnSpc>
                          <a:spcPct val="107000"/>
                        </a:lnSpc>
                        <a:spcAft>
                          <a:spcPts val="800"/>
                        </a:spcAft>
                        <a:buNone/>
                      </a:pPr>
                      <a:r>
                        <a:rPr lang="en-GB" sz="1200" dirty="0">
                          <a:effectLst/>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5106" marR="25106" marT="0" marB="0"/>
                </a:tc>
                <a:extLst>
                  <a:ext uri="{0D108BD9-81ED-4DB2-BD59-A6C34878D82A}">
                    <a16:rowId xmlns:a16="http://schemas.microsoft.com/office/drawing/2014/main" val="89789858"/>
                  </a:ext>
                </a:extLst>
              </a:tr>
              <a:tr h="312618">
                <a:tc rowSpan="2">
                  <a:txBody>
                    <a:bodyPr/>
                    <a:lstStyle/>
                    <a:p>
                      <a:pPr>
                        <a:lnSpc>
                          <a:spcPct val="107000"/>
                        </a:lnSpc>
                        <a:spcAft>
                          <a:spcPts val="800"/>
                        </a:spcAft>
                        <a:buNone/>
                      </a:pPr>
                      <a:r>
                        <a:rPr lang="en-GB" sz="1200" dirty="0">
                          <a:effectLst/>
                        </a:rPr>
                        <a:t>Year 9 half term 2 (Autumn)</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5106" marR="25106" marT="0" marB="0"/>
                </a:tc>
                <a:tc>
                  <a:txBody>
                    <a:bodyPr/>
                    <a:lstStyle/>
                    <a:p>
                      <a:pPr>
                        <a:lnSpc>
                          <a:spcPct val="107000"/>
                        </a:lnSpc>
                        <a:spcAft>
                          <a:spcPts val="800"/>
                        </a:spcAft>
                        <a:buNone/>
                      </a:pPr>
                      <a:r>
                        <a:rPr lang="en-GB" sz="1200">
                          <a:effectLst/>
                        </a:rPr>
                        <a:t>B1.3 Respiration</a:t>
                      </a:r>
                    </a:p>
                    <a:p>
                      <a:pPr>
                        <a:lnSpc>
                          <a:spcPct val="107000"/>
                        </a:lnSpc>
                        <a:spcAft>
                          <a:spcPts val="800"/>
                        </a:spcAft>
                        <a:buNone/>
                      </a:pPr>
                      <a:r>
                        <a:rPr lang="en-GB" sz="1200">
                          <a:effectLst/>
                        </a:rPr>
                        <a:t>B1.4 Photosynthesis</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25106" marR="25106" marT="0" marB="0"/>
                </a:tc>
                <a:extLst>
                  <a:ext uri="{0D108BD9-81ED-4DB2-BD59-A6C34878D82A}">
                    <a16:rowId xmlns:a16="http://schemas.microsoft.com/office/drawing/2014/main" val="212054478"/>
                  </a:ext>
                </a:extLst>
              </a:tr>
              <a:tr h="540172">
                <a:tc vMerge="1">
                  <a:txBody>
                    <a:bodyPr/>
                    <a:lstStyle/>
                    <a:p>
                      <a:endParaRPr lang="en-GB"/>
                    </a:p>
                  </a:txBody>
                  <a:tcPr/>
                </a:tc>
                <a:tc>
                  <a:txBody>
                    <a:bodyPr/>
                    <a:lstStyle/>
                    <a:p>
                      <a:pPr>
                        <a:lnSpc>
                          <a:spcPct val="107000"/>
                        </a:lnSpc>
                        <a:spcAft>
                          <a:spcPts val="800"/>
                        </a:spcAft>
                        <a:buNone/>
                      </a:pPr>
                      <a:r>
                        <a:rPr lang="en-GB" sz="1200">
                          <a:effectLst/>
                        </a:rPr>
                        <a:t>P1.1 The particle model (contd)</a:t>
                      </a:r>
                    </a:p>
                    <a:p>
                      <a:pPr>
                        <a:lnSpc>
                          <a:spcPct val="107000"/>
                        </a:lnSpc>
                        <a:spcAft>
                          <a:spcPts val="800"/>
                        </a:spcAft>
                        <a:buNone/>
                      </a:pPr>
                      <a:r>
                        <a:rPr lang="en-GB" sz="1200">
                          <a:effectLst/>
                        </a:rPr>
                        <a:t>P1.2 Changes of State</a:t>
                      </a:r>
                    </a:p>
                    <a:p>
                      <a:pPr>
                        <a:lnSpc>
                          <a:spcPct val="107000"/>
                        </a:lnSpc>
                        <a:spcAft>
                          <a:spcPts val="800"/>
                        </a:spcAft>
                        <a:buNone/>
                      </a:pPr>
                      <a:r>
                        <a:rPr lang="en-GB" sz="1200">
                          <a:effectLst/>
                        </a:rPr>
                        <a:t>P1.3 Pressure</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25106" marR="25106" marT="0" marB="0"/>
                </a:tc>
                <a:extLst>
                  <a:ext uri="{0D108BD9-81ED-4DB2-BD59-A6C34878D82A}">
                    <a16:rowId xmlns:a16="http://schemas.microsoft.com/office/drawing/2014/main" val="46573039"/>
                  </a:ext>
                </a:extLst>
              </a:tr>
              <a:tr h="736999">
                <a:tc rowSpan="2">
                  <a:txBody>
                    <a:bodyPr/>
                    <a:lstStyle/>
                    <a:p>
                      <a:pPr>
                        <a:lnSpc>
                          <a:spcPct val="107000"/>
                        </a:lnSpc>
                        <a:spcAft>
                          <a:spcPts val="800"/>
                        </a:spcAft>
                        <a:buNone/>
                      </a:pPr>
                      <a:r>
                        <a:rPr lang="en-GB" sz="1200" dirty="0">
                          <a:effectLst/>
                        </a:rPr>
                        <a:t>Year 9 half term 3 (Spring)</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5106" marR="25106" marT="0" marB="0"/>
                </a:tc>
                <a:tc>
                  <a:txBody>
                    <a:bodyPr/>
                    <a:lstStyle/>
                    <a:p>
                      <a:pPr>
                        <a:lnSpc>
                          <a:spcPct val="107000"/>
                        </a:lnSpc>
                        <a:spcAft>
                          <a:spcPts val="800"/>
                        </a:spcAft>
                        <a:buNone/>
                      </a:pPr>
                      <a:r>
                        <a:rPr lang="en-GB" sz="1200" dirty="0">
                          <a:effectLst/>
                        </a:rPr>
                        <a:t>C2.1 Purity and separating mixtures</a:t>
                      </a:r>
                    </a:p>
                    <a:p>
                      <a:pPr>
                        <a:lnSpc>
                          <a:spcPct val="107000"/>
                        </a:lnSpc>
                        <a:spcAft>
                          <a:spcPts val="800"/>
                        </a:spcAft>
                        <a:buNone/>
                      </a:pPr>
                      <a:r>
                        <a:rPr lang="en-GB" sz="1200" dirty="0">
                          <a:effectLst/>
                        </a:rPr>
                        <a:t> C2.2 Bonding</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5106" marR="25106" marT="0" marB="0"/>
                </a:tc>
                <a:extLst>
                  <a:ext uri="{0D108BD9-81ED-4DB2-BD59-A6C34878D82A}">
                    <a16:rowId xmlns:a16="http://schemas.microsoft.com/office/drawing/2014/main" val="3797277550"/>
                  </a:ext>
                </a:extLst>
              </a:tr>
              <a:tr h="85618">
                <a:tc vMerge="1">
                  <a:txBody>
                    <a:bodyPr/>
                    <a:lstStyle/>
                    <a:p>
                      <a:endParaRPr lang="en-GB"/>
                    </a:p>
                  </a:txBody>
                  <a:tcPr/>
                </a:tc>
                <a:tc>
                  <a:txBody>
                    <a:bodyPr/>
                    <a:lstStyle/>
                    <a:p>
                      <a:pPr>
                        <a:lnSpc>
                          <a:spcPct val="107000"/>
                        </a:lnSpc>
                        <a:spcAft>
                          <a:spcPts val="800"/>
                        </a:spcAft>
                        <a:buNone/>
                      </a:pPr>
                      <a:r>
                        <a:rPr lang="en-GB" sz="1200" dirty="0">
                          <a:effectLst/>
                        </a:rPr>
                        <a:t>P2.1 Motion</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5106" marR="25106" marT="0" marB="0"/>
                </a:tc>
                <a:extLst>
                  <a:ext uri="{0D108BD9-81ED-4DB2-BD59-A6C34878D82A}">
                    <a16:rowId xmlns:a16="http://schemas.microsoft.com/office/drawing/2014/main" val="1041824055"/>
                  </a:ext>
                </a:extLst>
              </a:tr>
              <a:tr h="540172">
                <a:tc rowSpan="2">
                  <a:txBody>
                    <a:bodyPr/>
                    <a:lstStyle/>
                    <a:p>
                      <a:pPr>
                        <a:lnSpc>
                          <a:spcPct val="107000"/>
                        </a:lnSpc>
                        <a:spcAft>
                          <a:spcPts val="800"/>
                        </a:spcAft>
                        <a:buNone/>
                      </a:pPr>
                      <a:r>
                        <a:rPr lang="en-GB" sz="1200" dirty="0">
                          <a:effectLst/>
                        </a:rPr>
                        <a:t>Year 9 half term 4 (Spring)</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5106" marR="25106" marT="0" marB="0"/>
                </a:tc>
                <a:tc>
                  <a:txBody>
                    <a:bodyPr/>
                    <a:lstStyle/>
                    <a:p>
                      <a:pPr>
                        <a:lnSpc>
                          <a:spcPct val="107000"/>
                        </a:lnSpc>
                        <a:spcAft>
                          <a:spcPts val="800"/>
                        </a:spcAft>
                        <a:buNone/>
                      </a:pPr>
                      <a:r>
                        <a:rPr lang="en-GB" sz="1200">
                          <a:effectLst/>
                        </a:rPr>
                        <a:t>C2.2 Bonding (contd)</a:t>
                      </a:r>
                    </a:p>
                    <a:p>
                      <a:pPr>
                        <a:lnSpc>
                          <a:spcPct val="107000"/>
                        </a:lnSpc>
                        <a:spcAft>
                          <a:spcPts val="800"/>
                        </a:spcAft>
                        <a:buNone/>
                      </a:pPr>
                      <a:r>
                        <a:rPr lang="en-GB" sz="1200">
                          <a:effectLst/>
                        </a:rPr>
                        <a:t> </a:t>
                      </a:r>
                    </a:p>
                    <a:p>
                      <a:pPr>
                        <a:lnSpc>
                          <a:spcPct val="107000"/>
                        </a:lnSpc>
                        <a:spcAft>
                          <a:spcPts val="800"/>
                        </a:spcAft>
                        <a:buNone/>
                      </a:pPr>
                      <a:r>
                        <a:rPr lang="en-GB" sz="1200">
                          <a:effectLst/>
                        </a:rPr>
                        <a:t>C2.3 Properties of materials</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25106" marR="25106" marT="0" marB="0"/>
                </a:tc>
                <a:extLst>
                  <a:ext uri="{0D108BD9-81ED-4DB2-BD59-A6C34878D82A}">
                    <a16:rowId xmlns:a16="http://schemas.microsoft.com/office/drawing/2014/main" val="1001904681"/>
                  </a:ext>
                </a:extLst>
              </a:tr>
              <a:tr h="85618">
                <a:tc vMerge="1">
                  <a:txBody>
                    <a:bodyPr/>
                    <a:lstStyle/>
                    <a:p>
                      <a:endParaRPr lang="en-GB"/>
                    </a:p>
                  </a:txBody>
                  <a:tcPr/>
                </a:tc>
                <a:tc>
                  <a:txBody>
                    <a:bodyPr/>
                    <a:lstStyle/>
                    <a:p>
                      <a:pPr>
                        <a:lnSpc>
                          <a:spcPct val="107000"/>
                        </a:lnSpc>
                        <a:spcAft>
                          <a:spcPts val="800"/>
                        </a:spcAft>
                        <a:buNone/>
                      </a:pPr>
                      <a:r>
                        <a:rPr lang="en-GB" sz="1200">
                          <a:effectLst/>
                        </a:rPr>
                        <a:t>P2.2 Newton’s Laws</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25106" marR="25106" marT="0" marB="0"/>
                </a:tc>
                <a:extLst>
                  <a:ext uri="{0D108BD9-81ED-4DB2-BD59-A6C34878D82A}">
                    <a16:rowId xmlns:a16="http://schemas.microsoft.com/office/drawing/2014/main" val="665740548"/>
                  </a:ext>
                </a:extLst>
              </a:tr>
              <a:tr h="85618">
                <a:tc rowSpan="2">
                  <a:txBody>
                    <a:bodyPr/>
                    <a:lstStyle/>
                    <a:p>
                      <a:pPr>
                        <a:lnSpc>
                          <a:spcPct val="107000"/>
                        </a:lnSpc>
                        <a:spcAft>
                          <a:spcPts val="800"/>
                        </a:spcAft>
                        <a:buNone/>
                      </a:pPr>
                      <a:r>
                        <a:rPr lang="en-GB" sz="1200">
                          <a:effectLst/>
                        </a:rPr>
                        <a:t>Year 9 half term 5 (Summer)</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25106" marR="25106" marT="0" marB="0"/>
                </a:tc>
                <a:tc>
                  <a:txBody>
                    <a:bodyPr/>
                    <a:lstStyle/>
                    <a:p>
                      <a:pPr>
                        <a:lnSpc>
                          <a:spcPct val="107000"/>
                        </a:lnSpc>
                        <a:spcAft>
                          <a:spcPts val="800"/>
                        </a:spcAft>
                        <a:buNone/>
                      </a:pPr>
                      <a:r>
                        <a:rPr lang="en-GB" sz="1200" dirty="0">
                          <a:effectLst/>
                        </a:rPr>
                        <a:t>B2.1 Supplying the cell</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5106" marR="25106" marT="0" marB="0"/>
                </a:tc>
                <a:extLst>
                  <a:ext uri="{0D108BD9-81ED-4DB2-BD59-A6C34878D82A}">
                    <a16:rowId xmlns:a16="http://schemas.microsoft.com/office/drawing/2014/main" val="969666363"/>
                  </a:ext>
                </a:extLst>
              </a:tr>
              <a:tr h="540172">
                <a:tc vMerge="1">
                  <a:txBody>
                    <a:bodyPr/>
                    <a:lstStyle/>
                    <a:p>
                      <a:endParaRPr lang="en-GB"/>
                    </a:p>
                  </a:txBody>
                  <a:tcPr/>
                </a:tc>
                <a:tc>
                  <a:txBody>
                    <a:bodyPr/>
                    <a:lstStyle/>
                    <a:p>
                      <a:pPr>
                        <a:lnSpc>
                          <a:spcPct val="107000"/>
                        </a:lnSpc>
                        <a:spcAft>
                          <a:spcPts val="800"/>
                        </a:spcAft>
                        <a:buNone/>
                      </a:pPr>
                      <a:r>
                        <a:rPr lang="en-GB" sz="1200" dirty="0">
                          <a:effectLst/>
                        </a:rPr>
                        <a:t>P2.2 (</a:t>
                      </a:r>
                      <a:r>
                        <a:rPr lang="en-GB" sz="1200" dirty="0" err="1">
                          <a:effectLst/>
                        </a:rPr>
                        <a:t>contd</a:t>
                      </a:r>
                      <a:r>
                        <a:rPr lang="en-GB" sz="1200" dirty="0">
                          <a:effectLst/>
                        </a:rPr>
                        <a:t>)</a:t>
                      </a:r>
                    </a:p>
                    <a:p>
                      <a:pPr>
                        <a:lnSpc>
                          <a:spcPct val="107000"/>
                        </a:lnSpc>
                        <a:spcAft>
                          <a:spcPts val="800"/>
                        </a:spcAft>
                        <a:buNone/>
                      </a:pPr>
                      <a:r>
                        <a:rPr lang="en-GB" sz="1200" dirty="0">
                          <a:effectLst/>
                        </a:rPr>
                        <a:t> </a:t>
                      </a:r>
                    </a:p>
                    <a:p>
                      <a:pPr>
                        <a:lnSpc>
                          <a:spcPct val="107000"/>
                        </a:lnSpc>
                        <a:spcAft>
                          <a:spcPts val="800"/>
                        </a:spcAft>
                        <a:buNone/>
                      </a:pPr>
                      <a:r>
                        <a:rPr lang="en-GB" sz="1200" dirty="0">
                          <a:effectLst/>
                        </a:rPr>
                        <a:t>P2.3 Forces in action</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5106" marR="25106" marT="0" marB="0"/>
                </a:tc>
                <a:extLst>
                  <a:ext uri="{0D108BD9-81ED-4DB2-BD59-A6C34878D82A}">
                    <a16:rowId xmlns:a16="http://schemas.microsoft.com/office/drawing/2014/main" val="3172389088"/>
                  </a:ext>
                </a:extLst>
              </a:tr>
              <a:tr h="85618">
                <a:tc rowSpan="2">
                  <a:txBody>
                    <a:bodyPr/>
                    <a:lstStyle/>
                    <a:p>
                      <a:pPr>
                        <a:lnSpc>
                          <a:spcPct val="107000"/>
                        </a:lnSpc>
                        <a:spcAft>
                          <a:spcPts val="800"/>
                        </a:spcAft>
                        <a:buNone/>
                      </a:pPr>
                      <a:r>
                        <a:rPr lang="en-GB" sz="1200">
                          <a:effectLst/>
                        </a:rPr>
                        <a:t>Year 9 half term 6 (Summer)</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25106" marR="25106" marT="0" marB="0"/>
                </a:tc>
                <a:tc>
                  <a:txBody>
                    <a:bodyPr/>
                    <a:lstStyle/>
                    <a:p>
                      <a:pPr>
                        <a:lnSpc>
                          <a:spcPct val="107000"/>
                        </a:lnSpc>
                        <a:spcAft>
                          <a:spcPts val="800"/>
                        </a:spcAft>
                        <a:buNone/>
                      </a:pPr>
                      <a:r>
                        <a:rPr lang="en-GB" sz="1200" dirty="0">
                          <a:effectLst/>
                        </a:rPr>
                        <a:t>B2.2 The challenges of size</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5106" marR="25106" marT="0" marB="0"/>
                </a:tc>
                <a:extLst>
                  <a:ext uri="{0D108BD9-81ED-4DB2-BD59-A6C34878D82A}">
                    <a16:rowId xmlns:a16="http://schemas.microsoft.com/office/drawing/2014/main" val="3455799893"/>
                  </a:ext>
                </a:extLst>
              </a:tr>
              <a:tr h="85618">
                <a:tc vMerge="1">
                  <a:txBody>
                    <a:bodyPr/>
                    <a:lstStyle/>
                    <a:p>
                      <a:endParaRPr lang="en-GB"/>
                    </a:p>
                  </a:txBody>
                  <a:tcPr/>
                </a:tc>
                <a:tc>
                  <a:txBody>
                    <a:bodyPr/>
                    <a:lstStyle/>
                    <a:p>
                      <a:pPr>
                        <a:lnSpc>
                          <a:spcPct val="107000"/>
                        </a:lnSpc>
                        <a:spcAft>
                          <a:spcPts val="800"/>
                        </a:spcAft>
                        <a:buNone/>
                      </a:pPr>
                      <a:r>
                        <a:rPr lang="en-GB" sz="1200" dirty="0">
                          <a:effectLst/>
                        </a:rPr>
                        <a:t>P2.3 Forces in action (</a:t>
                      </a:r>
                      <a:r>
                        <a:rPr lang="en-GB" sz="1200" dirty="0" err="1">
                          <a:effectLst/>
                        </a:rPr>
                        <a:t>contd</a:t>
                      </a:r>
                      <a:r>
                        <a:rPr lang="en-GB" sz="1200" dirty="0">
                          <a:effectLst/>
                        </a:rPr>
                        <a:t>)</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5106" marR="25106" marT="0" marB="0"/>
                </a:tc>
                <a:extLst>
                  <a:ext uri="{0D108BD9-81ED-4DB2-BD59-A6C34878D82A}">
                    <a16:rowId xmlns:a16="http://schemas.microsoft.com/office/drawing/2014/main" val="1059696130"/>
                  </a:ext>
                </a:extLst>
              </a:tr>
            </a:tbl>
          </a:graphicData>
        </a:graphic>
      </p:graphicFrame>
      <p:sp>
        <p:nvSpPr>
          <p:cNvPr id="3" name="Title 2">
            <a:extLst>
              <a:ext uri="{FF2B5EF4-FFF2-40B4-BE49-F238E27FC236}">
                <a16:creationId xmlns:a16="http://schemas.microsoft.com/office/drawing/2014/main" id="{85307D81-5886-26CE-B3AA-B732561DF7CF}"/>
              </a:ext>
            </a:extLst>
          </p:cNvPr>
          <p:cNvSpPr>
            <a:spLocks noGrp="1"/>
          </p:cNvSpPr>
          <p:nvPr>
            <p:ph type="title"/>
          </p:nvPr>
        </p:nvSpPr>
        <p:spPr>
          <a:xfrm>
            <a:off x="5148064" y="338328"/>
            <a:ext cx="3538736" cy="1252728"/>
          </a:xfrm>
        </p:spPr>
        <p:txBody>
          <a:bodyPr/>
          <a:lstStyle/>
          <a:p>
            <a:r>
              <a:rPr lang="en-GB" dirty="0"/>
              <a:t>Science </a:t>
            </a:r>
          </a:p>
        </p:txBody>
      </p:sp>
      <p:sp>
        <p:nvSpPr>
          <p:cNvPr id="6" name="TextBox 5">
            <a:extLst>
              <a:ext uri="{FF2B5EF4-FFF2-40B4-BE49-F238E27FC236}">
                <a16:creationId xmlns:a16="http://schemas.microsoft.com/office/drawing/2014/main" id="{6BEA58EB-AA51-5992-7569-9E2B72186EC6}"/>
              </a:ext>
            </a:extLst>
          </p:cNvPr>
          <p:cNvSpPr txBox="1"/>
          <p:nvPr/>
        </p:nvSpPr>
        <p:spPr>
          <a:xfrm>
            <a:off x="5148064" y="2429666"/>
            <a:ext cx="3816424" cy="3416320"/>
          </a:xfrm>
          <a:prstGeom prst="rect">
            <a:avLst/>
          </a:prstGeom>
          <a:noFill/>
        </p:spPr>
        <p:txBody>
          <a:bodyPr wrap="square">
            <a:spAutoFit/>
          </a:bodyPr>
          <a:lstStyle/>
          <a:p>
            <a:r>
              <a:rPr lang="en-GB" dirty="0"/>
              <a:t>*You will note all 3 sciences are woven together for the pupils at this level, with units on Biology, Chemistry and Physics throughout the year. </a:t>
            </a:r>
          </a:p>
          <a:p>
            <a:r>
              <a:rPr lang="en-GB" dirty="0"/>
              <a:t>* This is the final year of that arrangement, next year the science disciplines will split off.</a:t>
            </a:r>
          </a:p>
          <a:p>
            <a:r>
              <a:rPr lang="en-GB" dirty="0"/>
              <a:t>* End of year testing will begin to determine sets, with a view to which pupils will be combined science candidates, and which triple sciences. </a:t>
            </a:r>
          </a:p>
        </p:txBody>
      </p:sp>
    </p:spTree>
    <p:extLst>
      <p:ext uri="{BB962C8B-B14F-4D97-AF65-F5344CB8AC3E}">
        <p14:creationId xmlns:p14="http://schemas.microsoft.com/office/powerpoint/2010/main" val="703218667"/>
      </p:ext>
    </p:extLst>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162E35E9-36CE-1A1C-07B6-6F996A057E69}"/>
              </a:ext>
            </a:extLst>
          </p:cNvPr>
          <p:cNvGraphicFramePr>
            <a:graphicFrameLocks noGrp="1"/>
          </p:cNvGraphicFramePr>
          <p:nvPr>
            <p:ph idx="1"/>
            <p:extLst>
              <p:ext uri="{D42A27DB-BD31-4B8C-83A1-F6EECF244321}">
                <p14:modId xmlns:p14="http://schemas.microsoft.com/office/powerpoint/2010/main" val="2667099299"/>
              </p:ext>
            </p:extLst>
          </p:nvPr>
        </p:nvGraphicFramePr>
        <p:xfrm>
          <a:off x="457200" y="692696"/>
          <a:ext cx="4713704" cy="6002673"/>
        </p:xfrm>
        <a:graphic>
          <a:graphicData uri="http://schemas.openxmlformats.org/drawingml/2006/table">
            <a:tbl>
              <a:tblPr firstRow="1" firstCol="1" bandRow="1">
                <a:tableStyleId>{5C22544A-7EE6-4342-B048-85BDC9FD1C3A}</a:tableStyleId>
              </a:tblPr>
              <a:tblGrid>
                <a:gridCol w="1352584">
                  <a:extLst>
                    <a:ext uri="{9D8B030D-6E8A-4147-A177-3AD203B41FA5}">
                      <a16:colId xmlns:a16="http://schemas.microsoft.com/office/drawing/2014/main" val="2885108849"/>
                    </a:ext>
                  </a:extLst>
                </a:gridCol>
                <a:gridCol w="3361120">
                  <a:extLst>
                    <a:ext uri="{9D8B030D-6E8A-4147-A177-3AD203B41FA5}">
                      <a16:colId xmlns:a16="http://schemas.microsoft.com/office/drawing/2014/main" val="3654547815"/>
                    </a:ext>
                  </a:extLst>
                </a:gridCol>
              </a:tblGrid>
              <a:tr h="747512">
                <a:tc>
                  <a:txBody>
                    <a:bodyPr/>
                    <a:lstStyle/>
                    <a:p>
                      <a:pPr>
                        <a:lnSpc>
                          <a:spcPct val="115000"/>
                        </a:lnSpc>
                        <a:spcAft>
                          <a:spcPts val="1000"/>
                        </a:spcAft>
                        <a:buNone/>
                      </a:pPr>
                      <a:r>
                        <a:rPr lang="en-GB" sz="1800" dirty="0">
                          <a:effectLst/>
                          <a:latin typeface="Calibri" panose="020F0502020204030204" pitchFamily="34" charset="0"/>
                          <a:ea typeface="Calibri" panose="020F0502020204030204" pitchFamily="34" charset="0"/>
                          <a:cs typeface="Times New Roman" panose="02020603050405020304" pitchFamily="18" charset="0"/>
                        </a:rPr>
                        <a:t>Half Term 1</a:t>
                      </a:r>
                    </a:p>
                  </a:txBody>
                  <a:tcPr marL="68580" marR="68580" marT="0" marB="0"/>
                </a:tc>
                <a:tc>
                  <a:txBody>
                    <a:bodyPr/>
                    <a:lstStyle/>
                    <a:p>
                      <a:pPr>
                        <a:lnSpc>
                          <a:spcPct val="115000"/>
                        </a:lnSpc>
                        <a:spcAft>
                          <a:spcPts val="1000"/>
                        </a:spcAft>
                        <a:buNone/>
                      </a:pPr>
                      <a:r>
                        <a:rPr lang="en-GB" sz="1800">
                          <a:effectLst/>
                        </a:rPr>
                        <a:t>Judaism- Beliefs and Teachings</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0488896"/>
                  </a:ext>
                </a:extLst>
              </a:tr>
              <a:tr h="1132556">
                <a:tc>
                  <a:txBody>
                    <a:bodyPr/>
                    <a:lstStyle/>
                    <a:p>
                      <a:pPr marL="0" marR="0" lvl="0" indent="0" algn="l" defTabSz="914400" rtl="0" eaLnBrk="1" fontAlgn="auto" latinLnBrk="0" hangingPunct="1">
                        <a:lnSpc>
                          <a:spcPct val="115000"/>
                        </a:lnSpc>
                        <a:spcBef>
                          <a:spcPts val="0"/>
                        </a:spcBef>
                        <a:spcAft>
                          <a:spcPts val="1000"/>
                        </a:spcAft>
                        <a:buClrTx/>
                        <a:buSzTx/>
                        <a:buFontTx/>
                        <a:buNone/>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Half Term 2</a:t>
                      </a:r>
                    </a:p>
                  </a:txBody>
                  <a:tcPr marL="68580" marR="68580" marT="0" marB="0"/>
                </a:tc>
                <a:tc>
                  <a:txBody>
                    <a:bodyPr/>
                    <a:lstStyle/>
                    <a:p>
                      <a:pPr>
                        <a:lnSpc>
                          <a:spcPct val="115000"/>
                        </a:lnSpc>
                        <a:spcAft>
                          <a:spcPts val="1000"/>
                        </a:spcAft>
                        <a:buNone/>
                      </a:pPr>
                      <a:r>
                        <a:rPr lang="en-GB" sz="1800">
                          <a:effectLst/>
                        </a:rPr>
                        <a:t>Mark’s Gospel</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92642992"/>
                  </a:ext>
                </a:extLst>
              </a:tr>
              <a:tr h="1132556">
                <a:tc>
                  <a:txBody>
                    <a:bodyPr/>
                    <a:lstStyle/>
                    <a:p>
                      <a:pPr marL="0" marR="0" lvl="0" indent="0" algn="l" defTabSz="914400" rtl="0" eaLnBrk="1" fontAlgn="auto" latinLnBrk="0" hangingPunct="1">
                        <a:lnSpc>
                          <a:spcPct val="115000"/>
                        </a:lnSpc>
                        <a:spcBef>
                          <a:spcPts val="0"/>
                        </a:spcBef>
                        <a:spcAft>
                          <a:spcPts val="1000"/>
                        </a:spcAft>
                        <a:buClrTx/>
                        <a:buSzTx/>
                        <a:buFontTx/>
                        <a:buNone/>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Half Term 3</a:t>
                      </a:r>
                    </a:p>
                  </a:txBody>
                  <a:tcPr marL="68580" marR="68580" marT="0" marB="0"/>
                </a:tc>
                <a:tc>
                  <a:txBody>
                    <a:bodyPr/>
                    <a:lstStyle/>
                    <a:p>
                      <a:pPr>
                        <a:lnSpc>
                          <a:spcPct val="115000"/>
                        </a:lnSpc>
                        <a:spcAft>
                          <a:spcPts val="1000"/>
                        </a:spcAft>
                        <a:buNone/>
                      </a:pPr>
                      <a:r>
                        <a:rPr lang="en-GB" sz="1800">
                          <a:effectLst/>
                        </a:rPr>
                        <a:t>Misconceptions and Church Teaching</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77771959"/>
                  </a:ext>
                </a:extLst>
              </a:tr>
              <a:tr h="1132556">
                <a:tc>
                  <a:txBody>
                    <a:bodyPr/>
                    <a:lstStyle/>
                    <a:p>
                      <a:pPr marL="0" marR="0" lvl="0" indent="0" algn="l" defTabSz="914400" rtl="0" eaLnBrk="1" fontAlgn="auto" latinLnBrk="0" hangingPunct="1">
                        <a:lnSpc>
                          <a:spcPct val="115000"/>
                        </a:lnSpc>
                        <a:spcBef>
                          <a:spcPts val="0"/>
                        </a:spcBef>
                        <a:spcAft>
                          <a:spcPts val="1000"/>
                        </a:spcAft>
                        <a:buClrTx/>
                        <a:buSzTx/>
                        <a:buFontTx/>
                        <a:buNone/>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Half Term 4</a:t>
                      </a:r>
                    </a:p>
                  </a:txBody>
                  <a:tcPr marL="68580" marR="68580" marT="0" marB="0"/>
                </a:tc>
                <a:tc>
                  <a:txBody>
                    <a:bodyPr/>
                    <a:lstStyle/>
                    <a:p>
                      <a:pPr>
                        <a:lnSpc>
                          <a:spcPct val="115000"/>
                        </a:lnSpc>
                        <a:spcAft>
                          <a:spcPts val="1000"/>
                        </a:spcAft>
                        <a:buNone/>
                      </a:pPr>
                      <a:r>
                        <a:rPr lang="en-GB" sz="1800">
                          <a:effectLst/>
                        </a:rPr>
                        <a:t>Catholic Social Teaching</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97578225"/>
                  </a:ext>
                </a:extLst>
              </a:tr>
              <a:tr h="747512">
                <a:tc>
                  <a:txBody>
                    <a:bodyPr/>
                    <a:lstStyle/>
                    <a:p>
                      <a:pPr marL="0" marR="0" lvl="0" indent="0" algn="l" defTabSz="914400" rtl="0" eaLnBrk="1" fontAlgn="auto" latinLnBrk="0" hangingPunct="1">
                        <a:lnSpc>
                          <a:spcPct val="115000"/>
                        </a:lnSpc>
                        <a:spcBef>
                          <a:spcPts val="0"/>
                        </a:spcBef>
                        <a:spcAft>
                          <a:spcPts val="1000"/>
                        </a:spcAft>
                        <a:buClrTx/>
                        <a:buSzTx/>
                        <a:buFontTx/>
                        <a:buNone/>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Half Term 5</a:t>
                      </a:r>
                    </a:p>
                  </a:txBody>
                  <a:tcPr marL="68580" marR="68580" marT="0" marB="0"/>
                </a:tc>
                <a:tc>
                  <a:txBody>
                    <a:bodyPr/>
                    <a:lstStyle/>
                    <a:p>
                      <a:pPr>
                        <a:lnSpc>
                          <a:spcPct val="115000"/>
                        </a:lnSpc>
                        <a:spcAft>
                          <a:spcPts val="1000"/>
                        </a:spcAft>
                        <a:buNone/>
                      </a:pPr>
                      <a:r>
                        <a:rPr lang="en-GB" sz="1800">
                          <a:effectLst/>
                        </a:rPr>
                        <a:t>Mission of the Church</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56807707"/>
                  </a:ext>
                </a:extLst>
              </a:tr>
              <a:tr h="747512">
                <a:tc>
                  <a:txBody>
                    <a:bodyPr/>
                    <a:lstStyle/>
                    <a:p>
                      <a:pPr marL="0" marR="0" lvl="0" indent="0" algn="l" defTabSz="914400" rtl="0" eaLnBrk="1" fontAlgn="auto" latinLnBrk="0" hangingPunct="1">
                        <a:lnSpc>
                          <a:spcPct val="115000"/>
                        </a:lnSpc>
                        <a:spcBef>
                          <a:spcPts val="0"/>
                        </a:spcBef>
                        <a:spcAft>
                          <a:spcPts val="1000"/>
                        </a:spcAft>
                        <a:buClrTx/>
                        <a:buSzTx/>
                        <a:buFontTx/>
                        <a:buNone/>
                        <a:tabLst/>
                        <a:defRPr/>
                      </a:pPr>
                      <a:r>
                        <a:rPr lang="en-GB" sz="1800" dirty="0">
                          <a:effectLst/>
                        </a:rPr>
                        <a:t> </a:t>
                      </a:r>
                      <a:r>
                        <a:rPr lang="en-GB" sz="1800" dirty="0">
                          <a:effectLst/>
                          <a:latin typeface="Calibri" panose="020F0502020204030204" pitchFamily="34" charset="0"/>
                          <a:ea typeface="Calibri" panose="020F0502020204030204" pitchFamily="34" charset="0"/>
                          <a:cs typeface="Times New Roman" panose="02020603050405020304" pitchFamily="18" charset="0"/>
                        </a:rPr>
                        <a:t>Half Term 6</a:t>
                      </a:r>
                    </a:p>
                  </a:txBody>
                  <a:tcPr marL="68580" marR="68580" marT="0" marB="0"/>
                </a:tc>
                <a:tc>
                  <a:txBody>
                    <a:bodyPr/>
                    <a:lstStyle/>
                    <a:p>
                      <a:pPr>
                        <a:lnSpc>
                          <a:spcPct val="115000"/>
                        </a:lnSpc>
                        <a:spcAft>
                          <a:spcPts val="1000"/>
                        </a:spcAft>
                        <a:buNone/>
                      </a:pPr>
                      <a:r>
                        <a:rPr lang="en-GB" sz="1800">
                          <a:effectLst/>
                        </a:rPr>
                        <a:t>Big Questions/ Problem of Evil</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63387718"/>
                  </a:ext>
                </a:extLst>
              </a:tr>
              <a:tr h="362469">
                <a:tc>
                  <a:txBody>
                    <a:bodyPr/>
                    <a:lstStyle/>
                    <a:p>
                      <a:pPr marL="0" marR="0" lvl="0" indent="0" algn="l" defTabSz="914400" rtl="0" eaLnBrk="1" fontAlgn="auto" latinLnBrk="0" hangingPunct="1">
                        <a:lnSpc>
                          <a:spcPct val="115000"/>
                        </a:lnSpc>
                        <a:spcBef>
                          <a:spcPts val="0"/>
                        </a:spcBef>
                        <a:spcAft>
                          <a:spcPts val="1000"/>
                        </a:spcAft>
                        <a:buClrTx/>
                        <a:buSzTx/>
                        <a:buFontTx/>
                        <a:buNone/>
                        <a:tabLst/>
                        <a:defRPr/>
                      </a:pPr>
                      <a:r>
                        <a:rPr lang="en-GB" sz="1800" dirty="0">
                          <a:effectLst/>
                        </a:rPr>
                        <a:t> </a:t>
                      </a:r>
                      <a:r>
                        <a:rPr lang="en-GB" sz="1800" dirty="0">
                          <a:effectLst/>
                          <a:latin typeface="Calibri" panose="020F0502020204030204" pitchFamily="34" charset="0"/>
                          <a:ea typeface="Calibri" panose="020F0502020204030204" pitchFamily="34" charset="0"/>
                          <a:cs typeface="Times New Roman" panose="02020603050405020304" pitchFamily="18" charset="0"/>
                        </a:rPr>
                        <a:t>Half Term 6</a:t>
                      </a:r>
                    </a:p>
                  </a:txBody>
                  <a:tcPr marL="68580" marR="68580" marT="0" marB="0"/>
                </a:tc>
                <a:tc>
                  <a:txBody>
                    <a:bodyPr/>
                    <a:lstStyle/>
                    <a:p>
                      <a:pPr>
                        <a:lnSpc>
                          <a:spcPct val="115000"/>
                        </a:lnSpc>
                        <a:spcAft>
                          <a:spcPts val="1000"/>
                        </a:spcAft>
                        <a:buNone/>
                      </a:pPr>
                      <a:r>
                        <a:rPr lang="en-GB" sz="1800" dirty="0">
                          <a:effectLst/>
                        </a:rPr>
                        <a:t>Sex Education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34454959"/>
                  </a:ext>
                </a:extLst>
              </a:tr>
            </a:tbl>
          </a:graphicData>
        </a:graphic>
      </p:graphicFrame>
      <p:sp>
        <p:nvSpPr>
          <p:cNvPr id="3" name="Title 2">
            <a:extLst>
              <a:ext uri="{FF2B5EF4-FFF2-40B4-BE49-F238E27FC236}">
                <a16:creationId xmlns:a16="http://schemas.microsoft.com/office/drawing/2014/main" id="{36191117-9D47-3E26-8762-8E019426EFB6}"/>
              </a:ext>
            </a:extLst>
          </p:cNvPr>
          <p:cNvSpPr>
            <a:spLocks noGrp="1"/>
          </p:cNvSpPr>
          <p:nvPr>
            <p:ph type="title"/>
          </p:nvPr>
        </p:nvSpPr>
        <p:spPr>
          <a:xfrm>
            <a:off x="5292080" y="338328"/>
            <a:ext cx="3394720" cy="1252728"/>
          </a:xfrm>
        </p:spPr>
        <p:txBody>
          <a:bodyPr/>
          <a:lstStyle/>
          <a:p>
            <a:r>
              <a:rPr lang="en-GB" dirty="0"/>
              <a:t>RE</a:t>
            </a:r>
          </a:p>
        </p:txBody>
      </p:sp>
      <p:sp>
        <p:nvSpPr>
          <p:cNvPr id="5" name="TextBox 4">
            <a:extLst>
              <a:ext uri="{FF2B5EF4-FFF2-40B4-BE49-F238E27FC236}">
                <a16:creationId xmlns:a16="http://schemas.microsoft.com/office/drawing/2014/main" id="{6014F018-AF8B-DBE6-7807-5EB67AFFD30A}"/>
              </a:ext>
            </a:extLst>
          </p:cNvPr>
          <p:cNvSpPr txBox="1"/>
          <p:nvPr/>
        </p:nvSpPr>
        <p:spPr>
          <a:xfrm>
            <a:off x="5796136" y="2060848"/>
            <a:ext cx="2448272" cy="2585323"/>
          </a:xfrm>
          <a:prstGeom prst="rect">
            <a:avLst/>
          </a:prstGeom>
          <a:noFill/>
        </p:spPr>
        <p:txBody>
          <a:bodyPr wrap="square" rtlCol="0">
            <a:spAutoFit/>
          </a:bodyPr>
          <a:lstStyle/>
          <a:p>
            <a:r>
              <a:rPr lang="en-GB" dirty="0"/>
              <a:t>RE lessons will focus on building students academic capacity in the subject, to prepare them for their GCSE studies in the subject. RE is a required GCSE subject for all pupils at St Benedict's. </a:t>
            </a:r>
          </a:p>
        </p:txBody>
      </p:sp>
    </p:spTree>
    <p:extLst>
      <p:ext uri="{BB962C8B-B14F-4D97-AF65-F5344CB8AC3E}">
        <p14:creationId xmlns:p14="http://schemas.microsoft.com/office/powerpoint/2010/main" val="893480605"/>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51D69AD-A30C-6164-FB4F-9CF49B2FDE83}"/>
              </a:ext>
            </a:extLst>
          </p:cNvPr>
          <p:cNvSpPr>
            <a:spLocks noGrp="1"/>
          </p:cNvSpPr>
          <p:nvPr>
            <p:ph type="title"/>
          </p:nvPr>
        </p:nvSpPr>
        <p:spPr>
          <a:xfrm>
            <a:off x="457200" y="338328"/>
            <a:ext cx="8229600" cy="930432"/>
          </a:xfrm>
        </p:spPr>
        <p:txBody>
          <a:bodyPr/>
          <a:lstStyle/>
          <a:p>
            <a:r>
              <a:rPr lang="en-GB" dirty="0"/>
              <a:t>French </a:t>
            </a:r>
          </a:p>
        </p:txBody>
      </p:sp>
      <p:graphicFrame>
        <p:nvGraphicFramePr>
          <p:cNvPr id="7" name="Content Placeholder 6">
            <a:extLst>
              <a:ext uri="{FF2B5EF4-FFF2-40B4-BE49-F238E27FC236}">
                <a16:creationId xmlns:a16="http://schemas.microsoft.com/office/drawing/2014/main" id="{9E95CCA9-8098-A5C2-C7D5-89E70270A73D}"/>
              </a:ext>
            </a:extLst>
          </p:cNvPr>
          <p:cNvGraphicFramePr>
            <a:graphicFrameLocks noGrp="1"/>
          </p:cNvGraphicFramePr>
          <p:nvPr>
            <p:ph idx="1"/>
            <p:extLst>
              <p:ext uri="{D42A27DB-BD31-4B8C-83A1-F6EECF244321}">
                <p14:modId xmlns:p14="http://schemas.microsoft.com/office/powerpoint/2010/main" val="3857405792"/>
              </p:ext>
            </p:extLst>
          </p:nvPr>
        </p:nvGraphicFramePr>
        <p:xfrm>
          <a:off x="251520" y="1268760"/>
          <a:ext cx="5832648" cy="5105192"/>
        </p:xfrm>
        <a:graphic>
          <a:graphicData uri="http://schemas.openxmlformats.org/drawingml/2006/table">
            <a:tbl>
              <a:tblPr firstRow="1" firstCol="1" bandRow="1">
                <a:tableStyleId>{5C22544A-7EE6-4342-B048-85BDC9FD1C3A}</a:tableStyleId>
              </a:tblPr>
              <a:tblGrid>
                <a:gridCol w="2016224">
                  <a:extLst>
                    <a:ext uri="{9D8B030D-6E8A-4147-A177-3AD203B41FA5}">
                      <a16:colId xmlns:a16="http://schemas.microsoft.com/office/drawing/2014/main" val="1925360943"/>
                    </a:ext>
                  </a:extLst>
                </a:gridCol>
                <a:gridCol w="3816424">
                  <a:extLst>
                    <a:ext uri="{9D8B030D-6E8A-4147-A177-3AD203B41FA5}">
                      <a16:colId xmlns:a16="http://schemas.microsoft.com/office/drawing/2014/main" val="278585454"/>
                    </a:ext>
                  </a:extLst>
                </a:gridCol>
              </a:tblGrid>
              <a:tr h="684076">
                <a:tc>
                  <a:txBody>
                    <a:bodyPr/>
                    <a:lstStyle/>
                    <a:p>
                      <a:pPr>
                        <a:lnSpc>
                          <a:spcPct val="107000"/>
                        </a:lnSpc>
                        <a:spcAft>
                          <a:spcPts val="800"/>
                        </a:spcAft>
                        <a:buNone/>
                      </a:pPr>
                      <a:r>
                        <a:rPr lang="en-GB" sz="1800">
                          <a:effectLst/>
                        </a:rPr>
                        <a:t>Year 9 half term 1 (Autumn)</a:t>
                      </a:r>
                      <a:endParaRPr lang="en-GB" sz="1800">
                        <a:effectLst/>
                        <a:latin typeface="Aptos" panose="020B0004020202020204" pitchFamily="34" charset="0"/>
                        <a:ea typeface="Aptos" panose="020B0004020202020204" pitchFamily="34" charset="0"/>
                        <a:cs typeface="Times New Roman" panose="02020603050405020304" pitchFamily="18" charset="0"/>
                      </a:endParaRPr>
                    </a:p>
                  </a:txBody>
                  <a:tcPr marL="56468" marR="56468" marT="0" marB="0"/>
                </a:tc>
                <a:tc>
                  <a: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GB" sz="1800" b="1" kern="1200" dirty="0">
                          <a:solidFill>
                            <a:schemeClr val="lt1"/>
                          </a:solidFill>
                          <a:effectLst/>
                          <a:latin typeface="+mn-lt"/>
                          <a:ea typeface="+mn-ea"/>
                          <a:cs typeface="+mn-cs"/>
                        </a:rPr>
                        <a:t>Ma vie social </a:t>
                      </a:r>
                      <a:r>
                        <a:rPr lang="en-GB" sz="1800" b="1" kern="1200" dirty="0" err="1">
                          <a:solidFill>
                            <a:schemeClr val="lt1"/>
                          </a:solidFill>
                          <a:effectLst/>
                          <a:latin typeface="+mn-lt"/>
                          <a:ea typeface="+mn-ea"/>
                          <a:cs typeface="+mn-cs"/>
                        </a:rPr>
                        <a:t>d’ado</a:t>
                      </a:r>
                      <a:r>
                        <a:rPr lang="en-GB" sz="1800" b="1" kern="1200" dirty="0">
                          <a:solidFill>
                            <a:schemeClr val="lt1"/>
                          </a:solidFill>
                          <a:effectLst/>
                          <a:latin typeface="+mn-lt"/>
                          <a:ea typeface="+mn-ea"/>
                          <a:cs typeface="+mn-cs"/>
                        </a:rPr>
                        <a:t>- Social media in our lives, social life</a:t>
                      </a:r>
                    </a:p>
                    <a:p>
                      <a:pPr>
                        <a:lnSpc>
                          <a:spcPct val="107000"/>
                        </a:lnSpc>
                        <a:spcAft>
                          <a:spcPts val="800"/>
                        </a:spcAft>
                        <a:buNone/>
                      </a:pPr>
                      <a:r>
                        <a:rPr lang="en-GB" sz="1800" dirty="0">
                          <a:effectLst/>
                        </a:rPr>
                        <a:t> </a:t>
                      </a:r>
                      <a:endParaRPr lang="en-GB" sz="1800" dirty="0">
                        <a:effectLst/>
                        <a:latin typeface="Aptos" panose="020B0004020202020204" pitchFamily="34" charset="0"/>
                        <a:ea typeface="Aptos" panose="020B0004020202020204" pitchFamily="34" charset="0"/>
                        <a:cs typeface="Times New Roman" panose="02020603050405020304" pitchFamily="18" charset="0"/>
                      </a:endParaRPr>
                    </a:p>
                  </a:txBody>
                  <a:tcPr marL="56468" marR="56468" marT="0" marB="0"/>
                </a:tc>
                <a:extLst>
                  <a:ext uri="{0D108BD9-81ED-4DB2-BD59-A6C34878D82A}">
                    <a16:rowId xmlns:a16="http://schemas.microsoft.com/office/drawing/2014/main" val="662614653"/>
                  </a:ext>
                </a:extLst>
              </a:tr>
              <a:tr h="684076">
                <a:tc>
                  <a:txBody>
                    <a:bodyPr/>
                    <a:lstStyle/>
                    <a:p>
                      <a:pPr>
                        <a:lnSpc>
                          <a:spcPct val="107000"/>
                        </a:lnSpc>
                        <a:spcAft>
                          <a:spcPts val="800"/>
                        </a:spcAft>
                        <a:buNone/>
                      </a:pPr>
                      <a:r>
                        <a:rPr lang="en-GB" sz="1800">
                          <a:effectLst/>
                        </a:rPr>
                        <a:t>Year 9 half term 2 (Autumn)</a:t>
                      </a:r>
                      <a:endParaRPr lang="en-GB" sz="1800">
                        <a:effectLst/>
                        <a:latin typeface="Aptos" panose="020B0004020202020204" pitchFamily="34" charset="0"/>
                        <a:ea typeface="Aptos" panose="020B0004020202020204" pitchFamily="34" charset="0"/>
                        <a:cs typeface="Times New Roman" panose="02020603050405020304" pitchFamily="18" charset="0"/>
                      </a:endParaRPr>
                    </a:p>
                  </a:txBody>
                  <a:tcPr marL="56468" marR="56468" marT="0" marB="0"/>
                </a:tc>
                <a:tc>
                  <a:txBody>
                    <a:bodyPr/>
                    <a:lstStyle/>
                    <a:p>
                      <a:pPr>
                        <a:lnSpc>
                          <a:spcPct val="107000"/>
                        </a:lnSpc>
                        <a:spcAft>
                          <a:spcPts val="800"/>
                        </a:spcAft>
                        <a:buNone/>
                      </a:pPr>
                      <a:r>
                        <a:rPr lang="en-GB" sz="1800" dirty="0">
                          <a:effectLst/>
                        </a:rPr>
                        <a:t>Le monde Francophone- The French speaking world</a:t>
                      </a:r>
                    </a:p>
                    <a:p>
                      <a:pPr>
                        <a:lnSpc>
                          <a:spcPct val="107000"/>
                        </a:lnSpc>
                        <a:spcAft>
                          <a:spcPts val="800"/>
                        </a:spcAft>
                        <a:buNone/>
                      </a:pPr>
                      <a:r>
                        <a:rPr lang="en-GB" sz="1800" dirty="0">
                          <a:effectLst/>
                        </a:rPr>
                        <a:t> </a:t>
                      </a:r>
                      <a:endParaRPr lang="en-GB" sz="1800" dirty="0">
                        <a:effectLst/>
                        <a:latin typeface="Aptos" panose="020B0004020202020204" pitchFamily="34" charset="0"/>
                        <a:ea typeface="Aptos" panose="020B0004020202020204" pitchFamily="34" charset="0"/>
                        <a:cs typeface="Times New Roman" panose="02020603050405020304" pitchFamily="18" charset="0"/>
                      </a:endParaRPr>
                    </a:p>
                  </a:txBody>
                  <a:tcPr marL="56468" marR="56468" marT="0" marB="0"/>
                </a:tc>
                <a:extLst>
                  <a:ext uri="{0D108BD9-81ED-4DB2-BD59-A6C34878D82A}">
                    <a16:rowId xmlns:a16="http://schemas.microsoft.com/office/drawing/2014/main" val="743216759"/>
                  </a:ext>
                </a:extLst>
              </a:tr>
              <a:tr h="684076">
                <a:tc>
                  <a:txBody>
                    <a:bodyPr/>
                    <a:lstStyle/>
                    <a:p>
                      <a:pPr>
                        <a:lnSpc>
                          <a:spcPct val="107000"/>
                        </a:lnSpc>
                        <a:spcAft>
                          <a:spcPts val="800"/>
                        </a:spcAft>
                        <a:buNone/>
                      </a:pPr>
                      <a:r>
                        <a:rPr lang="en-GB" sz="1800">
                          <a:effectLst/>
                        </a:rPr>
                        <a:t>Year 9 half term 3 (Spring)</a:t>
                      </a:r>
                      <a:endParaRPr lang="en-GB" sz="1800">
                        <a:effectLst/>
                        <a:latin typeface="Aptos" panose="020B0004020202020204" pitchFamily="34" charset="0"/>
                        <a:ea typeface="Aptos" panose="020B0004020202020204" pitchFamily="34" charset="0"/>
                        <a:cs typeface="Times New Roman" panose="02020603050405020304" pitchFamily="18" charset="0"/>
                      </a:endParaRPr>
                    </a:p>
                  </a:txBody>
                  <a:tcPr marL="56468" marR="56468" marT="0" marB="0"/>
                </a:tc>
                <a:tc>
                  <a:txBody>
                    <a:bodyPr/>
                    <a:lstStyle/>
                    <a:p>
                      <a:pPr>
                        <a:lnSpc>
                          <a:spcPct val="107000"/>
                        </a:lnSpc>
                        <a:spcAft>
                          <a:spcPts val="800"/>
                        </a:spcAft>
                        <a:buNone/>
                      </a:pPr>
                      <a:r>
                        <a:rPr lang="en-GB" sz="1800">
                          <a:effectLst/>
                        </a:rPr>
                        <a:t>A l’horizon- Jobs and future plans</a:t>
                      </a:r>
                    </a:p>
                    <a:p>
                      <a:pPr>
                        <a:lnSpc>
                          <a:spcPct val="107000"/>
                        </a:lnSpc>
                        <a:spcAft>
                          <a:spcPts val="800"/>
                        </a:spcAft>
                        <a:buNone/>
                      </a:pPr>
                      <a:r>
                        <a:rPr lang="en-GB" sz="1800">
                          <a:effectLst/>
                        </a:rPr>
                        <a:t> </a:t>
                      </a:r>
                      <a:endParaRPr lang="en-GB" sz="1800">
                        <a:effectLst/>
                        <a:latin typeface="Aptos" panose="020B0004020202020204" pitchFamily="34" charset="0"/>
                        <a:ea typeface="Aptos" panose="020B0004020202020204" pitchFamily="34" charset="0"/>
                        <a:cs typeface="Times New Roman" panose="02020603050405020304" pitchFamily="18" charset="0"/>
                      </a:endParaRPr>
                    </a:p>
                  </a:txBody>
                  <a:tcPr marL="56468" marR="56468" marT="0" marB="0"/>
                </a:tc>
                <a:extLst>
                  <a:ext uri="{0D108BD9-81ED-4DB2-BD59-A6C34878D82A}">
                    <a16:rowId xmlns:a16="http://schemas.microsoft.com/office/drawing/2014/main" val="1577972385"/>
                  </a:ext>
                </a:extLst>
              </a:tr>
              <a:tr h="684076">
                <a:tc>
                  <a:txBody>
                    <a:bodyPr/>
                    <a:lstStyle/>
                    <a:p>
                      <a:pPr>
                        <a:lnSpc>
                          <a:spcPct val="107000"/>
                        </a:lnSpc>
                        <a:spcAft>
                          <a:spcPts val="800"/>
                        </a:spcAft>
                        <a:buNone/>
                      </a:pPr>
                      <a:r>
                        <a:rPr lang="en-GB" sz="1800">
                          <a:effectLst/>
                        </a:rPr>
                        <a:t>Year 9 half term 4 (Spring)</a:t>
                      </a:r>
                      <a:endParaRPr lang="en-GB" sz="1800">
                        <a:effectLst/>
                        <a:latin typeface="Aptos" panose="020B0004020202020204" pitchFamily="34" charset="0"/>
                        <a:ea typeface="Aptos" panose="020B0004020202020204" pitchFamily="34" charset="0"/>
                        <a:cs typeface="Times New Roman" panose="02020603050405020304" pitchFamily="18" charset="0"/>
                      </a:endParaRPr>
                    </a:p>
                  </a:txBody>
                  <a:tcPr marL="56468" marR="56468" marT="0" marB="0"/>
                </a:tc>
                <a:tc>
                  <a: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GB" sz="1800" kern="1200" dirty="0" err="1">
                          <a:solidFill>
                            <a:schemeClr val="dk1"/>
                          </a:solidFill>
                          <a:effectLst/>
                          <a:latin typeface="+mn-lt"/>
                          <a:ea typeface="+mn-ea"/>
                          <a:cs typeface="+mn-cs"/>
                        </a:rPr>
                        <a:t>Spécial</a:t>
                      </a:r>
                      <a:r>
                        <a:rPr lang="en-GB" sz="1800" kern="1200" dirty="0">
                          <a:solidFill>
                            <a:schemeClr val="dk1"/>
                          </a:solidFill>
                          <a:effectLst/>
                          <a:latin typeface="+mn-lt"/>
                          <a:ea typeface="+mn-ea"/>
                          <a:cs typeface="+mn-cs"/>
                        </a:rPr>
                        <a:t> Vacances- holidays, tourism</a:t>
                      </a:r>
                    </a:p>
                    <a:p>
                      <a:pPr>
                        <a:lnSpc>
                          <a:spcPct val="107000"/>
                        </a:lnSpc>
                        <a:spcAft>
                          <a:spcPts val="800"/>
                        </a:spcAft>
                        <a:buNone/>
                      </a:pPr>
                      <a:r>
                        <a:rPr lang="en-GB" sz="1800" dirty="0">
                          <a:effectLst/>
                        </a:rPr>
                        <a:t> </a:t>
                      </a:r>
                      <a:endParaRPr lang="en-GB" sz="1800" dirty="0">
                        <a:effectLst/>
                        <a:latin typeface="Aptos" panose="020B0004020202020204" pitchFamily="34" charset="0"/>
                        <a:ea typeface="Aptos" panose="020B0004020202020204" pitchFamily="34" charset="0"/>
                        <a:cs typeface="Times New Roman" panose="02020603050405020304" pitchFamily="18" charset="0"/>
                      </a:endParaRPr>
                    </a:p>
                  </a:txBody>
                  <a:tcPr marL="56468" marR="56468" marT="0" marB="0"/>
                </a:tc>
                <a:extLst>
                  <a:ext uri="{0D108BD9-81ED-4DB2-BD59-A6C34878D82A}">
                    <a16:rowId xmlns:a16="http://schemas.microsoft.com/office/drawing/2014/main" val="2205498613"/>
                  </a:ext>
                </a:extLst>
              </a:tr>
              <a:tr h="684076">
                <a:tc>
                  <a:txBody>
                    <a:bodyPr/>
                    <a:lstStyle/>
                    <a:p>
                      <a:pPr>
                        <a:lnSpc>
                          <a:spcPct val="107000"/>
                        </a:lnSpc>
                        <a:spcAft>
                          <a:spcPts val="800"/>
                        </a:spcAft>
                        <a:buNone/>
                      </a:pPr>
                      <a:r>
                        <a:rPr lang="en-GB" sz="1800">
                          <a:effectLst/>
                        </a:rPr>
                        <a:t>Year 9 half term 5 (Summer)</a:t>
                      </a:r>
                      <a:endParaRPr lang="en-GB" sz="1800">
                        <a:effectLst/>
                        <a:latin typeface="Aptos" panose="020B0004020202020204" pitchFamily="34" charset="0"/>
                        <a:ea typeface="Aptos" panose="020B0004020202020204" pitchFamily="34" charset="0"/>
                        <a:cs typeface="Times New Roman" panose="02020603050405020304" pitchFamily="18" charset="0"/>
                      </a:endParaRPr>
                    </a:p>
                  </a:txBody>
                  <a:tcPr marL="56468" marR="56468" marT="0" marB="0"/>
                </a:tc>
                <a:tc>
                  <a:txBody>
                    <a:bodyPr/>
                    <a:lstStyle/>
                    <a:p>
                      <a:pPr>
                        <a:lnSpc>
                          <a:spcPct val="107000"/>
                        </a:lnSpc>
                        <a:spcAft>
                          <a:spcPts val="800"/>
                        </a:spcAft>
                        <a:buNone/>
                      </a:pPr>
                      <a:r>
                        <a:rPr lang="en-GB" sz="1800">
                          <a:effectLst/>
                        </a:rPr>
                        <a:t>Bien dans sa peau – Health and healthy lifestyle</a:t>
                      </a:r>
                    </a:p>
                    <a:p>
                      <a:pPr marL="914400">
                        <a:lnSpc>
                          <a:spcPct val="107000"/>
                        </a:lnSpc>
                        <a:spcAft>
                          <a:spcPts val="800"/>
                        </a:spcAft>
                        <a:buNone/>
                      </a:pPr>
                      <a:r>
                        <a:rPr lang="en-GB" sz="1800">
                          <a:effectLst/>
                        </a:rPr>
                        <a:t> </a:t>
                      </a:r>
                      <a:endParaRPr lang="en-GB" sz="1800">
                        <a:effectLst/>
                        <a:latin typeface="Aptos" panose="020B0004020202020204" pitchFamily="34" charset="0"/>
                        <a:ea typeface="Aptos" panose="020B0004020202020204" pitchFamily="34" charset="0"/>
                        <a:cs typeface="Times New Roman" panose="02020603050405020304" pitchFamily="18" charset="0"/>
                      </a:endParaRPr>
                    </a:p>
                  </a:txBody>
                  <a:tcPr marL="56468" marR="56468" marT="0" marB="0"/>
                </a:tc>
                <a:extLst>
                  <a:ext uri="{0D108BD9-81ED-4DB2-BD59-A6C34878D82A}">
                    <a16:rowId xmlns:a16="http://schemas.microsoft.com/office/drawing/2014/main" val="3153760768"/>
                  </a:ext>
                </a:extLst>
              </a:tr>
              <a:tr h="684076">
                <a:tc>
                  <a:txBody>
                    <a:bodyPr/>
                    <a:lstStyle/>
                    <a:p>
                      <a:pPr>
                        <a:lnSpc>
                          <a:spcPct val="107000"/>
                        </a:lnSpc>
                        <a:spcAft>
                          <a:spcPts val="800"/>
                        </a:spcAft>
                        <a:buNone/>
                      </a:pPr>
                      <a:r>
                        <a:rPr lang="en-GB" sz="1800">
                          <a:effectLst/>
                        </a:rPr>
                        <a:t>Year 9 half term 6 (Summer)</a:t>
                      </a:r>
                      <a:endParaRPr lang="en-GB" sz="1800">
                        <a:effectLst/>
                        <a:latin typeface="Aptos" panose="020B0004020202020204" pitchFamily="34" charset="0"/>
                        <a:ea typeface="Aptos" panose="020B0004020202020204" pitchFamily="34" charset="0"/>
                        <a:cs typeface="Times New Roman" panose="02020603050405020304" pitchFamily="18" charset="0"/>
                      </a:endParaRPr>
                    </a:p>
                  </a:txBody>
                  <a:tcPr marL="56468" marR="56468" marT="0" marB="0"/>
                </a:tc>
                <a:tc>
                  <a:txBody>
                    <a:bodyPr/>
                    <a:lstStyle/>
                    <a:p>
                      <a:r>
                        <a:rPr lang="en-GB" sz="1800" kern="1200" dirty="0">
                          <a:solidFill>
                            <a:schemeClr val="dk1"/>
                          </a:solidFill>
                          <a:effectLst/>
                          <a:latin typeface="+mn-lt"/>
                          <a:ea typeface="+mn-ea"/>
                          <a:cs typeface="+mn-cs"/>
                        </a:rPr>
                        <a:t>La Musique Francophone - </a:t>
                      </a:r>
                    </a:p>
                    <a:p>
                      <a:r>
                        <a:rPr lang="en-GB" sz="1800" kern="1200" dirty="0">
                          <a:solidFill>
                            <a:schemeClr val="dk1"/>
                          </a:solidFill>
                          <a:effectLst/>
                          <a:latin typeface="+mn-lt"/>
                          <a:ea typeface="+mn-ea"/>
                          <a:cs typeface="+mn-cs"/>
                        </a:rPr>
                        <a:t>Different genres of Francophone music </a:t>
                      </a:r>
                      <a:r>
                        <a:rPr lang="en-GB" sz="1800" dirty="0">
                          <a:effectLst/>
                        </a:rPr>
                        <a:t> </a:t>
                      </a:r>
                      <a:endParaRPr lang="en-GB" sz="1800" dirty="0">
                        <a:effectLst/>
                        <a:latin typeface="Aptos" panose="020B0004020202020204" pitchFamily="34" charset="0"/>
                        <a:ea typeface="Aptos" panose="020B0004020202020204" pitchFamily="34" charset="0"/>
                        <a:cs typeface="Times New Roman" panose="02020603050405020304" pitchFamily="18" charset="0"/>
                      </a:endParaRPr>
                    </a:p>
                  </a:txBody>
                  <a:tcPr marL="56468" marR="56468" marT="0" marB="0"/>
                </a:tc>
                <a:extLst>
                  <a:ext uri="{0D108BD9-81ED-4DB2-BD59-A6C34878D82A}">
                    <a16:rowId xmlns:a16="http://schemas.microsoft.com/office/drawing/2014/main" val="1268469472"/>
                  </a:ext>
                </a:extLst>
              </a:tr>
            </a:tbl>
          </a:graphicData>
        </a:graphic>
      </p:graphicFrame>
      <p:sp>
        <p:nvSpPr>
          <p:cNvPr id="8" name="TextBox 7">
            <a:extLst>
              <a:ext uri="{FF2B5EF4-FFF2-40B4-BE49-F238E27FC236}">
                <a16:creationId xmlns:a16="http://schemas.microsoft.com/office/drawing/2014/main" id="{960424EA-8AAD-BAAE-F4D0-8D47FD3311A6}"/>
              </a:ext>
            </a:extLst>
          </p:cNvPr>
          <p:cNvSpPr txBox="1"/>
          <p:nvPr/>
        </p:nvSpPr>
        <p:spPr>
          <a:xfrm>
            <a:off x="6084168" y="2348880"/>
            <a:ext cx="2952328" cy="3416320"/>
          </a:xfrm>
          <a:prstGeom prst="rect">
            <a:avLst/>
          </a:prstGeom>
          <a:noFill/>
        </p:spPr>
        <p:txBody>
          <a:bodyPr wrap="square" rtlCol="0">
            <a:spAutoFit/>
          </a:bodyPr>
          <a:lstStyle/>
          <a:p>
            <a:endParaRPr lang="en-GB" dirty="0"/>
          </a:p>
          <a:p>
            <a:r>
              <a:rPr lang="en-GB" dirty="0"/>
              <a:t>*Year 9 French is to prepare pupils to be ready to sit a GCSE in French. The standard expectation is that all pupils at St Benedict’s will study a second language at GCSE. There is a small group who do not, but this is not an opt in group, but  decided by our SENDCO based on learning needs. </a:t>
            </a:r>
          </a:p>
        </p:txBody>
      </p:sp>
    </p:spTree>
    <p:extLst>
      <p:ext uri="{BB962C8B-B14F-4D97-AF65-F5344CB8AC3E}">
        <p14:creationId xmlns:p14="http://schemas.microsoft.com/office/powerpoint/2010/main" val="1839323927"/>
      </p:ext>
    </p:extLst>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989442DD-2FE9-476A-C4E7-A76217CA358F}"/>
              </a:ext>
            </a:extLst>
          </p:cNvPr>
          <p:cNvGraphicFramePr>
            <a:graphicFrameLocks noGrp="1"/>
          </p:cNvGraphicFramePr>
          <p:nvPr>
            <p:ph idx="1"/>
            <p:extLst>
              <p:ext uri="{D42A27DB-BD31-4B8C-83A1-F6EECF244321}">
                <p14:modId xmlns:p14="http://schemas.microsoft.com/office/powerpoint/2010/main" val="1237342315"/>
              </p:ext>
            </p:extLst>
          </p:nvPr>
        </p:nvGraphicFramePr>
        <p:xfrm>
          <a:off x="179512" y="188640"/>
          <a:ext cx="4968552" cy="6587030"/>
        </p:xfrm>
        <a:graphic>
          <a:graphicData uri="http://schemas.openxmlformats.org/drawingml/2006/table">
            <a:tbl>
              <a:tblPr firstRow="1" firstCol="1" bandRow="1">
                <a:tableStyleId>{5C22544A-7EE6-4342-B048-85BDC9FD1C3A}</a:tableStyleId>
              </a:tblPr>
              <a:tblGrid>
                <a:gridCol w="2484276">
                  <a:extLst>
                    <a:ext uri="{9D8B030D-6E8A-4147-A177-3AD203B41FA5}">
                      <a16:colId xmlns:a16="http://schemas.microsoft.com/office/drawing/2014/main" val="723844025"/>
                    </a:ext>
                  </a:extLst>
                </a:gridCol>
                <a:gridCol w="2484276">
                  <a:extLst>
                    <a:ext uri="{9D8B030D-6E8A-4147-A177-3AD203B41FA5}">
                      <a16:colId xmlns:a16="http://schemas.microsoft.com/office/drawing/2014/main" val="481583918"/>
                    </a:ext>
                  </a:extLst>
                </a:gridCol>
              </a:tblGrid>
              <a:tr h="421662">
                <a:tc rowSpan="4">
                  <a:txBody>
                    <a:bodyPr/>
                    <a:lstStyle/>
                    <a:p>
                      <a:pPr>
                        <a:lnSpc>
                          <a:spcPct val="107000"/>
                        </a:lnSpc>
                        <a:spcAft>
                          <a:spcPts val="800"/>
                        </a:spcAft>
                        <a:buNone/>
                      </a:pPr>
                      <a:r>
                        <a:rPr lang="en-GB" sz="2000" dirty="0">
                          <a:effectLst/>
                        </a:rPr>
                        <a:t>Year 9 half term 1 (Autumn)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37103" marR="37103" marT="0" marB="0"/>
                </a:tc>
                <a:tc>
                  <a:txBody>
                    <a:bodyPr/>
                    <a:lstStyle/>
                    <a:p>
                      <a:pPr>
                        <a:lnSpc>
                          <a:spcPct val="107000"/>
                        </a:lnSpc>
                        <a:spcAft>
                          <a:spcPts val="800"/>
                        </a:spcAft>
                        <a:buNone/>
                      </a:pPr>
                      <a:r>
                        <a:rPr lang="en-GB" sz="2000">
                          <a:effectLst/>
                        </a:rPr>
                        <a:t>Essential Skills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37103" marR="37103" marT="0" marB="0"/>
                </a:tc>
                <a:extLst>
                  <a:ext uri="{0D108BD9-81ED-4DB2-BD59-A6C34878D82A}">
                    <a16:rowId xmlns:a16="http://schemas.microsoft.com/office/drawing/2014/main" val="3293719388"/>
                  </a:ext>
                </a:extLst>
              </a:tr>
              <a:tr h="145322">
                <a:tc vMerge="1">
                  <a:txBody>
                    <a:bodyPr/>
                    <a:lstStyle/>
                    <a:p>
                      <a:endParaRPr lang="en-GB"/>
                    </a:p>
                  </a:txBody>
                  <a:tcPr/>
                </a:tc>
                <a:tc>
                  <a:txBody>
                    <a:bodyPr/>
                    <a:lstStyle/>
                    <a:p>
                      <a:pPr>
                        <a:lnSpc>
                          <a:spcPct val="107000"/>
                        </a:lnSpc>
                        <a:spcAft>
                          <a:spcPts val="800"/>
                        </a:spcAft>
                        <a:buNone/>
                      </a:pPr>
                      <a:r>
                        <a:rPr lang="en-GB" sz="2000">
                          <a:effectLst/>
                        </a:rPr>
                        <a:t>Conflict management</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37103" marR="37103" marT="0" marB="0"/>
                </a:tc>
                <a:extLst>
                  <a:ext uri="{0D108BD9-81ED-4DB2-BD59-A6C34878D82A}">
                    <a16:rowId xmlns:a16="http://schemas.microsoft.com/office/drawing/2014/main" val="3808672488"/>
                  </a:ext>
                </a:extLst>
              </a:tr>
              <a:tr h="145322">
                <a:tc vMerge="1">
                  <a:txBody>
                    <a:bodyPr/>
                    <a:lstStyle/>
                    <a:p>
                      <a:endParaRPr lang="en-GB"/>
                    </a:p>
                  </a:txBody>
                  <a:tcPr/>
                </a:tc>
                <a:tc>
                  <a:txBody>
                    <a:bodyPr/>
                    <a:lstStyle/>
                    <a:p>
                      <a:pPr>
                        <a:lnSpc>
                          <a:spcPct val="107000"/>
                        </a:lnSpc>
                        <a:spcAft>
                          <a:spcPts val="800"/>
                        </a:spcAft>
                        <a:buNone/>
                      </a:pPr>
                      <a:r>
                        <a:rPr lang="en-GB" sz="2000">
                          <a:effectLst/>
                        </a:rPr>
                        <a:t>Give 2 Good</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37103" marR="37103" marT="0" marB="0"/>
                </a:tc>
                <a:extLst>
                  <a:ext uri="{0D108BD9-81ED-4DB2-BD59-A6C34878D82A}">
                    <a16:rowId xmlns:a16="http://schemas.microsoft.com/office/drawing/2014/main" val="2485642987"/>
                  </a:ext>
                </a:extLst>
              </a:tr>
              <a:tr h="145322">
                <a:tc vMerge="1">
                  <a:txBody>
                    <a:bodyPr/>
                    <a:lstStyle/>
                    <a:p>
                      <a:endParaRPr lang="en-GB"/>
                    </a:p>
                  </a:txBody>
                  <a:tcPr/>
                </a:tc>
                <a:tc>
                  <a:txBody>
                    <a:bodyPr/>
                    <a:lstStyle/>
                    <a:p>
                      <a:pPr>
                        <a:lnSpc>
                          <a:spcPct val="107000"/>
                        </a:lnSpc>
                        <a:spcAft>
                          <a:spcPts val="800"/>
                        </a:spcAft>
                        <a:buNone/>
                      </a:pPr>
                      <a:r>
                        <a:rPr lang="en-GB" sz="2000">
                          <a:effectLst/>
                        </a:rPr>
                        <a:t>Bringing about change</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37103" marR="37103" marT="0" marB="0"/>
                </a:tc>
                <a:extLst>
                  <a:ext uri="{0D108BD9-81ED-4DB2-BD59-A6C34878D82A}">
                    <a16:rowId xmlns:a16="http://schemas.microsoft.com/office/drawing/2014/main" val="71962267"/>
                  </a:ext>
                </a:extLst>
              </a:tr>
              <a:tr h="146453">
                <a:tc rowSpan="4">
                  <a:txBody>
                    <a:bodyPr/>
                    <a:lstStyle/>
                    <a:p>
                      <a:pPr>
                        <a:lnSpc>
                          <a:spcPct val="107000"/>
                        </a:lnSpc>
                        <a:spcAft>
                          <a:spcPts val="800"/>
                        </a:spcAft>
                        <a:buNone/>
                      </a:pPr>
                      <a:r>
                        <a:rPr lang="en-GB" sz="2000" dirty="0">
                          <a:effectLst/>
                        </a:rPr>
                        <a:t>Year 9 half term 2 (Autumn)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37103" marR="37103" marT="0" marB="0"/>
                </a:tc>
                <a:tc>
                  <a:txBody>
                    <a:bodyPr/>
                    <a:lstStyle/>
                    <a:p>
                      <a:pPr>
                        <a:lnSpc>
                          <a:spcPct val="107000"/>
                        </a:lnSpc>
                        <a:spcAft>
                          <a:spcPts val="800"/>
                        </a:spcAft>
                        <a:buNone/>
                      </a:pPr>
                      <a:r>
                        <a:rPr lang="en-GB" sz="2000">
                          <a:effectLst/>
                        </a:rPr>
                        <a:t>Problem solving</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37103" marR="37103" marT="0" marB="0"/>
                </a:tc>
                <a:extLst>
                  <a:ext uri="{0D108BD9-81ED-4DB2-BD59-A6C34878D82A}">
                    <a16:rowId xmlns:a16="http://schemas.microsoft.com/office/drawing/2014/main" val="798695236"/>
                  </a:ext>
                </a:extLst>
              </a:tr>
              <a:tr h="146453">
                <a:tc vMerge="1">
                  <a:txBody>
                    <a:bodyPr/>
                    <a:lstStyle/>
                    <a:p>
                      <a:endParaRPr lang="en-GB"/>
                    </a:p>
                  </a:txBody>
                  <a:tcPr/>
                </a:tc>
                <a:tc>
                  <a:txBody>
                    <a:bodyPr/>
                    <a:lstStyle/>
                    <a:p>
                      <a:pPr>
                        <a:lnSpc>
                          <a:spcPct val="107000"/>
                        </a:lnSpc>
                        <a:spcAft>
                          <a:spcPts val="800"/>
                        </a:spcAft>
                        <a:buNone/>
                      </a:pPr>
                      <a:r>
                        <a:rPr lang="en-GB" sz="2000">
                          <a:effectLst/>
                        </a:rPr>
                        <a:t>Money management</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37103" marR="37103" marT="0" marB="0"/>
                </a:tc>
                <a:extLst>
                  <a:ext uri="{0D108BD9-81ED-4DB2-BD59-A6C34878D82A}">
                    <a16:rowId xmlns:a16="http://schemas.microsoft.com/office/drawing/2014/main" val="1601190602"/>
                  </a:ext>
                </a:extLst>
              </a:tr>
              <a:tr h="146453">
                <a:tc vMerge="1">
                  <a:txBody>
                    <a:bodyPr/>
                    <a:lstStyle/>
                    <a:p>
                      <a:endParaRPr lang="en-GB"/>
                    </a:p>
                  </a:txBody>
                  <a:tcPr/>
                </a:tc>
                <a:tc>
                  <a:txBody>
                    <a:bodyPr/>
                    <a:lstStyle/>
                    <a:p>
                      <a:pPr>
                        <a:lnSpc>
                          <a:spcPct val="107000"/>
                        </a:lnSpc>
                        <a:spcAft>
                          <a:spcPts val="800"/>
                        </a:spcAft>
                        <a:buNone/>
                      </a:pPr>
                      <a:r>
                        <a:rPr lang="en-GB" sz="2000">
                          <a:effectLst/>
                        </a:rPr>
                        <a:t>Financial dilemmas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37103" marR="37103" marT="0" marB="0"/>
                </a:tc>
                <a:extLst>
                  <a:ext uri="{0D108BD9-81ED-4DB2-BD59-A6C34878D82A}">
                    <a16:rowId xmlns:a16="http://schemas.microsoft.com/office/drawing/2014/main" val="3485126938"/>
                  </a:ext>
                </a:extLst>
              </a:tr>
              <a:tr h="146453">
                <a:tc vMerge="1">
                  <a:txBody>
                    <a:bodyPr/>
                    <a:lstStyle/>
                    <a:p>
                      <a:endParaRPr lang="en-GB"/>
                    </a:p>
                  </a:txBody>
                  <a:tcPr/>
                </a:tc>
                <a:tc>
                  <a:txBody>
                    <a:bodyPr/>
                    <a:lstStyle/>
                    <a:p>
                      <a:pPr>
                        <a:lnSpc>
                          <a:spcPct val="107000"/>
                        </a:lnSpc>
                        <a:spcAft>
                          <a:spcPts val="800"/>
                        </a:spcAft>
                        <a:buNone/>
                      </a:pPr>
                      <a:r>
                        <a:rPr lang="en-GB" sz="2000">
                          <a:effectLst/>
                        </a:rPr>
                        <a:t>Harmful substances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37103" marR="37103" marT="0" marB="0"/>
                </a:tc>
                <a:extLst>
                  <a:ext uri="{0D108BD9-81ED-4DB2-BD59-A6C34878D82A}">
                    <a16:rowId xmlns:a16="http://schemas.microsoft.com/office/drawing/2014/main" val="1649648298"/>
                  </a:ext>
                </a:extLst>
              </a:tr>
              <a:tr h="145699">
                <a:tc rowSpan="3">
                  <a:txBody>
                    <a:bodyPr/>
                    <a:lstStyle/>
                    <a:p>
                      <a:pPr>
                        <a:lnSpc>
                          <a:spcPct val="107000"/>
                        </a:lnSpc>
                        <a:spcAft>
                          <a:spcPts val="800"/>
                        </a:spcAft>
                        <a:buNone/>
                      </a:pPr>
                      <a:r>
                        <a:rPr lang="en-GB" sz="2000">
                          <a:effectLst/>
                        </a:rPr>
                        <a:t>Year 9 half term 3 (Spring)</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37103" marR="37103" marT="0" marB="0"/>
                </a:tc>
                <a:tc>
                  <a:txBody>
                    <a:bodyPr/>
                    <a:lstStyle/>
                    <a:p>
                      <a:pPr>
                        <a:lnSpc>
                          <a:spcPct val="107000"/>
                        </a:lnSpc>
                        <a:spcAft>
                          <a:spcPts val="800"/>
                        </a:spcAft>
                        <a:buNone/>
                      </a:pPr>
                      <a:r>
                        <a:rPr lang="en-GB" sz="2000">
                          <a:effectLst/>
                        </a:rPr>
                        <a:t>Taking responsibility</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37103" marR="37103" marT="0" marB="0"/>
                </a:tc>
                <a:extLst>
                  <a:ext uri="{0D108BD9-81ED-4DB2-BD59-A6C34878D82A}">
                    <a16:rowId xmlns:a16="http://schemas.microsoft.com/office/drawing/2014/main" val="3685009978"/>
                  </a:ext>
                </a:extLst>
              </a:tr>
              <a:tr h="145699">
                <a:tc vMerge="1">
                  <a:txBody>
                    <a:bodyPr/>
                    <a:lstStyle/>
                    <a:p>
                      <a:endParaRPr lang="en-GB"/>
                    </a:p>
                  </a:txBody>
                  <a:tcPr/>
                </a:tc>
                <a:tc>
                  <a:txBody>
                    <a:bodyPr/>
                    <a:lstStyle/>
                    <a:p>
                      <a:pPr>
                        <a:lnSpc>
                          <a:spcPct val="107000"/>
                        </a:lnSpc>
                        <a:spcAft>
                          <a:spcPts val="800"/>
                        </a:spcAft>
                        <a:buNone/>
                      </a:pPr>
                      <a:r>
                        <a:rPr lang="en-GB" sz="2000">
                          <a:effectLst/>
                        </a:rPr>
                        <a:t>Be safe and kind</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37103" marR="37103" marT="0" marB="0"/>
                </a:tc>
                <a:extLst>
                  <a:ext uri="{0D108BD9-81ED-4DB2-BD59-A6C34878D82A}">
                    <a16:rowId xmlns:a16="http://schemas.microsoft.com/office/drawing/2014/main" val="3574335361"/>
                  </a:ext>
                </a:extLst>
              </a:tr>
              <a:tr h="145699">
                <a:tc vMerge="1">
                  <a:txBody>
                    <a:bodyPr/>
                    <a:lstStyle/>
                    <a:p>
                      <a:endParaRPr lang="en-GB"/>
                    </a:p>
                  </a:txBody>
                  <a:tcPr/>
                </a:tc>
                <a:tc>
                  <a:txBody>
                    <a:bodyPr/>
                    <a:lstStyle/>
                    <a:p>
                      <a:pPr>
                        <a:lnSpc>
                          <a:spcPct val="107000"/>
                        </a:lnSpc>
                        <a:spcAft>
                          <a:spcPts val="800"/>
                        </a:spcAft>
                        <a:buNone/>
                      </a:pPr>
                      <a:r>
                        <a:rPr lang="en-GB" sz="2000">
                          <a:effectLst/>
                        </a:rPr>
                        <a:t>Knife crime</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37103" marR="37103" marT="0" marB="0"/>
                </a:tc>
                <a:extLst>
                  <a:ext uri="{0D108BD9-81ED-4DB2-BD59-A6C34878D82A}">
                    <a16:rowId xmlns:a16="http://schemas.microsoft.com/office/drawing/2014/main" val="4013593253"/>
                  </a:ext>
                </a:extLst>
              </a:tr>
              <a:tr h="145699">
                <a:tc rowSpan="2">
                  <a:txBody>
                    <a:bodyPr/>
                    <a:lstStyle/>
                    <a:p>
                      <a:pPr>
                        <a:lnSpc>
                          <a:spcPct val="107000"/>
                        </a:lnSpc>
                        <a:spcAft>
                          <a:spcPts val="800"/>
                        </a:spcAft>
                        <a:buNone/>
                      </a:pPr>
                      <a:r>
                        <a:rPr lang="en-GB" sz="2000">
                          <a:effectLst/>
                        </a:rPr>
                        <a:t>Year 9 half term 4 (Spring)</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37103" marR="37103" marT="0" marB="0"/>
                </a:tc>
                <a:tc>
                  <a:txBody>
                    <a:bodyPr/>
                    <a:lstStyle/>
                    <a:p>
                      <a:pPr>
                        <a:lnSpc>
                          <a:spcPct val="107000"/>
                        </a:lnSpc>
                        <a:spcAft>
                          <a:spcPts val="800"/>
                        </a:spcAft>
                        <a:buNone/>
                      </a:pPr>
                      <a:r>
                        <a:rPr lang="en-GB" sz="2000">
                          <a:effectLst/>
                        </a:rPr>
                        <a:t>My troubled mind</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37103" marR="37103" marT="0" marB="0"/>
                </a:tc>
                <a:extLst>
                  <a:ext uri="{0D108BD9-81ED-4DB2-BD59-A6C34878D82A}">
                    <a16:rowId xmlns:a16="http://schemas.microsoft.com/office/drawing/2014/main" val="2670537524"/>
                  </a:ext>
                </a:extLst>
              </a:tr>
              <a:tr h="276340">
                <a:tc vMerge="1">
                  <a:txBody>
                    <a:bodyPr/>
                    <a:lstStyle/>
                    <a:p>
                      <a:endParaRPr lang="en-GB"/>
                    </a:p>
                  </a:txBody>
                  <a:tcPr/>
                </a:tc>
                <a:tc>
                  <a:txBody>
                    <a:bodyPr/>
                    <a:lstStyle/>
                    <a:p>
                      <a:pPr>
                        <a:lnSpc>
                          <a:spcPct val="107000"/>
                        </a:lnSpc>
                        <a:spcAft>
                          <a:spcPts val="800"/>
                        </a:spcAft>
                        <a:buNone/>
                      </a:pPr>
                      <a:r>
                        <a:rPr lang="en-GB" sz="2000" dirty="0">
                          <a:effectLst/>
                        </a:rPr>
                        <a:t>Mock Trial</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37103" marR="37103" marT="0" marB="0"/>
                </a:tc>
                <a:extLst>
                  <a:ext uri="{0D108BD9-81ED-4DB2-BD59-A6C34878D82A}">
                    <a16:rowId xmlns:a16="http://schemas.microsoft.com/office/drawing/2014/main" val="1838562576"/>
                  </a:ext>
                </a:extLst>
              </a:tr>
              <a:tr h="218737">
                <a:tc rowSpan="4">
                  <a:txBody>
                    <a:bodyPr/>
                    <a:lstStyle/>
                    <a:p>
                      <a:pPr>
                        <a:lnSpc>
                          <a:spcPct val="107000"/>
                        </a:lnSpc>
                        <a:spcAft>
                          <a:spcPts val="800"/>
                        </a:spcAft>
                        <a:buNone/>
                      </a:pPr>
                      <a:r>
                        <a:rPr lang="en-GB" sz="2000">
                          <a:effectLst/>
                        </a:rPr>
                        <a:t>Year 9 half term 5 (Summer)</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37103" marR="37103" marT="0" marB="0"/>
                </a:tc>
                <a:tc>
                  <a:txBody>
                    <a:bodyPr/>
                    <a:lstStyle/>
                    <a:p>
                      <a:pPr>
                        <a:lnSpc>
                          <a:spcPct val="107000"/>
                        </a:lnSpc>
                        <a:spcAft>
                          <a:spcPts val="800"/>
                        </a:spcAft>
                        <a:buNone/>
                      </a:pPr>
                      <a:r>
                        <a:rPr lang="en-GB" sz="2000">
                          <a:effectLst/>
                        </a:rPr>
                        <a:t>Grief</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37103" marR="37103" marT="0" marB="0"/>
                </a:tc>
                <a:extLst>
                  <a:ext uri="{0D108BD9-81ED-4DB2-BD59-A6C34878D82A}">
                    <a16:rowId xmlns:a16="http://schemas.microsoft.com/office/drawing/2014/main" val="3199107511"/>
                  </a:ext>
                </a:extLst>
              </a:tr>
              <a:tr h="218737">
                <a:tc vMerge="1">
                  <a:txBody>
                    <a:bodyPr/>
                    <a:lstStyle/>
                    <a:p>
                      <a:endParaRPr lang="en-GB"/>
                    </a:p>
                  </a:txBody>
                  <a:tcPr/>
                </a:tc>
                <a:tc>
                  <a:txBody>
                    <a:bodyPr/>
                    <a:lstStyle/>
                    <a:p>
                      <a:pPr>
                        <a:lnSpc>
                          <a:spcPct val="107000"/>
                        </a:lnSpc>
                        <a:spcAft>
                          <a:spcPts val="800"/>
                        </a:spcAft>
                        <a:buNone/>
                      </a:pPr>
                      <a:r>
                        <a:rPr lang="en-GB" sz="2000">
                          <a:effectLst/>
                        </a:rPr>
                        <a:t>Achieving your goals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37103" marR="37103" marT="0" marB="0"/>
                </a:tc>
                <a:extLst>
                  <a:ext uri="{0D108BD9-81ED-4DB2-BD59-A6C34878D82A}">
                    <a16:rowId xmlns:a16="http://schemas.microsoft.com/office/drawing/2014/main" val="3321472931"/>
                  </a:ext>
                </a:extLst>
              </a:tr>
              <a:tr h="411874">
                <a:tc vMerge="1">
                  <a:txBody>
                    <a:bodyPr/>
                    <a:lstStyle/>
                    <a:p>
                      <a:endParaRPr lang="en-GB"/>
                    </a:p>
                  </a:txBody>
                  <a:tcPr/>
                </a:tc>
                <a:tc>
                  <a:txBody>
                    <a:bodyPr/>
                    <a:lstStyle/>
                    <a:p>
                      <a:pPr>
                        <a:lnSpc>
                          <a:spcPct val="107000"/>
                        </a:lnSpc>
                        <a:spcAft>
                          <a:spcPts val="800"/>
                        </a:spcAft>
                        <a:buNone/>
                      </a:pPr>
                      <a:r>
                        <a:rPr lang="en-GB" sz="2000">
                          <a:effectLst/>
                        </a:rPr>
                        <a:t>Using your gifts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37103" marR="37103" marT="0" marB="0"/>
                </a:tc>
                <a:extLst>
                  <a:ext uri="{0D108BD9-81ED-4DB2-BD59-A6C34878D82A}">
                    <a16:rowId xmlns:a16="http://schemas.microsoft.com/office/drawing/2014/main" val="2947213069"/>
                  </a:ext>
                </a:extLst>
              </a:tr>
              <a:tr h="411874">
                <a:tc vMerge="1">
                  <a:txBody>
                    <a:bodyPr/>
                    <a:lstStyle/>
                    <a:p>
                      <a:endParaRPr lang="en-GB"/>
                    </a:p>
                  </a:txBody>
                  <a:tcPr/>
                </a:tc>
                <a:tc>
                  <a:txBody>
                    <a:bodyPr/>
                    <a:lstStyle/>
                    <a:p>
                      <a:pPr>
                        <a:lnSpc>
                          <a:spcPct val="107000"/>
                        </a:lnSpc>
                        <a:spcAft>
                          <a:spcPts val="800"/>
                        </a:spcAft>
                        <a:buNone/>
                      </a:pPr>
                      <a:r>
                        <a:rPr lang="en-GB" sz="2000" dirty="0">
                          <a:effectLst/>
                        </a:rPr>
                        <a:t>Knowing you</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37103" marR="37103" marT="0" marB="0"/>
                </a:tc>
                <a:extLst>
                  <a:ext uri="{0D108BD9-81ED-4DB2-BD59-A6C34878D82A}">
                    <a16:rowId xmlns:a16="http://schemas.microsoft.com/office/drawing/2014/main" val="253346183"/>
                  </a:ext>
                </a:extLst>
              </a:tr>
              <a:tr h="218360">
                <a:tc>
                  <a:txBody>
                    <a:bodyPr/>
                    <a:lstStyle/>
                    <a:p>
                      <a:pPr>
                        <a:lnSpc>
                          <a:spcPct val="107000"/>
                        </a:lnSpc>
                        <a:spcAft>
                          <a:spcPts val="800"/>
                        </a:spcAft>
                        <a:buNone/>
                      </a:pPr>
                      <a:r>
                        <a:rPr lang="en-GB" sz="2000">
                          <a:effectLst/>
                        </a:rPr>
                        <a:t>Year 9 half term 6 (Summer)</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37103" marR="37103" marT="0" marB="0"/>
                </a:tc>
                <a:tc>
                  <a:txBody>
                    <a:bodyPr/>
                    <a:lstStyle/>
                    <a:p>
                      <a:pPr>
                        <a:lnSpc>
                          <a:spcPct val="107000"/>
                        </a:lnSpc>
                        <a:spcAft>
                          <a:spcPts val="800"/>
                        </a:spcAft>
                        <a:buNone/>
                      </a:pPr>
                      <a:r>
                        <a:rPr lang="en-GB" sz="2000" dirty="0">
                          <a:effectLst/>
                        </a:rPr>
                        <a:t>Which job?</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37103" marR="37103" marT="0" marB="0"/>
                </a:tc>
                <a:extLst>
                  <a:ext uri="{0D108BD9-81ED-4DB2-BD59-A6C34878D82A}">
                    <a16:rowId xmlns:a16="http://schemas.microsoft.com/office/drawing/2014/main" val="3861072513"/>
                  </a:ext>
                </a:extLst>
              </a:tr>
            </a:tbl>
          </a:graphicData>
        </a:graphic>
      </p:graphicFrame>
      <p:sp>
        <p:nvSpPr>
          <p:cNvPr id="3" name="Title 2">
            <a:extLst>
              <a:ext uri="{FF2B5EF4-FFF2-40B4-BE49-F238E27FC236}">
                <a16:creationId xmlns:a16="http://schemas.microsoft.com/office/drawing/2014/main" id="{E89DC491-D99F-DFF3-86F1-A2950E81DACD}"/>
              </a:ext>
            </a:extLst>
          </p:cNvPr>
          <p:cNvSpPr>
            <a:spLocks noGrp="1"/>
          </p:cNvSpPr>
          <p:nvPr>
            <p:ph type="title"/>
          </p:nvPr>
        </p:nvSpPr>
        <p:spPr>
          <a:xfrm>
            <a:off x="5292080" y="338328"/>
            <a:ext cx="3394720" cy="1252728"/>
          </a:xfrm>
        </p:spPr>
        <p:txBody>
          <a:bodyPr/>
          <a:lstStyle/>
          <a:p>
            <a:r>
              <a:rPr lang="en-GB" dirty="0"/>
              <a:t>PSHE</a:t>
            </a:r>
          </a:p>
        </p:txBody>
      </p:sp>
      <p:sp>
        <p:nvSpPr>
          <p:cNvPr id="5" name="TextBox 4">
            <a:extLst>
              <a:ext uri="{FF2B5EF4-FFF2-40B4-BE49-F238E27FC236}">
                <a16:creationId xmlns:a16="http://schemas.microsoft.com/office/drawing/2014/main" id="{2B98F39A-1808-7723-B177-46987E660E28}"/>
              </a:ext>
            </a:extLst>
          </p:cNvPr>
          <p:cNvSpPr txBox="1"/>
          <p:nvPr/>
        </p:nvSpPr>
        <p:spPr>
          <a:xfrm>
            <a:off x="5796136" y="2276872"/>
            <a:ext cx="2664296" cy="2308324"/>
          </a:xfrm>
          <a:prstGeom prst="rect">
            <a:avLst/>
          </a:prstGeom>
          <a:noFill/>
        </p:spPr>
        <p:txBody>
          <a:bodyPr wrap="square" rtlCol="0">
            <a:spAutoFit/>
          </a:bodyPr>
          <a:lstStyle/>
          <a:p>
            <a:r>
              <a:rPr lang="en-GB" dirty="0"/>
              <a:t>We continue the PSHE curriculum with 1 lesson in a two weekly cycle and a dedicated teacher. This continues to be a core part of the pupils wider education, and continues throughout KS4. </a:t>
            </a:r>
          </a:p>
        </p:txBody>
      </p:sp>
    </p:spTree>
    <p:extLst>
      <p:ext uri="{BB962C8B-B14F-4D97-AF65-F5344CB8AC3E}">
        <p14:creationId xmlns:p14="http://schemas.microsoft.com/office/powerpoint/2010/main" val="280586994"/>
      </p:ext>
    </p:extLst>
  </p:cSld>
  <p:clrMapOvr>
    <a:masterClrMapping/>
  </p:clrMapOvr>
  <p:transition spd="slow">
    <p:push dir="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271C139C-2406-F68E-3B5F-3D87A8B173BE}"/>
              </a:ext>
            </a:extLst>
          </p:cNvPr>
          <p:cNvGraphicFramePr>
            <a:graphicFrameLocks noGrp="1"/>
          </p:cNvGraphicFramePr>
          <p:nvPr>
            <p:ph idx="1"/>
            <p:extLst>
              <p:ext uri="{D42A27DB-BD31-4B8C-83A1-F6EECF244321}">
                <p14:modId xmlns:p14="http://schemas.microsoft.com/office/powerpoint/2010/main" val="3954271083"/>
              </p:ext>
            </p:extLst>
          </p:nvPr>
        </p:nvGraphicFramePr>
        <p:xfrm>
          <a:off x="323528" y="338328"/>
          <a:ext cx="5760640" cy="6259020"/>
        </p:xfrm>
        <a:graphic>
          <a:graphicData uri="http://schemas.openxmlformats.org/drawingml/2006/table">
            <a:tbl>
              <a:tblPr firstRow="1" firstCol="1" bandRow="1">
                <a:tableStyleId>{5C22544A-7EE6-4342-B048-85BDC9FD1C3A}</a:tableStyleId>
              </a:tblPr>
              <a:tblGrid>
                <a:gridCol w="2292053">
                  <a:extLst>
                    <a:ext uri="{9D8B030D-6E8A-4147-A177-3AD203B41FA5}">
                      <a16:colId xmlns:a16="http://schemas.microsoft.com/office/drawing/2014/main" val="600520807"/>
                    </a:ext>
                  </a:extLst>
                </a:gridCol>
                <a:gridCol w="3468587">
                  <a:extLst>
                    <a:ext uri="{9D8B030D-6E8A-4147-A177-3AD203B41FA5}">
                      <a16:colId xmlns:a16="http://schemas.microsoft.com/office/drawing/2014/main" val="1641482101"/>
                    </a:ext>
                  </a:extLst>
                </a:gridCol>
              </a:tblGrid>
              <a:tr h="1043170">
                <a:tc>
                  <a:txBody>
                    <a:bodyPr/>
                    <a:lstStyle/>
                    <a:p>
                      <a:pPr>
                        <a:lnSpc>
                          <a:spcPct val="107000"/>
                        </a:lnSpc>
                        <a:spcAft>
                          <a:spcPts val="800"/>
                        </a:spcAft>
                        <a:buNone/>
                      </a:pPr>
                      <a:r>
                        <a:rPr lang="en-GB" sz="1600">
                          <a:effectLst/>
                        </a:rPr>
                        <a:t>Year 9 half Term 1</a:t>
                      </a:r>
                    </a:p>
                    <a:p>
                      <a:pPr>
                        <a:lnSpc>
                          <a:spcPct val="107000"/>
                        </a:lnSpc>
                        <a:spcAft>
                          <a:spcPts val="800"/>
                        </a:spcAft>
                        <a:buNone/>
                      </a:pPr>
                      <a:r>
                        <a:rPr lang="en-GB" sz="1600">
                          <a:effectLst/>
                        </a:rPr>
                        <a:t>(Autumn)</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56468" marR="56468" marT="0" marB="0"/>
                </a:tc>
                <a:tc>
                  <a:txBody>
                    <a:bodyPr/>
                    <a:lstStyle/>
                    <a:p>
                      <a:pPr>
                        <a:lnSpc>
                          <a:spcPct val="107000"/>
                        </a:lnSpc>
                        <a:spcAft>
                          <a:spcPts val="800"/>
                        </a:spcAft>
                        <a:buNone/>
                      </a:pPr>
                      <a:r>
                        <a:rPr lang="en-GB" sz="1600">
                          <a:effectLst/>
                        </a:rPr>
                        <a:t>1 Slavery (Overview)</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56468" marR="56468" marT="0" marB="0"/>
                </a:tc>
                <a:extLst>
                  <a:ext uri="{0D108BD9-81ED-4DB2-BD59-A6C34878D82A}">
                    <a16:rowId xmlns:a16="http://schemas.microsoft.com/office/drawing/2014/main" val="4007111772"/>
                  </a:ext>
                </a:extLst>
              </a:tr>
              <a:tr h="1043170">
                <a:tc>
                  <a:txBody>
                    <a:bodyPr/>
                    <a:lstStyle/>
                    <a:p>
                      <a:pPr>
                        <a:lnSpc>
                          <a:spcPct val="107000"/>
                        </a:lnSpc>
                        <a:spcAft>
                          <a:spcPts val="800"/>
                        </a:spcAft>
                        <a:buNone/>
                      </a:pPr>
                      <a:r>
                        <a:rPr lang="en-GB" sz="1600">
                          <a:effectLst/>
                        </a:rPr>
                        <a:t>Year 9 half Term 2</a:t>
                      </a:r>
                    </a:p>
                    <a:p>
                      <a:pPr>
                        <a:lnSpc>
                          <a:spcPct val="107000"/>
                        </a:lnSpc>
                        <a:spcAft>
                          <a:spcPts val="800"/>
                        </a:spcAft>
                        <a:buNone/>
                      </a:pPr>
                      <a:r>
                        <a:rPr lang="en-GB" sz="1600">
                          <a:effectLst/>
                        </a:rPr>
                        <a:t>(Autumn)</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56468" marR="56468" marT="0" marB="0"/>
                </a:tc>
                <a:tc>
                  <a:txBody>
                    <a:bodyPr/>
                    <a:lstStyle/>
                    <a:p>
                      <a:pPr>
                        <a:lnSpc>
                          <a:spcPct val="107000"/>
                        </a:lnSpc>
                        <a:spcAft>
                          <a:spcPts val="800"/>
                        </a:spcAft>
                        <a:buNone/>
                      </a:pPr>
                      <a:r>
                        <a:rPr lang="en-GB" sz="1600">
                          <a:effectLst/>
                        </a:rPr>
                        <a:t>2 First World War (Depth study)</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56468" marR="56468" marT="0" marB="0"/>
                </a:tc>
                <a:extLst>
                  <a:ext uri="{0D108BD9-81ED-4DB2-BD59-A6C34878D82A}">
                    <a16:rowId xmlns:a16="http://schemas.microsoft.com/office/drawing/2014/main" val="519631647"/>
                  </a:ext>
                </a:extLst>
              </a:tr>
              <a:tr h="1043170">
                <a:tc>
                  <a:txBody>
                    <a:bodyPr/>
                    <a:lstStyle/>
                    <a:p>
                      <a:pPr>
                        <a:lnSpc>
                          <a:spcPct val="107000"/>
                        </a:lnSpc>
                        <a:spcAft>
                          <a:spcPts val="800"/>
                        </a:spcAft>
                        <a:buNone/>
                      </a:pPr>
                      <a:r>
                        <a:rPr lang="en-GB" sz="1600">
                          <a:effectLst/>
                        </a:rPr>
                        <a:t>Year 9 half Term 3</a:t>
                      </a:r>
                    </a:p>
                    <a:p>
                      <a:pPr>
                        <a:lnSpc>
                          <a:spcPct val="107000"/>
                        </a:lnSpc>
                        <a:spcAft>
                          <a:spcPts val="800"/>
                        </a:spcAft>
                        <a:buNone/>
                      </a:pPr>
                      <a:r>
                        <a:rPr lang="en-GB" sz="1600">
                          <a:effectLst/>
                        </a:rPr>
                        <a:t>(Spring)</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56468" marR="56468" marT="0" marB="0"/>
                </a:tc>
                <a:tc>
                  <a:txBody>
                    <a:bodyPr/>
                    <a:lstStyle/>
                    <a:p>
                      <a:pPr>
                        <a:lnSpc>
                          <a:spcPct val="107000"/>
                        </a:lnSpc>
                        <a:spcAft>
                          <a:spcPts val="800"/>
                        </a:spcAft>
                        <a:buNone/>
                      </a:pPr>
                      <a:r>
                        <a:rPr lang="en-GB" sz="1600">
                          <a:effectLst/>
                        </a:rPr>
                        <a:t>3 Inter War Years (Depth study)</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56468" marR="56468" marT="0" marB="0"/>
                </a:tc>
                <a:extLst>
                  <a:ext uri="{0D108BD9-81ED-4DB2-BD59-A6C34878D82A}">
                    <a16:rowId xmlns:a16="http://schemas.microsoft.com/office/drawing/2014/main" val="1416189962"/>
                  </a:ext>
                </a:extLst>
              </a:tr>
              <a:tr h="1043170">
                <a:tc>
                  <a:txBody>
                    <a:bodyPr/>
                    <a:lstStyle/>
                    <a:p>
                      <a:pPr>
                        <a:lnSpc>
                          <a:spcPct val="107000"/>
                        </a:lnSpc>
                        <a:spcAft>
                          <a:spcPts val="800"/>
                        </a:spcAft>
                        <a:buNone/>
                      </a:pPr>
                      <a:r>
                        <a:rPr lang="en-GB" sz="1600">
                          <a:effectLst/>
                        </a:rPr>
                        <a:t>Year 9 half Term 4</a:t>
                      </a:r>
                    </a:p>
                    <a:p>
                      <a:pPr>
                        <a:lnSpc>
                          <a:spcPct val="107000"/>
                        </a:lnSpc>
                        <a:spcAft>
                          <a:spcPts val="800"/>
                        </a:spcAft>
                        <a:buNone/>
                      </a:pPr>
                      <a:r>
                        <a:rPr lang="en-GB" sz="1600">
                          <a:effectLst/>
                        </a:rPr>
                        <a:t>(Spring)</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56468" marR="56468" marT="0" marB="0"/>
                </a:tc>
                <a:tc>
                  <a:txBody>
                    <a:bodyPr/>
                    <a:lstStyle/>
                    <a:p>
                      <a:pPr>
                        <a:lnSpc>
                          <a:spcPct val="107000"/>
                        </a:lnSpc>
                        <a:spcAft>
                          <a:spcPts val="800"/>
                        </a:spcAft>
                        <a:buNone/>
                      </a:pPr>
                      <a:r>
                        <a:rPr lang="en-GB" sz="1600">
                          <a:effectLst/>
                        </a:rPr>
                        <a:t>4 Holocaust (Depth study)</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56468" marR="56468" marT="0" marB="0"/>
                </a:tc>
                <a:extLst>
                  <a:ext uri="{0D108BD9-81ED-4DB2-BD59-A6C34878D82A}">
                    <a16:rowId xmlns:a16="http://schemas.microsoft.com/office/drawing/2014/main" val="1739499965"/>
                  </a:ext>
                </a:extLst>
              </a:tr>
              <a:tr h="1043170">
                <a:tc>
                  <a:txBody>
                    <a:bodyPr/>
                    <a:lstStyle/>
                    <a:p>
                      <a:pPr>
                        <a:lnSpc>
                          <a:spcPct val="107000"/>
                        </a:lnSpc>
                        <a:spcAft>
                          <a:spcPts val="800"/>
                        </a:spcAft>
                        <a:buNone/>
                      </a:pPr>
                      <a:r>
                        <a:rPr lang="en-GB" sz="1600">
                          <a:effectLst/>
                        </a:rPr>
                        <a:t>Year 9 half Term 5</a:t>
                      </a:r>
                    </a:p>
                    <a:p>
                      <a:pPr>
                        <a:lnSpc>
                          <a:spcPct val="107000"/>
                        </a:lnSpc>
                        <a:spcAft>
                          <a:spcPts val="800"/>
                        </a:spcAft>
                        <a:buNone/>
                      </a:pPr>
                      <a:r>
                        <a:rPr lang="en-GB" sz="1600">
                          <a:effectLst/>
                        </a:rPr>
                        <a:t>(Summer)</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56468" marR="56468" marT="0" marB="0"/>
                </a:tc>
                <a:tc>
                  <a:txBody>
                    <a:bodyPr/>
                    <a:lstStyle/>
                    <a:p>
                      <a:pPr>
                        <a:lnSpc>
                          <a:spcPct val="107000"/>
                        </a:lnSpc>
                        <a:spcAft>
                          <a:spcPts val="800"/>
                        </a:spcAft>
                        <a:buNone/>
                      </a:pPr>
                      <a:r>
                        <a:rPr lang="en-GB" sz="1600">
                          <a:effectLst/>
                        </a:rPr>
                        <a:t>5 WWII and the Home Front (Depth study)</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56468" marR="56468" marT="0" marB="0"/>
                </a:tc>
                <a:extLst>
                  <a:ext uri="{0D108BD9-81ED-4DB2-BD59-A6C34878D82A}">
                    <a16:rowId xmlns:a16="http://schemas.microsoft.com/office/drawing/2014/main" val="1133069554"/>
                  </a:ext>
                </a:extLst>
              </a:tr>
              <a:tr h="1043170">
                <a:tc>
                  <a:txBody>
                    <a:bodyPr/>
                    <a:lstStyle/>
                    <a:p>
                      <a:pPr>
                        <a:lnSpc>
                          <a:spcPct val="107000"/>
                        </a:lnSpc>
                        <a:spcAft>
                          <a:spcPts val="800"/>
                        </a:spcAft>
                        <a:buNone/>
                      </a:pPr>
                      <a:r>
                        <a:rPr lang="en-GB" sz="1600">
                          <a:effectLst/>
                        </a:rPr>
                        <a:t>Year 9 half Term 6</a:t>
                      </a:r>
                    </a:p>
                    <a:p>
                      <a:pPr>
                        <a:lnSpc>
                          <a:spcPct val="107000"/>
                        </a:lnSpc>
                        <a:spcAft>
                          <a:spcPts val="800"/>
                        </a:spcAft>
                        <a:buNone/>
                      </a:pPr>
                      <a:r>
                        <a:rPr lang="en-GB" sz="1600">
                          <a:effectLst/>
                        </a:rPr>
                        <a:t>(Summer)</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56468" marR="56468" marT="0" marB="0"/>
                </a:tc>
                <a:tc>
                  <a:txBody>
                    <a:bodyPr/>
                    <a:lstStyle/>
                    <a:p>
                      <a:pPr>
                        <a:lnSpc>
                          <a:spcPct val="107000"/>
                        </a:lnSpc>
                        <a:spcAft>
                          <a:spcPts val="800"/>
                        </a:spcAft>
                        <a:buNone/>
                      </a:pPr>
                      <a:r>
                        <a:rPr lang="en-GB" sz="1600" dirty="0">
                          <a:effectLst/>
                        </a:rPr>
                        <a:t>6 Post War Britain (Overview)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56468" marR="56468" marT="0" marB="0"/>
                </a:tc>
                <a:extLst>
                  <a:ext uri="{0D108BD9-81ED-4DB2-BD59-A6C34878D82A}">
                    <a16:rowId xmlns:a16="http://schemas.microsoft.com/office/drawing/2014/main" val="1421614996"/>
                  </a:ext>
                </a:extLst>
              </a:tr>
            </a:tbl>
          </a:graphicData>
        </a:graphic>
      </p:graphicFrame>
      <p:sp>
        <p:nvSpPr>
          <p:cNvPr id="3" name="Title 2">
            <a:extLst>
              <a:ext uri="{FF2B5EF4-FFF2-40B4-BE49-F238E27FC236}">
                <a16:creationId xmlns:a16="http://schemas.microsoft.com/office/drawing/2014/main" id="{61444180-DA25-9982-ED46-C1A69F05AE14}"/>
              </a:ext>
            </a:extLst>
          </p:cNvPr>
          <p:cNvSpPr>
            <a:spLocks noGrp="1"/>
          </p:cNvSpPr>
          <p:nvPr>
            <p:ph type="title"/>
          </p:nvPr>
        </p:nvSpPr>
        <p:spPr>
          <a:xfrm>
            <a:off x="6156176" y="338328"/>
            <a:ext cx="2530624" cy="1252728"/>
          </a:xfrm>
        </p:spPr>
        <p:txBody>
          <a:bodyPr/>
          <a:lstStyle/>
          <a:p>
            <a:r>
              <a:rPr lang="en-GB" dirty="0"/>
              <a:t>History</a:t>
            </a:r>
          </a:p>
        </p:txBody>
      </p:sp>
      <p:sp>
        <p:nvSpPr>
          <p:cNvPr id="5" name="TextBox 4">
            <a:extLst>
              <a:ext uri="{FF2B5EF4-FFF2-40B4-BE49-F238E27FC236}">
                <a16:creationId xmlns:a16="http://schemas.microsoft.com/office/drawing/2014/main" id="{0BAAF543-D223-3A61-7BD7-66A6177E0198}"/>
              </a:ext>
            </a:extLst>
          </p:cNvPr>
          <p:cNvSpPr txBox="1"/>
          <p:nvPr/>
        </p:nvSpPr>
        <p:spPr>
          <a:xfrm>
            <a:off x="5929808" y="2780928"/>
            <a:ext cx="3106688" cy="3693319"/>
          </a:xfrm>
          <a:prstGeom prst="rect">
            <a:avLst/>
          </a:prstGeom>
          <a:noFill/>
        </p:spPr>
        <p:txBody>
          <a:bodyPr wrap="square" rtlCol="0">
            <a:spAutoFit/>
          </a:bodyPr>
          <a:lstStyle/>
          <a:p>
            <a:pPr marL="285750" indent="-285750">
              <a:buFont typeface="Arial" panose="020B0604020202020204" pitchFamily="34" charset="0"/>
              <a:buChar char="•"/>
            </a:pPr>
            <a:r>
              <a:rPr lang="en-GB" dirty="0"/>
              <a:t>GCSE history begins in year 9, with Inter War Years their first GCSE topic</a:t>
            </a:r>
          </a:p>
          <a:p>
            <a:pPr marL="285750" indent="-285750">
              <a:buFont typeface="Arial" panose="020B0604020202020204" pitchFamily="34" charset="0"/>
              <a:buChar char="•"/>
            </a:pPr>
            <a:r>
              <a:rPr lang="en-GB" dirty="0"/>
              <a:t>Topics such as the Holocaust are intentionally saved till this year to give students the maturity to engage and learn from such a horrifying event. </a:t>
            </a:r>
          </a:p>
          <a:p>
            <a:pPr marL="285750" indent="-285750">
              <a:buFont typeface="Arial" panose="020B0604020202020204" pitchFamily="34" charset="0"/>
              <a:buChar char="•"/>
            </a:pPr>
            <a:r>
              <a:rPr lang="en-GB" dirty="0"/>
              <a:t>At the end of this year, pupils will have a choice moving forward between History and Geography.</a:t>
            </a:r>
          </a:p>
        </p:txBody>
      </p:sp>
    </p:spTree>
    <p:extLst>
      <p:ext uri="{BB962C8B-B14F-4D97-AF65-F5344CB8AC3E}">
        <p14:creationId xmlns:p14="http://schemas.microsoft.com/office/powerpoint/2010/main" val="3991517744"/>
      </p:ext>
    </p:extLst>
  </p:cSld>
  <p:clrMapOvr>
    <a:masterClrMapping/>
  </p:clrMapOvr>
  <p:transition spd="slow">
    <p:push dir="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96E2CCE8-5C96-E4D6-3571-22FBAE4C7B67}"/>
              </a:ext>
            </a:extLst>
          </p:cNvPr>
          <p:cNvGraphicFramePr>
            <a:graphicFrameLocks noGrp="1"/>
          </p:cNvGraphicFramePr>
          <p:nvPr>
            <p:ph idx="1"/>
            <p:extLst>
              <p:ext uri="{D42A27DB-BD31-4B8C-83A1-F6EECF244321}">
                <p14:modId xmlns:p14="http://schemas.microsoft.com/office/powerpoint/2010/main" val="3393592517"/>
              </p:ext>
            </p:extLst>
          </p:nvPr>
        </p:nvGraphicFramePr>
        <p:xfrm>
          <a:off x="251520" y="404664"/>
          <a:ext cx="5184576" cy="6192690"/>
        </p:xfrm>
        <a:graphic>
          <a:graphicData uri="http://schemas.openxmlformats.org/drawingml/2006/table">
            <a:tbl>
              <a:tblPr firstRow="1" firstCol="1" bandRow="1">
                <a:tableStyleId>{5C22544A-7EE6-4342-B048-85BDC9FD1C3A}</a:tableStyleId>
              </a:tblPr>
              <a:tblGrid>
                <a:gridCol w="2018252">
                  <a:extLst>
                    <a:ext uri="{9D8B030D-6E8A-4147-A177-3AD203B41FA5}">
                      <a16:colId xmlns:a16="http://schemas.microsoft.com/office/drawing/2014/main" val="377776882"/>
                    </a:ext>
                  </a:extLst>
                </a:gridCol>
                <a:gridCol w="3166324">
                  <a:extLst>
                    <a:ext uri="{9D8B030D-6E8A-4147-A177-3AD203B41FA5}">
                      <a16:colId xmlns:a16="http://schemas.microsoft.com/office/drawing/2014/main" val="878672225"/>
                    </a:ext>
                  </a:extLst>
                </a:gridCol>
              </a:tblGrid>
              <a:tr h="1032115">
                <a:tc>
                  <a:txBody>
                    <a:bodyPr/>
                    <a:lstStyle/>
                    <a:p>
                      <a:pPr>
                        <a:lnSpc>
                          <a:spcPct val="107000"/>
                        </a:lnSpc>
                        <a:spcAft>
                          <a:spcPts val="800"/>
                        </a:spcAft>
                        <a:buNone/>
                      </a:pPr>
                      <a:r>
                        <a:rPr lang="en-GB" sz="1800">
                          <a:effectLst/>
                        </a:rPr>
                        <a:t>Year 9 half term 1 (Autumn)</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56468" marR="56468" marT="0" marB="0"/>
                </a:tc>
                <a:tc>
                  <a:txBody>
                    <a:bodyPr/>
                    <a:lstStyle/>
                    <a:p>
                      <a:pPr>
                        <a:lnSpc>
                          <a:spcPct val="107000"/>
                        </a:lnSpc>
                        <a:spcAft>
                          <a:spcPts val="800"/>
                        </a:spcAft>
                        <a:buNone/>
                      </a:pPr>
                      <a:r>
                        <a:rPr lang="en-GB" sz="1800">
                          <a:effectLst/>
                        </a:rPr>
                        <a:t>Population and migration</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56468" marR="56468" marT="0" marB="0"/>
                </a:tc>
                <a:extLst>
                  <a:ext uri="{0D108BD9-81ED-4DB2-BD59-A6C34878D82A}">
                    <a16:rowId xmlns:a16="http://schemas.microsoft.com/office/drawing/2014/main" val="3777361249"/>
                  </a:ext>
                </a:extLst>
              </a:tr>
              <a:tr h="1032115">
                <a:tc>
                  <a:txBody>
                    <a:bodyPr/>
                    <a:lstStyle/>
                    <a:p>
                      <a:pPr>
                        <a:lnSpc>
                          <a:spcPct val="107000"/>
                        </a:lnSpc>
                        <a:spcAft>
                          <a:spcPts val="800"/>
                        </a:spcAft>
                        <a:buNone/>
                      </a:pPr>
                      <a:r>
                        <a:rPr lang="en-GB" sz="1800">
                          <a:effectLst/>
                        </a:rPr>
                        <a:t>Year 9 half term 2 (Autumn)</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56468" marR="56468" marT="0" marB="0"/>
                </a:tc>
                <a:tc>
                  <a:txBody>
                    <a:bodyPr/>
                    <a:lstStyle/>
                    <a:p>
                      <a:pPr>
                        <a:lnSpc>
                          <a:spcPct val="107000"/>
                        </a:lnSpc>
                        <a:spcAft>
                          <a:spcPts val="800"/>
                        </a:spcAft>
                        <a:buNone/>
                      </a:pPr>
                      <a:r>
                        <a:rPr lang="en-GB" sz="1800">
                          <a:effectLst/>
                        </a:rPr>
                        <a:t>Oceans</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56468" marR="56468" marT="0" marB="0"/>
                </a:tc>
                <a:extLst>
                  <a:ext uri="{0D108BD9-81ED-4DB2-BD59-A6C34878D82A}">
                    <a16:rowId xmlns:a16="http://schemas.microsoft.com/office/drawing/2014/main" val="733536519"/>
                  </a:ext>
                </a:extLst>
              </a:tr>
              <a:tr h="1032115">
                <a:tc>
                  <a:txBody>
                    <a:bodyPr/>
                    <a:lstStyle/>
                    <a:p>
                      <a:pPr>
                        <a:lnSpc>
                          <a:spcPct val="107000"/>
                        </a:lnSpc>
                        <a:spcAft>
                          <a:spcPts val="800"/>
                        </a:spcAft>
                        <a:buNone/>
                      </a:pPr>
                      <a:r>
                        <a:rPr lang="en-GB" sz="1800">
                          <a:effectLst/>
                        </a:rPr>
                        <a:t>Year 9 half term 3 (Spring)</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56468" marR="56468" marT="0" marB="0"/>
                </a:tc>
                <a:tc>
                  <a:txBody>
                    <a:bodyPr/>
                    <a:lstStyle/>
                    <a:p>
                      <a:pPr>
                        <a:lnSpc>
                          <a:spcPct val="107000"/>
                        </a:lnSpc>
                        <a:spcAft>
                          <a:spcPts val="800"/>
                        </a:spcAft>
                        <a:buNone/>
                      </a:pPr>
                      <a:r>
                        <a:rPr lang="en-GB" sz="1800">
                          <a:effectLst/>
                        </a:rPr>
                        <a:t>Globalisation and Tourism</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56468" marR="56468" marT="0" marB="0"/>
                </a:tc>
                <a:extLst>
                  <a:ext uri="{0D108BD9-81ED-4DB2-BD59-A6C34878D82A}">
                    <a16:rowId xmlns:a16="http://schemas.microsoft.com/office/drawing/2014/main" val="521228372"/>
                  </a:ext>
                </a:extLst>
              </a:tr>
              <a:tr h="1032115">
                <a:tc>
                  <a:txBody>
                    <a:bodyPr/>
                    <a:lstStyle/>
                    <a:p>
                      <a:pPr>
                        <a:lnSpc>
                          <a:spcPct val="107000"/>
                        </a:lnSpc>
                        <a:spcAft>
                          <a:spcPts val="800"/>
                        </a:spcAft>
                        <a:buNone/>
                      </a:pPr>
                      <a:r>
                        <a:rPr lang="en-GB" sz="1800">
                          <a:effectLst/>
                        </a:rPr>
                        <a:t>Year 9 half term 4 (Spring)</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56468" marR="56468" marT="0" marB="0"/>
                </a:tc>
                <a:tc>
                  <a:txBody>
                    <a:bodyPr/>
                    <a:lstStyle/>
                    <a:p>
                      <a:pPr>
                        <a:lnSpc>
                          <a:spcPct val="107000"/>
                        </a:lnSpc>
                        <a:spcAft>
                          <a:spcPts val="800"/>
                        </a:spcAft>
                        <a:buNone/>
                      </a:pPr>
                      <a:r>
                        <a:rPr lang="en-GB" sz="1800">
                          <a:effectLst/>
                        </a:rPr>
                        <a:t>Overview of Landscapes of the UK</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56468" marR="56468" marT="0" marB="0"/>
                </a:tc>
                <a:extLst>
                  <a:ext uri="{0D108BD9-81ED-4DB2-BD59-A6C34878D82A}">
                    <a16:rowId xmlns:a16="http://schemas.microsoft.com/office/drawing/2014/main" val="2171320512"/>
                  </a:ext>
                </a:extLst>
              </a:tr>
              <a:tr h="1032115">
                <a:tc>
                  <a:txBody>
                    <a:bodyPr/>
                    <a:lstStyle/>
                    <a:p>
                      <a:pPr>
                        <a:lnSpc>
                          <a:spcPct val="107000"/>
                        </a:lnSpc>
                        <a:spcAft>
                          <a:spcPts val="800"/>
                        </a:spcAft>
                        <a:buNone/>
                      </a:pPr>
                      <a:r>
                        <a:rPr lang="en-GB" sz="1800">
                          <a:effectLst/>
                        </a:rPr>
                        <a:t>Year 9 half term 5 (Summer)</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56468" marR="56468" marT="0" marB="0"/>
                </a:tc>
                <a:tc>
                  <a:txBody>
                    <a:bodyPr/>
                    <a:lstStyle/>
                    <a:p>
                      <a:pPr>
                        <a:lnSpc>
                          <a:spcPct val="107000"/>
                        </a:lnSpc>
                        <a:spcAft>
                          <a:spcPts val="800"/>
                        </a:spcAft>
                        <a:buNone/>
                      </a:pPr>
                      <a:r>
                        <a:rPr lang="en-GB" sz="1800">
                          <a:effectLst/>
                        </a:rPr>
                        <a:t>Coastal Landscapes</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56468" marR="56468" marT="0" marB="0"/>
                </a:tc>
                <a:extLst>
                  <a:ext uri="{0D108BD9-81ED-4DB2-BD59-A6C34878D82A}">
                    <a16:rowId xmlns:a16="http://schemas.microsoft.com/office/drawing/2014/main" val="4105948265"/>
                  </a:ext>
                </a:extLst>
              </a:tr>
              <a:tr h="1032115">
                <a:tc>
                  <a:txBody>
                    <a:bodyPr/>
                    <a:lstStyle/>
                    <a:p>
                      <a:pPr>
                        <a:lnSpc>
                          <a:spcPct val="107000"/>
                        </a:lnSpc>
                        <a:spcAft>
                          <a:spcPts val="800"/>
                        </a:spcAft>
                        <a:buNone/>
                      </a:pPr>
                      <a:r>
                        <a:rPr lang="en-GB" sz="1800">
                          <a:effectLst/>
                        </a:rPr>
                        <a:t>Year 9 half term 6 (Summer)</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56468" marR="56468" marT="0" marB="0"/>
                </a:tc>
                <a:tc>
                  <a:txBody>
                    <a:bodyPr/>
                    <a:lstStyle/>
                    <a:p>
                      <a:pPr>
                        <a:lnSpc>
                          <a:spcPct val="107000"/>
                        </a:lnSpc>
                        <a:spcAft>
                          <a:spcPts val="800"/>
                        </a:spcAft>
                        <a:buNone/>
                      </a:pPr>
                      <a:r>
                        <a:rPr lang="en-GB" sz="1800" dirty="0">
                          <a:effectLst/>
                        </a:rPr>
                        <a:t>River landscapes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56468" marR="56468" marT="0" marB="0"/>
                </a:tc>
                <a:extLst>
                  <a:ext uri="{0D108BD9-81ED-4DB2-BD59-A6C34878D82A}">
                    <a16:rowId xmlns:a16="http://schemas.microsoft.com/office/drawing/2014/main" val="2831878598"/>
                  </a:ext>
                </a:extLst>
              </a:tr>
            </a:tbl>
          </a:graphicData>
        </a:graphic>
      </p:graphicFrame>
      <p:sp>
        <p:nvSpPr>
          <p:cNvPr id="3" name="Title 2">
            <a:extLst>
              <a:ext uri="{FF2B5EF4-FFF2-40B4-BE49-F238E27FC236}">
                <a16:creationId xmlns:a16="http://schemas.microsoft.com/office/drawing/2014/main" id="{847BB279-3D2B-B0D1-8C9B-E5535756FA25}"/>
              </a:ext>
            </a:extLst>
          </p:cNvPr>
          <p:cNvSpPr>
            <a:spLocks noGrp="1"/>
          </p:cNvSpPr>
          <p:nvPr>
            <p:ph type="title"/>
          </p:nvPr>
        </p:nvSpPr>
        <p:spPr>
          <a:xfrm>
            <a:off x="5436096" y="338328"/>
            <a:ext cx="3250704" cy="1252728"/>
          </a:xfrm>
        </p:spPr>
        <p:txBody>
          <a:bodyPr/>
          <a:lstStyle/>
          <a:p>
            <a:r>
              <a:rPr lang="en-GB" dirty="0"/>
              <a:t>Geography</a:t>
            </a:r>
          </a:p>
        </p:txBody>
      </p:sp>
      <p:sp>
        <p:nvSpPr>
          <p:cNvPr id="5" name="TextBox 4">
            <a:extLst>
              <a:ext uri="{FF2B5EF4-FFF2-40B4-BE49-F238E27FC236}">
                <a16:creationId xmlns:a16="http://schemas.microsoft.com/office/drawing/2014/main" id="{6F63287D-9F56-2CB0-3CBA-ECAD650E45B2}"/>
              </a:ext>
            </a:extLst>
          </p:cNvPr>
          <p:cNvSpPr txBox="1"/>
          <p:nvPr/>
        </p:nvSpPr>
        <p:spPr>
          <a:xfrm>
            <a:off x="5724128" y="2708920"/>
            <a:ext cx="2962672" cy="2862322"/>
          </a:xfrm>
          <a:prstGeom prst="rect">
            <a:avLst/>
          </a:prstGeom>
          <a:noFill/>
        </p:spPr>
        <p:txBody>
          <a:bodyPr wrap="square" rtlCol="0">
            <a:spAutoFit/>
          </a:bodyPr>
          <a:lstStyle/>
          <a:p>
            <a:r>
              <a:rPr lang="en-GB" dirty="0"/>
              <a:t>*GCSE content begins in Geography this year, with the first 3 units finishing up KS3, and the final 3 half terms being the beginning of GCSE content. </a:t>
            </a:r>
          </a:p>
          <a:p>
            <a:r>
              <a:rPr lang="en-GB" dirty="0"/>
              <a:t>* At the end of this year, pupils will have a choice of humanities subject between Geography and History</a:t>
            </a:r>
          </a:p>
        </p:txBody>
      </p:sp>
    </p:spTree>
    <p:extLst>
      <p:ext uri="{BB962C8B-B14F-4D97-AF65-F5344CB8AC3E}">
        <p14:creationId xmlns:p14="http://schemas.microsoft.com/office/powerpoint/2010/main" val="457460197"/>
      </p:ext>
    </p:extLst>
  </p:cSld>
  <p:clrMapOvr>
    <a:masterClrMapping/>
  </p:clrMapOvr>
  <p:transition spd="slow">
    <p:push dir="u"/>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E7B3A200-52D3-DD08-AC00-6B55C6DF7889}"/>
              </a:ext>
            </a:extLst>
          </p:cNvPr>
          <p:cNvGraphicFramePr>
            <a:graphicFrameLocks noGrp="1"/>
          </p:cNvGraphicFramePr>
          <p:nvPr>
            <p:ph idx="1"/>
            <p:extLst>
              <p:ext uri="{D42A27DB-BD31-4B8C-83A1-F6EECF244321}">
                <p14:modId xmlns:p14="http://schemas.microsoft.com/office/powerpoint/2010/main" val="3520147102"/>
              </p:ext>
            </p:extLst>
          </p:nvPr>
        </p:nvGraphicFramePr>
        <p:xfrm>
          <a:off x="457200" y="1772816"/>
          <a:ext cx="5644674" cy="3320716"/>
        </p:xfrm>
        <a:graphic>
          <a:graphicData uri="http://schemas.openxmlformats.org/drawingml/2006/table">
            <a:tbl>
              <a:tblPr firstRow="1" firstCol="1" bandRow="1">
                <a:tableStyleId>{5C22544A-7EE6-4342-B048-85BDC9FD1C3A}</a:tableStyleId>
              </a:tblPr>
              <a:tblGrid>
                <a:gridCol w="1498669">
                  <a:extLst>
                    <a:ext uri="{9D8B030D-6E8A-4147-A177-3AD203B41FA5}">
                      <a16:colId xmlns:a16="http://schemas.microsoft.com/office/drawing/2014/main" val="2291896218"/>
                    </a:ext>
                  </a:extLst>
                </a:gridCol>
                <a:gridCol w="4146005">
                  <a:extLst>
                    <a:ext uri="{9D8B030D-6E8A-4147-A177-3AD203B41FA5}">
                      <a16:colId xmlns:a16="http://schemas.microsoft.com/office/drawing/2014/main" val="2234618144"/>
                    </a:ext>
                  </a:extLst>
                </a:gridCol>
              </a:tblGrid>
              <a:tr h="474388">
                <a:tc>
                  <a:txBody>
                    <a:bodyPr/>
                    <a:lstStyle/>
                    <a:p>
                      <a:pPr>
                        <a:lnSpc>
                          <a:spcPct val="115000"/>
                        </a:lnSpc>
                        <a:spcAft>
                          <a:spcPts val="1000"/>
                        </a:spcAft>
                        <a:buNone/>
                      </a:pPr>
                      <a:r>
                        <a:rPr lang="en-GB" sz="1600">
                          <a:effectLst/>
                        </a:rPr>
                        <a:t>Half-Term</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n-GB" sz="1600">
                          <a:effectLst/>
                        </a:rPr>
                        <a:t>Sports covered</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61107881"/>
                  </a:ext>
                </a:extLst>
              </a:tr>
              <a:tr h="474388">
                <a:tc>
                  <a:txBody>
                    <a:bodyPr/>
                    <a:lstStyle/>
                    <a:p>
                      <a:pPr>
                        <a:lnSpc>
                          <a:spcPct val="115000"/>
                        </a:lnSpc>
                        <a:spcAft>
                          <a:spcPts val="1000"/>
                        </a:spcAft>
                        <a:buNone/>
                      </a:pPr>
                      <a:r>
                        <a:rPr lang="en-GB" sz="1600">
                          <a:effectLst/>
                        </a:rPr>
                        <a:t>Autumn 1</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n-GB" sz="1600">
                          <a:effectLst/>
                        </a:rPr>
                        <a:t>Football and Health &amp; Fitness</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68170948"/>
                  </a:ext>
                </a:extLst>
              </a:tr>
              <a:tr h="474388">
                <a:tc>
                  <a:txBody>
                    <a:bodyPr/>
                    <a:lstStyle/>
                    <a:p>
                      <a:pPr>
                        <a:lnSpc>
                          <a:spcPct val="115000"/>
                        </a:lnSpc>
                        <a:spcAft>
                          <a:spcPts val="1000"/>
                        </a:spcAft>
                        <a:buNone/>
                      </a:pPr>
                      <a:r>
                        <a:rPr lang="en-GB" sz="1600">
                          <a:effectLst/>
                        </a:rPr>
                        <a:t>Autumn 2</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n-GB" sz="1600">
                          <a:effectLst/>
                        </a:rPr>
                        <a:t>Rugby and Volleyball</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04809408"/>
                  </a:ext>
                </a:extLst>
              </a:tr>
              <a:tr h="474388">
                <a:tc>
                  <a:txBody>
                    <a:bodyPr/>
                    <a:lstStyle/>
                    <a:p>
                      <a:pPr>
                        <a:lnSpc>
                          <a:spcPct val="115000"/>
                        </a:lnSpc>
                        <a:spcAft>
                          <a:spcPts val="1000"/>
                        </a:spcAft>
                        <a:buNone/>
                      </a:pPr>
                      <a:r>
                        <a:rPr lang="en-GB" sz="1600">
                          <a:effectLst/>
                        </a:rPr>
                        <a:t>Spring 1</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n-GB" sz="1600">
                          <a:effectLst/>
                        </a:rPr>
                        <a:t>Basketball and Hockey</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04300241"/>
                  </a:ext>
                </a:extLst>
              </a:tr>
              <a:tr h="474388">
                <a:tc>
                  <a:txBody>
                    <a:bodyPr/>
                    <a:lstStyle/>
                    <a:p>
                      <a:pPr>
                        <a:lnSpc>
                          <a:spcPct val="115000"/>
                        </a:lnSpc>
                        <a:spcAft>
                          <a:spcPts val="1000"/>
                        </a:spcAft>
                        <a:buNone/>
                      </a:pPr>
                      <a:r>
                        <a:rPr lang="en-GB" sz="1600">
                          <a:effectLst/>
                        </a:rPr>
                        <a:t>Spring 2</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n-GB" sz="1600">
                          <a:effectLst/>
                        </a:rPr>
                        <a:t>Table Tennis and Handball</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19079943"/>
                  </a:ext>
                </a:extLst>
              </a:tr>
              <a:tr h="474388">
                <a:tc>
                  <a:txBody>
                    <a:bodyPr/>
                    <a:lstStyle/>
                    <a:p>
                      <a:pPr>
                        <a:lnSpc>
                          <a:spcPct val="115000"/>
                        </a:lnSpc>
                        <a:spcAft>
                          <a:spcPts val="1000"/>
                        </a:spcAft>
                        <a:buNone/>
                      </a:pPr>
                      <a:r>
                        <a:rPr lang="en-GB" sz="1600">
                          <a:effectLst/>
                        </a:rPr>
                        <a:t>Summer 1</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n-GB" sz="1600">
                          <a:effectLst/>
                        </a:rPr>
                        <a:t>Athletics and Cricket</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02290068"/>
                  </a:ext>
                </a:extLst>
              </a:tr>
              <a:tr h="474388">
                <a:tc>
                  <a:txBody>
                    <a:bodyPr/>
                    <a:lstStyle/>
                    <a:p>
                      <a:pPr>
                        <a:lnSpc>
                          <a:spcPct val="115000"/>
                        </a:lnSpc>
                        <a:spcAft>
                          <a:spcPts val="1000"/>
                        </a:spcAft>
                        <a:buNone/>
                      </a:pPr>
                      <a:r>
                        <a:rPr lang="en-GB" sz="1600">
                          <a:effectLst/>
                        </a:rPr>
                        <a:t>Summer 2</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buNone/>
                      </a:pPr>
                      <a:r>
                        <a:rPr lang="en-GB" sz="1600" dirty="0">
                          <a:effectLst/>
                        </a:rPr>
                        <a:t>Athletics and Rounders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13303238"/>
                  </a:ext>
                </a:extLst>
              </a:tr>
            </a:tbl>
          </a:graphicData>
        </a:graphic>
      </p:graphicFrame>
      <p:sp>
        <p:nvSpPr>
          <p:cNvPr id="3" name="Title 2">
            <a:extLst>
              <a:ext uri="{FF2B5EF4-FFF2-40B4-BE49-F238E27FC236}">
                <a16:creationId xmlns:a16="http://schemas.microsoft.com/office/drawing/2014/main" id="{ADD47220-3F60-2BEE-8DFD-E2E3D04482C6}"/>
              </a:ext>
            </a:extLst>
          </p:cNvPr>
          <p:cNvSpPr>
            <a:spLocks noGrp="1"/>
          </p:cNvSpPr>
          <p:nvPr>
            <p:ph type="title"/>
          </p:nvPr>
        </p:nvSpPr>
        <p:spPr/>
        <p:txBody>
          <a:bodyPr/>
          <a:lstStyle/>
          <a:p>
            <a:r>
              <a:rPr lang="en-GB" dirty="0"/>
              <a:t>PE</a:t>
            </a:r>
          </a:p>
        </p:txBody>
      </p:sp>
      <p:sp>
        <p:nvSpPr>
          <p:cNvPr id="5" name="TextBox 4">
            <a:extLst>
              <a:ext uri="{FF2B5EF4-FFF2-40B4-BE49-F238E27FC236}">
                <a16:creationId xmlns:a16="http://schemas.microsoft.com/office/drawing/2014/main" id="{DA300905-3BD6-BC2D-2B18-CB09496C13FD}"/>
              </a:ext>
            </a:extLst>
          </p:cNvPr>
          <p:cNvSpPr txBox="1"/>
          <p:nvPr/>
        </p:nvSpPr>
        <p:spPr>
          <a:xfrm>
            <a:off x="457200" y="5373216"/>
            <a:ext cx="7499176" cy="923330"/>
          </a:xfrm>
          <a:prstGeom prst="rect">
            <a:avLst/>
          </a:prstGeom>
          <a:noFill/>
        </p:spPr>
        <p:txBody>
          <a:bodyPr wrap="square" rtlCol="0">
            <a:spAutoFit/>
          </a:bodyPr>
          <a:lstStyle/>
          <a:p>
            <a:r>
              <a:rPr lang="en-GB" dirty="0"/>
              <a:t>* Pupils will have 4 lessons of PE in a 2 week cycle. </a:t>
            </a:r>
          </a:p>
          <a:p>
            <a:r>
              <a:rPr lang="en-GB" dirty="0"/>
              <a:t>* At the end of this year, GCSE PE will be an option for pupils to take. However, all pupils will continue with core PE for their entire time at school.   </a:t>
            </a:r>
          </a:p>
        </p:txBody>
      </p:sp>
    </p:spTree>
    <p:extLst>
      <p:ext uri="{BB962C8B-B14F-4D97-AF65-F5344CB8AC3E}">
        <p14:creationId xmlns:p14="http://schemas.microsoft.com/office/powerpoint/2010/main" val="4606676"/>
      </p:ext>
    </p:extLst>
  </p:cSld>
  <p:clrMapOvr>
    <a:masterClrMapping/>
  </p:clrMapOvr>
  <p:transition spd="slow">
    <p:push dir="u"/>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9EA36BE5-C81B-9CF7-F216-32DF590C4CEC}"/>
              </a:ext>
            </a:extLst>
          </p:cNvPr>
          <p:cNvGraphicFramePr>
            <a:graphicFrameLocks noGrp="1"/>
          </p:cNvGraphicFramePr>
          <p:nvPr>
            <p:ph idx="1"/>
            <p:extLst>
              <p:ext uri="{D42A27DB-BD31-4B8C-83A1-F6EECF244321}">
                <p14:modId xmlns:p14="http://schemas.microsoft.com/office/powerpoint/2010/main" val="1590756627"/>
              </p:ext>
            </p:extLst>
          </p:nvPr>
        </p:nvGraphicFramePr>
        <p:xfrm>
          <a:off x="107504" y="0"/>
          <a:ext cx="5688632" cy="7125208"/>
        </p:xfrm>
        <a:graphic>
          <a:graphicData uri="http://schemas.openxmlformats.org/drawingml/2006/table">
            <a:tbl>
              <a:tblPr firstRow="1" firstCol="1" bandRow="1">
                <a:tableStyleId>{5C22544A-7EE6-4342-B048-85BDC9FD1C3A}</a:tableStyleId>
              </a:tblPr>
              <a:tblGrid>
                <a:gridCol w="2263403">
                  <a:extLst>
                    <a:ext uri="{9D8B030D-6E8A-4147-A177-3AD203B41FA5}">
                      <a16:colId xmlns:a16="http://schemas.microsoft.com/office/drawing/2014/main" val="2456356076"/>
                    </a:ext>
                  </a:extLst>
                </a:gridCol>
                <a:gridCol w="3425229">
                  <a:extLst>
                    <a:ext uri="{9D8B030D-6E8A-4147-A177-3AD203B41FA5}">
                      <a16:colId xmlns:a16="http://schemas.microsoft.com/office/drawing/2014/main" val="1177479232"/>
                    </a:ext>
                  </a:extLst>
                </a:gridCol>
              </a:tblGrid>
              <a:tr h="1236100">
                <a:tc>
                  <a:txBody>
                    <a:bodyPr/>
                    <a:lstStyle/>
                    <a:p>
                      <a:pPr>
                        <a:lnSpc>
                          <a:spcPct val="107000"/>
                        </a:lnSpc>
                        <a:spcAft>
                          <a:spcPts val="800"/>
                        </a:spcAft>
                        <a:buNone/>
                      </a:pPr>
                      <a:r>
                        <a:rPr lang="en-GB" sz="1200" dirty="0">
                          <a:effectLst/>
                        </a:rPr>
                        <a:t>Year 9 half term 1</a:t>
                      </a:r>
                    </a:p>
                    <a:p>
                      <a:pPr>
                        <a:lnSpc>
                          <a:spcPct val="107000"/>
                        </a:lnSpc>
                        <a:spcAft>
                          <a:spcPts val="800"/>
                        </a:spcAft>
                        <a:buNone/>
                      </a:pPr>
                      <a:r>
                        <a:rPr lang="en-GB" sz="1200" dirty="0">
                          <a:effectLst/>
                        </a:rPr>
                        <a:t>(Autumn)</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5822" marR="35822" marT="0" marB="0"/>
                </a:tc>
                <a:tc>
                  <a:txBody>
                    <a:bodyPr/>
                    <a:lstStyle/>
                    <a:p>
                      <a:pPr>
                        <a:lnSpc>
                          <a:spcPct val="107000"/>
                        </a:lnSpc>
                        <a:spcAft>
                          <a:spcPts val="800"/>
                        </a:spcAft>
                        <a:buNone/>
                      </a:pPr>
                      <a:r>
                        <a:rPr lang="en-GB" sz="1200" u="sng">
                          <a:effectLst/>
                        </a:rPr>
                        <a:t>Pop Art</a:t>
                      </a:r>
                      <a:endParaRPr lang="en-GB" sz="1200">
                        <a:effectLst/>
                      </a:endParaRPr>
                    </a:p>
                    <a:p>
                      <a:pPr marL="342900" lvl="0" indent="-342900">
                        <a:lnSpc>
                          <a:spcPct val="107000"/>
                        </a:lnSpc>
                        <a:buFont typeface="Symbol" panose="05050102010706020507" pitchFamily="18" charset="2"/>
                        <a:buChar char=""/>
                      </a:pPr>
                      <a:r>
                        <a:rPr lang="en-GB" sz="1200">
                          <a:effectLst/>
                        </a:rPr>
                        <a:t>Drawing</a:t>
                      </a:r>
                    </a:p>
                    <a:p>
                      <a:pPr marL="342900" lvl="0" indent="-342900">
                        <a:lnSpc>
                          <a:spcPct val="107000"/>
                        </a:lnSpc>
                        <a:buFont typeface="Symbol" panose="05050102010706020507" pitchFamily="18" charset="2"/>
                        <a:buChar char=""/>
                      </a:pPr>
                      <a:r>
                        <a:rPr lang="en-GB" sz="1200">
                          <a:effectLst/>
                        </a:rPr>
                        <a:t>Colour media Studies</a:t>
                      </a:r>
                    </a:p>
                    <a:p>
                      <a:pPr marL="342900" lvl="0" indent="-342900">
                        <a:lnSpc>
                          <a:spcPct val="107000"/>
                        </a:lnSpc>
                        <a:buFont typeface="Symbol" panose="05050102010706020507" pitchFamily="18" charset="2"/>
                        <a:buChar char=""/>
                      </a:pPr>
                      <a:r>
                        <a:rPr lang="en-GB" sz="1200">
                          <a:effectLst/>
                        </a:rPr>
                        <a:t>Artist analysis</a:t>
                      </a:r>
                    </a:p>
                    <a:p>
                      <a:pPr marL="342900" lvl="0" indent="-342900">
                        <a:lnSpc>
                          <a:spcPct val="107000"/>
                        </a:lnSpc>
                        <a:buFont typeface="Symbol" panose="05050102010706020507" pitchFamily="18" charset="2"/>
                        <a:buChar char=""/>
                      </a:pPr>
                      <a:r>
                        <a:rPr lang="en-GB" sz="1200">
                          <a:effectLst/>
                        </a:rPr>
                        <a:t>Lichtenstein painting</a:t>
                      </a:r>
                    </a:p>
                    <a:p>
                      <a:pPr marL="342900" lvl="0" indent="-342900">
                        <a:lnSpc>
                          <a:spcPct val="107000"/>
                        </a:lnSpc>
                        <a:buFont typeface="Symbol" panose="05050102010706020507" pitchFamily="18" charset="2"/>
                        <a:buChar char=""/>
                      </a:pPr>
                      <a:r>
                        <a:rPr lang="en-GB" sz="1200">
                          <a:effectLst/>
                        </a:rPr>
                        <a:t>Ceramic cake form </a:t>
                      </a:r>
                    </a:p>
                    <a:p>
                      <a:pPr marL="342900" lvl="0" indent="-342900">
                        <a:lnSpc>
                          <a:spcPct val="107000"/>
                        </a:lnSpc>
                        <a:buFont typeface="Symbol" panose="05050102010706020507" pitchFamily="18" charset="2"/>
                        <a:buChar char=""/>
                      </a:pPr>
                      <a:r>
                        <a:rPr lang="en-GB" sz="1200">
                          <a:effectLst/>
                        </a:rPr>
                        <a:t>Chalk pastel</a:t>
                      </a:r>
                    </a:p>
                    <a:p>
                      <a:pPr marL="457200">
                        <a:lnSpc>
                          <a:spcPct val="107000"/>
                        </a:lnSpc>
                        <a:spcAft>
                          <a:spcPts val="800"/>
                        </a:spcAft>
                        <a:buNone/>
                      </a:pPr>
                      <a:r>
                        <a:rPr lang="en-GB" sz="1200" u="none" strike="noStrike">
                          <a:effectLst/>
                        </a:rPr>
                        <a:t>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35822" marR="35822" marT="0" marB="0"/>
                </a:tc>
                <a:extLst>
                  <a:ext uri="{0D108BD9-81ED-4DB2-BD59-A6C34878D82A}">
                    <a16:rowId xmlns:a16="http://schemas.microsoft.com/office/drawing/2014/main" val="25505361"/>
                  </a:ext>
                </a:extLst>
              </a:tr>
              <a:tr h="961233">
                <a:tc>
                  <a:txBody>
                    <a:bodyPr/>
                    <a:lstStyle/>
                    <a:p>
                      <a:pPr>
                        <a:lnSpc>
                          <a:spcPct val="107000"/>
                        </a:lnSpc>
                        <a:spcAft>
                          <a:spcPts val="800"/>
                        </a:spcAft>
                        <a:buNone/>
                      </a:pPr>
                      <a:r>
                        <a:rPr lang="en-GB" sz="1200">
                          <a:effectLst/>
                        </a:rPr>
                        <a:t>Year 9 half term 2</a:t>
                      </a:r>
                    </a:p>
                    <a:p>
                      <a:pPr>
                        <a:lnSpc>
                          <a:spcPct val="107000"/>
                        </a:lnSpc>
                        <a:spcAft>
                          <a:spcPts val="800"/>
                        </a:spcAft>
                        <a:buNone/>
                      </a:pPr>
                      <a:r>
                        <a:rPr lang="en-GB" sz="1200">
                          <a:effectLst/>
                        </a:rPr>
                        <a:t>(Autumn)</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35822" marR="35822" marT="0" marB="0"/>
                </a:tc>
                <a:tc>
                  <a:txBody>
                    <a:bodyPr/>
                    <a:lstStyle/>
                    <a:p>
                      <a:pPr>
                        <a:lnSpc>
                          <a:spcPct val="107000"/>
                        </a:lnSpc>
                        <a:spcAft>
                          <a:spcPts val="800"/>
                        </a:spcAft>
                        <a:buNone/>
                      </a:pPr>
                      <a:r>
                        <a:rPr lang="en-GB" sz="1200" dirty="0">
                          <a:effectLst/>
                        </a:rPr>
                        <a:t>Pop Art – continued</a:t>
                      </a:r>
                    </a:p>
                    <a:p>
                      <a:pPr marL="342900" lvl="0" indent="-342900">
                        <a:lnSpc>
                          <a:spcPct val="107000"/>
                        </a:lnSpc>
                        <a:buFont typeface="Symbol" panose="05050102010706020507" pitchFamily="18" charset="2"/>
                        <a:buChar char=""/>
                      </a:pPr>
                      <a:r>
                        <a:rPr lang="en-GB" sz="1200" dirty="0">
                          <a:effectLst/>
                        </a:rPr>
                        <a:t>Still life drawing</a:t>
                      </a:r>
                    </a:p>
                    <a:p>
                      <a:pPr marL="342900" lvl="0" indent="-342900">
                        <a:lnSpc>
                          <a:spcPct val="107000"/>
                        </a:lnSpc>
                        <a:buFont typeface="Symbol" panose="05050102010706020507" pitchFamily="18" charset="2"/>
                        <a:buChar char=""/>
                      </a:pPr>
                      <a:r>
                        <a:rPr lang="en-GB" sz="1200" dirty="0" err="1">
                          <a:effectLst/>
                        </a:rPr>
                        <a:t>Collograph</a:t>
                      </a:r>
                      <a:r>
                        <a:rPr lang="en-GB" sz="1200" dirty="0">
                          <a:effectLst/>
                        </a:rPr>
                        <a:t> printing</a:t>
                      </a:r>
                    </a:p>
                    <a:p>
                      <a:pPr marL="342900" lvl="0" indent="-342900">
                        <a:lnSpc>
                          <a:spcPct val="107000"/>
                        </a:lnSpc>
                        <a:buFont typeface="Symbol" panose="05050102010706020507" pitchFamily="18" charset="2"/>
                        <a:buChar char=""/>
                      </a:pPr>
                      <a:r>
                        <a:rPr lang="en-GB" sz="1200" dirty="0">
                          <a:effectLst/>
                        </a:rPr>
                        <a:t>Photo editing</a:t>
                      </a:r>
                    </a:p>
                    <a:p>
                      <a:pPr marL="342900" lvl="0" indent="-342900">
                        <a:lnSpc>
                          <a:spcPct val="107000"/>
                        </a:lnSpc>
                        <a:buFont typeface="Symbol" panose="05050102010706020507" pitchFamily="18" charset="2"/>
                        <a:buChar char=""/>
                      </a:pPr>
                      <a:r>
                        <a:rPr lang="en-GB" sz="1200" dirty="0">
                          <a:effectLst/>
                        </a:rPr>
                        <a:t>Painting – monotone colours</a:t>
                      </a:r>
                    </a:p>
                    <a:p>
                      <a:pPr marL="342900" lvl="0" indent="-342900">
                        <a:lnSpc>
                          <a:spcPct val="107000"/>
                        </a:lnSpc>
                        <a:spcAft>
                          <a:spcPts val="800"/>
                        </a:spcAft>
                        <a:buFont typeface="Symbol" panose="05050102010706020507" pitchFamily="18" charset="2"/>
                        <a:buChar char=""/>
                      </a:pPr>
                      <a:r>
                        <a:rPr lang="en-GB" sz="1200" dirty="0">
                          <a:effectLst/>
                        </a:rPr>
                        <a:t>Textiles</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5822" marR="35822" marT="0" marB="0"/>
                </a:tc>
                <a:extLst>
                  <a:ext uri="{0D108BD9-81ED-4DB2-BD59-A6C34878D82A}">
                    <a16:rowId xmlns:a16="http://schemas.microsoft.com/office/drawing/2014/main" val="3243718919"/>
                  </a:ext>
                </a:extLst>
              </a:tr>
              <a:tr h="686366">
                <a:tc>
                  <a:txBody>
                    <a:bodyPr/>
                    <a:lstStyle/>
                    <a:p>
                      <a:pPr>
                        <a:lnSpc>
                          <a:spcPct val="107000"/>
                        </a:lnSpc>
                        <a:spcAft>
                          <a:spcPts val="800"/>
                        </a:spcAft>
                        <a:buNone/>
                      </a:pPr>
                      <a:r>
                        <a:rPr lang="en-GB" sz="1200">
                          <a:effectLst/>
                        </a:rPr>
                        <a:t>Year 9 half term 3</a:t>
                      </a:r>
                    </a:p>
                    <a:p>
                      <a:pPr>
                        <a:lnSpc>
                          <a:spcPct val="107000"/>
                        </a:lnSpc>
                        <a:spcAft>
                          <a:spcPts val="800"/>
                        </a:spcAft>
                        <a:buNone/>
                      </a:pPr>
                      <a:r>
                        <a:rPr lang="en-GB" sz="1200">
                          <a:effectLst/>
                        </a:rPr>
                        <a:t>(Spring)</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35822" marR="35822" marT="0" marB="0"/>
                </a:tc>
                <a:tc>
                  <a:txBody>
                    <a:bodyPr/>
                    <a:lstStyle/>
                    <a:p>
                      <a:pPr>
                        <a:lnSpc>
                          <a:spcPct val="107000"/>
                        </a:lnSpc>
                        <a:spcAft>
                          <a:spcPts val="800"/>
                        </a:spcAft>
                        <a:buNone/>
                      </a:pPr>
                      <a:r>
                        <a:rPr lang="en-GB" sz="1200" dirty="0">
                          <a:effectLst/>
                        </a:rPr>
                        <a:t>Picasso</a:t>
                      </a:r>
                    </a:p>
                    <a:p>
                      <a:pPr marL="342900" lvl="0" indent="-342900">
                        <a:lnSpc>
                          <a:spcPct val="107000"/>
                        </a:lnSpc>
                        <a:buFont typeface="Symbol" panose="05050102010706020507" pitchFamily="18" charset="2"/>
                        <a:buChar char=""/>
                      </a:pPr>
                      <a:r>
                        <a:rPr lang="en-GB" sz="1200" dirty="0">
                          <a:effectLst/>
                        </a:rPr>
                        <a:t>Portraiture drawing</a:t>
                      </a:r>
                    </a:p>
                    <a:p>
                      <a:pPr marL="342900" lvl="0" indent="-342900">
                        <a:lnSpc>
                          <a:spcPct val="107000"/>
                        </a:lnSpc>
                        <a:buFont typeface="Symbol" panose="05050102010706020507" pitchFamily="18" charset="2"/>
                        <a:buChar char=""/>
                      </a:pPr>
                      <a:r>
                        <a:rPr lang="en-GB" sz="1200" dirty="0">
                          <a:effectLst/>
                        </a:rPr>
                        <a:t>Picasso analysis</a:t>
                      </a:r>
                    </a:p>
                    <a:p>
                      <a:pPr marL="342900" lvl="0" indent="-342900">
                        <a:lnSpc>
                          <a:spcPct val="107000"/>
                        </a:lnSpc>
                        <a:spcAft>
                          <a:spcPts val="800"/>
                        </a:spcAft>
                        <a:buFont typeface="Symbol" panose="05050102010706020507" pitchFamily="18" charset="2"/>
                        <a:buChar char=""/>
                      </a:pPr>
                      <a:r>
                        <a:rPr lang="en-GB" sz="1200" dirty="0">
                          <a:effectLst/>
                        </a:rPr>
                        <a:t>Colour – oil pastel</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5822" marR="35822" marT="0" marB="0"/>
                </a:tc>
                <a:extLst>
                  <a:ext uri="{0D108BD9-81ED-4DB2-BD59-A6C34878D82A}">
                    <a16:rowId xmlns:a16="http://schemas.microsoft.com/office/drawing/2014/main" val="2305332975"/>
                  </a:ext>
                </a:extLst>
              </a:tr>
              <a:tr h="686366">
                <a:tc>
                  <a:txBody>
                    <a:bodyPr/>
                    <a:lstStyle/>
                    <a:p>
                      <a:pPr>
                        <a:lnSpc>
                          <a:spcPct val="107000"/>
                        </a:lnSpc>
                        <a:spcAft>
                          <a:spcPts val="800"/>
                        </a:spcAft>
                        <a:buNone/>
                      </a:pPr>
                      <a:r>
                        <a:rPr lang="en-GB" sz="1200">
                          <a:effectLst/>
                        </a:rPr>
                        <a:t>Year 9 half term 4</a:t>
                      </a:r>
                    </a:p>
                    <a:p>
                      <a:pPr>
                        <a:lnSpc>
                          <a:spcPct val="107000"/>
                        </a:lnSpc>
                        <a:spcAft>
                          <a:spcPts val="800"/>
                        </a:spcAft>
                        <a:buNone/>
                      </a:pPr>
                      <a:r>
                        <a:rPr lang="en-GB" sz="1200">
                          <a:effectLst/>
                        </a:rPr>
                        <a:t>(Spring)</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35822" marR="35822" marT="0" marB="0"/>
                </a:tc>
                <a:tc>
                  <a:txBody>
                    <a:bodyPr/>
                    <a:lstStyle/>
                    <a:p>
                      <a:pPr>
                        <a:lnSpc>
                          <a:spcPct val="107000"/>
                        </a:lnSpc>
                        <a:spcAft>
                          <a:spcPts val="800"/>
                        </a:spcAft>
                        <a:buNone/>
                      </a:pPr>
                      <a:r>
                        <a:rPr lang="en-GB" sz="1200" dirty="0">
                          <a:effectLst/>
                        </a:rPr>
                        <a:t>Picasso – continued</a:t>
                      </a:r>
                    </a:p>
                    <a:p>
                      <a:pPr marL="342900" lvl="0" indent="-342900">
                        <a:lnSpc>
                          <a:spcPct val="107000"/>
                        </a:lnSpc>
                        <a:buFont typeface="Symbol" panose="05050102010706020507" pitchFamily="18" charset="2"/>
                        <a:buChar char=""/>
                      </a:pPr>
                      <a:r>
                        <a:rPr lang="en-GB" sz="1200" dirty="0">
                          <a:effectLst/>
                        </a:rPr>
                        <a:t>Ceramic plate</a:t>
                      </a:r>
                    </a:p>
                    <a:p>
                      <a:pPr marL="342900" lvl="0" indent="-342900">
                        <a:lnSpc>
                          <a:spcPct val="107000"/>
                        </a:lnSpc>
                        <a:buFont typeface="Symbol" panose="05050102010706020507" pitchFamily="18" charset="2"/>
                        <a:buChar char=""/>
                      </a:pPr>
                      <a:r>
                        <a:rPr lang="en-GB" sz="1200" dirty="0">
                          <a:effectLst/>
                        </a:rPr>
                        <a:t>Cubism</a:t>
                      </a:r>
                    </a:p>
                    <a:p>
                      <a:pPr marL="342900" lvl="0" indent="-342900">
                        <a:lnSpc>
                          <a:spcPct val="107000"/>
                        </a:lnSpc>
                        <a:spcAft>
                          <a:spcPts val="800"/>
                        </a:spcAft>
                        <a:buFont typeface="Symbol" panose="05050102010706020507" pitchFamily="18" charset="2"/>
                        <a:buChar char=""/>
                      </a:pPr>
                      <a:r>
                        <a:rPr lang="en-GB" sz="1200" dirty="0">
                          <a:effectLst/>
                        </a:rPr>
                        <a:t>Pastel study</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5822" marR="35822" marT="0" marB="0"/>
                </a:tc>
                <a:extLst>
                  <a:ext uri="{0D108BD9-81ED-4DB2-BD59-A6C34878D82A}">
                    <a16:rowId xmlns:a16="http://schemas.microsoft.com/office/drawing/2014/main" val="294268823"/>
                  </a:ext>
                </a:extLst>
              </a:tr>
              <a:tr h="829061">
                <a:tc>
                  <a:txBody>
                    <a:bodyPr/>
                    <a:lstStyle/>
                    <a:p>
                      <a:pPr>
                        <a:lnSpc>
                          <a:spcPct val="107000"/>
                        </a:lnSpc>
                        <a:spcAft>
                          <a:spcPts val="800"/>
                        </a:spcAft>
                        <a:buNone/>
                      </a:pPr>
                      <a:r>
                        <a:rPr lang="en-GB" sz="1200">
                          <a:effectLst/>
                        </a:rPr>
                        <a:t>Year 9 half term 5</a:t>
                      </a:r>
                    </a:p>
                    <a:p>
                      <a:pPr>
                        <a:lnSpc>
                          <a:spcPct val="107000"/>
                        </a:lnSpc>
                        <a:spcAft>
                          <a:spcPts val="800"/>
                        </a:spcAft>
                        <a:buNone/>
                      </a:pPr>
                      <a:r>
                        <a:rPr lang="en-GB" sz="1200">
                          <a:effectLst/>
                        </a:rPr>
                        <a:t>(Summer)</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35822" marR="35822" marT="0" marB="0"/>
                </a:tc>
                <a:tc>
                  <a:txBody>
                    <a:bodyPr/>
                    <a:lstStyle/>
                    <a:p>
                      <a:pPr>
                        <a:lnSpc>
                          <a:spcPct val="107000"/>
                        </a:lnSpc>
                        <a:spcAft>
                          <a:spcPts val="800"/>
                        </a:spcAft>
                        <a:buNone/>
                      </a:pPr>
                      <a:r>
                        <a:rPr lang="en-GB" sz="1200" u="sng" dirty="0">
                          <a:effectLst/>
                        </a:rPr>
                        <a:t>Modern Sculpture</a:t>
                      </a:r>
                      <a:endParaRPr lang="en-GB" sz="1200" dirty="0">
                        <a:effectLst/>
                      </a:endParaRPr>
                    </a:p>
                    <a:p>
                      <a:pPr marL="342900" lvl="0" indent="-342900">
                        <a:lnSpc>
                          <a:spcPct val="107000"/>
                        </a:lnSpc>
                        <a:buFont typeface="Symbol" panose="05050102010706020507" pitchFamily="18" charset="2"/>
                        <a:buChar char=""/>
                      </a:pPr>
                      <a:r>
                        <a:rPr lang="en-GB" sz="1200" dirty="0">
                          <a:effectLst/>
                        </a:rPr>
                        <a:t>Research – understanding sculpture principals</a:t>
                      </a:r>
                    </a:p>
                    <a:p>
                      <a:pPr marL="342900" lvl="0" indent="-342900">
                        <a:lnSpc>
                          <a:spcPct val="107000"/>
                        </a:lnSpc>
                        <a:spcAft>
                          <a:spcPts val="800"/>
                        </a:spcAft>
                        <a:buFont typeface="Symbol" panose="05050102010706020507" pitchFamily="18" charset="2"/>
                        <a:buChar char=""/>
                      </a:pPr>
                      <a:r>
                        <a:rPr lang="en-GB" sz="1200" dirty="0">
                          <a:effectLst/>
                        </a:rPr>
                        <a:t>Louise Nevelson - Assemblages</a:t>
                      </a:r>
                    </a:p>
                    <a:p>
                      <a:pPr>
                        <a:lnSpc>
                          <a:spcPct val="107000"/>
                        </a:lnSpc>
                        <a:spcAft>
                          <a:spcPts val="800"/>
                        </a:spcAft>
                        <a:buNone/>
                      </a:pPr>
                      <a:r>
                        <a:rPr lang="en-GB" sz="1200" dirty="0">
                          <a:effectLst/>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5822" marR="35822" marT="0" marB="0"/>
                </a:tc>
                <a:extLst>
                  <a:ext uri="{0D108BD9-81ED-4DB2-BD59-A6C34878D82A}">
                    <a16:rowId xmlns:a16="http://schemas.microsoft.com/office/drawing/2014/main" val="1253569585"/>
                  </a:ext>
                </a:extLst>
              </a:tr>
              <a:tr h="1246624">
                <a:tc>
                  <a:txBody>
                    <a:bodyPr/>
                    <a:lstStyle/>
                    <a:p>
                      <a:pPr>
                        <a:lnSpc>
                          <a:spcPct val="107000"/>
                        </a:lnSpc>
                        <a:spcAft>
                          <a:spcPts val="800"/>
                        </a:spcAft>
                        <a:buNone/>
                      </a:pPr>
                      <a:r>
                        <a:rPr lang="en-GB" sz="1200">
                          <a:effectLst/>
                        </a:rPr>
                        <a:t>Year 9 half term 6</a:t>
                      </a:r>
                    </a:p>
                    <a:p>
                      <a:pPr>
                        <a:lnSpc>
                          <a:spcPct val="107000"/>
                        </a:lnSpc>
                        <a:spcAft>
                          <a:spcPts val="800"/>
                        </a:spcAft>
                        <a:buNone/>
                      </a:pPr>
                      <a:r>
                        <a:rPr lang="en-GB" sz="1200">
                          <a:effectLst/>
                        </a:rPr>
                        <a:t>(Summer)</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35822" marR="35822" marT="0" marB="0"/>
                </a:tc>
                <a:tc>
                  <a:txBody>
                    <a:bodyPr/>
                    <a:lstStyle/>
                    <a:p>
                      <a:pPr>
                        <a:lnSpc>
                          <a:spcPct val="107000"/>
                        </a:lnSpc>
                        <a:spcAft>
                          <a:spcPts val="800"/>
                        </a:spcAft>
                        <a:buNone/>
                      </a:pPr>
                      <a:r>
                        <a:rPr lang="en-GB" sz="1200" u="sng" dirty="0">
                          <a:effectLst/>
                        </a:rPr>
                        <a:t>Modern Sculpture – continued</a:t>
                      </a:r>
                      <a:endParaRPr lang="en-GB" sz="1200" dirty="0">
                        <a:effectLst/>
                      </a:endParaRPr>
                    </a:p>
                    <a:p>
                      <a:pPr>
                        <a:lnSpc>
                          <a:spcPct val="107000"/>
                        </a:lnSpc>
                        <a:spcAft>
                          <a:spcPts val="800"/>
                        </a:spcAft>
                        <a:buNone/>
                      </a:pPr>
                      <a:r>
                        <a:rPr lang="en-GB" sz="1200" dirty="0">
                          <a:effectLst/>
                        </a:rPr>
                        <a:t>Henry Moore </a:t>
                      </a:r>
                    </a:p>
                    <a:p>
                      <a:pPr marL="342900" lvl="0" indent="-342900">
                        <a:lnSpc>
                          <a:spcPct val="107000"/>
                        </a:lnSpc>
                        <a:buFont typeface="Symbol" panose="05050102010706020507" pitchFamily="18" charset="2"/>
                        <a:buChar char=""/>
                      </a:pPr>
                      <a:r>
                        <a:rPr lang="en-GB" sz="1200" dirty="0">
                          <a:effectLst/>
                        </a:rPr>
                        <a:t>Contour line drawing</a:t>
                      </a:r>
                    </a:p>
                    <a:p>
                      <a:pPr marL="342900" lvl="0" indent="-342900">
                        <a:lnSpc>
                          <a:spcPct val="107000"/>
                        </a:lnSpc>
                        <a:buFont typeface="Symbol" panose="05050102010706020507" pitchFamily="18" charset="2"/>
                        <a:buChar char=""/>
                      </a:pPr>
                      <a:r>
                        <a:rPr lang="en-GB" sz="1200" dirty="0">
                          <a:effectLst/>
                        </a:rPr>
                        <a:t>Wax resist</a:t>
                      </a:r>
                    </a:p>
                    <a:p>
                      <a:pPr marL="342900" lvl="0" indent="-342900">
                        <a:lnSpc>
                          <a:spcPct val="107000"/>
                        </a:lnSpc>
                        <a:spcAft>
                          <a:spcPts val="800"/>
                        </a:spcAft>
                        <a:buFont typeface="Symbol" panose="05050102010706020507" pitchFamily="18" charset="2"/>
                        <a:buChar char=""/>
                      </a:pPr>
                      <a:r>
                        <a:rPr lang="en-GB" sz="1200" dirty="0">
                          <a:effectLst/>
                        </a:rPr>
                        <a:t>Printing </a:t>
                      </a:r>
                    </a:p>
                    <a:p>
                      <a:pPr>
                        <a:lnSpc>
                          <a:spcPct val="107000"/>
                        </a:lnSpc>
                        <a:spcAft>
                          <a:spcPts val="800"/>
                        </a:spcAft>
                        <a:buNone/>
                      </a:pPr>
                      <a:r>
                        <a:rPr lang="en-GB" sz="1200" dirty="0">
                          <a:effectLst/>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5822" marR="35822" marT="0" marB="0"/>
                </a:tc>
                <a:extLst>
                  <a:ext uri="{0D108BD9-81ED-4DB2-BD59-A6C34878D82A}">
                    <a16:rowId xmlns:a16="http://schemas.microsoft.com/office/drawing/2014/main" val="1480977832"/>
                  </a:ext>
                </a:extLst>
              </a:tr>
            </a:tbl>
          </a:graphicData>
        </a:graphic>
      </p:graphicFrame>
      <p:sp>
        <p:nvSpPr>
          <p:cNvPr id="3" name="Title 2">
            <a:extLst>
              <a:ext uri="{FF2B5EF4-FFF2-40B4-BE49-F238E27FC236}">
                <a16:creationId xmlns:a16="http://schemas.microsoft.com/office/drawing/2014/main" id="{6F3FF4B2-5D80-8F9F-5306-39FE9006F5FF}"/>
              </a:ext>
            </a:extLst>
          </p:cNvPr>
          <p:cNvSpPr>
            <a:spLocks noGrp="1"/>
          </p:cNvSpPr>
          <p:nvPr>
            <p:ph type="title"/>
          </p:nvPr>
        </p:nvSpPr>
        <p:spPr>
          <a:xfrm>
            <a:off x="5940152" y="338328"/>
            <a:ext cx="2746648" cy="1252728"/>
          </a:xfrm>
        </p:spPr>
        <p:txBody>
          <a:bodyPr/>
          <a:lstStyle/>
          <a:p>
            <a:r>
              <a:rPr lang="en-GB" dirty="0"/>
              <a:t>Art </a:t>
            </a:r>
          </a:p>
        </p:txBody>
      </p:sp>
      <p:sp>
        <p:nvSpPr>
          <p:cNvPr id="5" name="TextBox 4">
            <a:extLst>
              <a:ext uri="{FF2B5EF4-FFF2-40B4-BE49-F238E27FC236}">
                <a16:creationId xmlns:a16="http://schemas.microsoft.com/office/drawing/2014/main" id="{81ABCA82-CBCE-64A0-8ACF-3AA1FF838D89}"/>
              </a:ext>
            </a:extLst>
          </p:cNvPr>
          <p:cNvSpPr txBox="1"/>
          <p:nvPr/>
        </p:nvSpPr>
        <p:spPr>
          <a:xfrm>
            <a:off x="5940152" y="2852936"/>
            <a:ext cx="2880320" cy="2585323"/>
          </a:xfrm>
          <a:prstGeom prst="rect">
            <a:avLst/>
          </a:prstGeom>
          <a:noFill/>
        </p:spPr>
        <p:txBody>
          <a:bodyPr wrap="square" rtlCol="0">
            <a:spAutoFit/>
          </a:bodyPr>
          <a:lstStyle/>
          <a:p>
            <a:pPr marL="285750" indent="-285750">
              <a:buFont typeface="Arial" panose="020B0604020202020204" pitchFamily="34" charset="0"/>
              <a:buChar char="•"/>
            </a:pPr>
            <a:r>
              <a:rPr lang="en-GB" dirty="0"/>
              <a:t>The fundamental skills for this years Art curriculum is drawing, which is examined in a variety of different forms.</a:t>
            </a:r>
          </a:p>
          <a:p>
            <a:pPr marL="285750" indent="-285750">
              <a:buFont typeface="Arial" panose="020B0604020202020204" pitchFamily="34" charset="0"/>
              <a:buChar char="•"/>
            </a:pPr>
            <a:r>
              <a:rPr lang="en-GB" dirty="0"/>
              <a:t>Art will be an option subject pupils can pick option selection.  </a:t>
            </a:r>
          </a:p>
        </p:txBody>
      </p:sp>
    </p:spTree>
    <p:extLst>
      <p:ext uri="{BB962C8B-B14F-4D97-AF65-F5344CB8AC3E}">
        <p14:creationId xmlns:p14="http://schemas.microsoft.com/office/powerpoint/2010/main" val="4033614938"/>
      </p:ext>
    </p:extLst>
  </p:cSld>
  <p:clrMapOvr>
    <a:masterClrMapping/>
  </p:clrMapOvr>
  <p:transition spd="slow">
    <p:push dir="u"/>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30E7CEE4-5821-F9EA-5A08-A53C590BCA28}"/>
              </a:ext>
            </a:extLst>
          </p:cNvPr>
          <p:cNvGraphicFramePr>
            <a:graphicFrameLocks noGrp="1"/>
          </p:cNvGraphicFramePr>
          <p:nvPr>
            <p:ph idx="1"/>
            <p:extLst>
              <p:ext uri="{D42A27DB-BD31-4B8C-83A1-F6EECF244321}">
                <p14:modId xmlns:p14="http://schemas.microsoft.com/office/powerpoint/2010/main" val="3164060368"/>
              </p:ext>
            </p:extLst>
          </p:nvPr>
        </p:nvGraphicFramePr>
        <p:xfrm>
          <a:off x="457200" y="1700808"/>
          <a:ext cx="5554960" cy="3240360"/>
        </p:xfrm>
        <a:graphic>
          <a:graphicData uri="http://schemas.openxmlformats.org/drawingml/2006/table">
            <a:tbl>
              <a:tblPr firstRow="1" firstCol="1" bandRow="1">
                <a:tableStyleId>{5C22544A-7EE6-4342-B048-85BDC9FD1C3A}</a:tableStyleId>
              </a:tblPr>
              <a:tblGrid>
                <a:gridCol w="2210218">
                  <a:extLst>
                    <a:ext uri="{9D8B030D-6E8A-4147-A177-3AD203B41FA5}">
                      <a16:colId xmlns:a16="http://schemas.microsoft.com/office/drawing/2014/main" val="3121049234"/>
                    </a:ext>
                  </a:extLst>
                </a:gridCol>
                <a:gridCol w="3344742">
                  <a:extLst>
                    <a:ext uri="{9D8B030D-6E8A-4147-A177-3AD203B41FA5}">
                      <a16:colId xmlns:a16="http://schemas.microsoft.com/office/drawing/2014/main" val="3676730530"/>
                    </a:ext>
                  </a:extLst>
                </a:gridCol>
              </a:tblGrid>
              <a:tr h="1080120">
                <a:tc>
                  <a:txBody>
                    <a:bodyPr/>
                    <a:lstStyle/>
                    <a:p>
                      <a:pPr>
                        <a:lnSpc>
                          <a:spcPct val="107000"/>
                        </a:lnSpc>
                        <a:spcAft>
                          <a:spcPts val="800"/>
                        </a:spcAft>
                        <a:buNone/>
                      </a:pPr>
                      <a:r>
                        <a:rPr lang="en-GB" sz="2000">
                          <a:effectLst/>
                        </a:rPr>
                        <a:t>Year 9 Term 1</a:t>
                      </a:r>
                    </a:p>
                    <a:p>
                      <a:pPr>
                        <a:lnSpc>
                          <a:spcPct val="107000"/>
                        </a:lnSpc>
                        <a:spcAft>
                          <a:spcPts val="800"/>
                        </a:spcAft>
                        <a:buNone/>
                      </a:pPr>
                      <a:r>
                        <a:rPr lang="en-GB" sz="2000">
                          <a:effectLst/>
                        </a:rPr>
                        <a:t>(Autumn)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56468" marR="56468" marT="0" marB="0"/>
                </a:tc>
                <a:tc>
                  <a:txBody>
                    <a:bodyPr/>
                    <a:lstStyle/>
                    <a:p>
                      <a:pPr>
                        <a:lnSpc>
                          <a:spcPct val="107000"/>
                        </a:lnSpc>
                        <a:spcAft>
                          <a:spcPts val="800"/>
                        </a:spcAft>
                        <a:buNone/>
                      </a:pPr>
                      <a:r>
                        <a:rPr lang="en-GB" sz="2000">
                          <a:effectLst/>
                        </a:rPr>
                        <a:t>Procedural Programming with Python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56468" marR="56468" marT="0" marB="0"/>
                </a:tc>
                <a:extLst>
                  <a:ext uri="{0D108BD9-81ED-4DB2-BD59-A6C34878D82A}">
                    <a16:rowId xmlns:a16="http://schemas.microsoft.com/office/drawing/2014/main" val="2858931255"/>
                  </a:ext>
                </a:extLst>
              </a:tr>
              <a:tr h="1080120">
                <a:tc>
                  <a:txBody>
                    <a:bodyPr/>
                    <a:lstStyle/>
                    <a:p>
                      <a:pPr>
                        <a:lnSpc>
                          <a:spcPct val="107000"/>
                        </a:lnSpc>
                        <a:spcAft>
                          <a:spcPts val="800"/>
                        </a:spcAft>
                        <a:buNone/>
                      </a:pPr>
                      <a:r>
                        <a:rPr lang="en-GB" sz="2000">
                          <a:effectLst/>
                        </a:rPr>
                        <a:t>Year 9 Term 2</a:t>
                      </a:r>
                    </a:p>
                    <a:p>
                      <a:pPr>
                        <a:lnSpc>
                          <a:spcPct val="107000"/>
                        </a:lnSpc>
                        <a:spcAft>
                          <a:spcPts val="800"/>
                        </a:spcAft>
                        <a:buNone/>
                      </a:pPr>
                      <a:r>
                        <a:rPr lang="en-GB" sz="2000">
                          <a:effectLst/>
                        </a:rPr>
                        <a:t>(Spring)</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56468" marR="56468" marT="0" marB="0"/>
                </a:tc>
                <a:tc>
                  <a:txBody>
                    <a:bodyPr/>
                    <a:lstStyle/>
                    <a:p>
                      <a:pPr>
                        <a:lnSpc>
                          <a:spcPct val="107000"/>
                        </a:lnSpc>
                        <a:spcAft>
                          <a:spcPts val="800"/>
                        </a:spcAft>
                        <a:buNone/>
                      </a:pPr>
                      <a:r>
                        <a:rPr lang="en-GB" sz="2000">
                          <a:effectLst/>
                        </a:rPr>
                        <a:t>Computational Thinking, Algorithms and Abstraction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56468" marR="56468" marT="0" marB="0"/>
                </a:tc>
                <a:extLst>
                  <a:ext uri="{0D108BD9-81ED-4DB2-BD59-A6C34878D82A}">
                    <a16:rowId xmlns:a16="http://schemas.microsoft.com/office/drawing/2014/main" val="3816025580"/>
                  </a:ext>
                </a:extLst>
              </a:tr>
              <a:tr h="1080120">
                <a:tc>
                  <a:txBody>
                    <a:bodyPr/>
                    <a:lstStyle/>
                    <a:p>
                      <a:pPr>
                        <a:lnSpc>
                          <a:spcPct val="107000"/>
                        </a:lnSpc>
                        <a:spcAft>
                          <a:spcPts val="800"/>
                        </a:spcAft>
                        <a:buNone/>
                      </a:pPr>
                      <a:r>
                        <a:rPr lang="en-GB" sz="2000">
                          <a:effectLst/>
                        </a:rPr>
                        <a:t>Year 9 Term 3</a:t>
                      </a:r>
                    </a:p>
                    <a:p>
                      <a:pPr>
                        <a:lnSpc>
                          <a:spcPct val="107000"/>
                        </a:lnSpc>
                        <a:spcAft>
                          <a:spcPts val="800"/>
                        </a:spcAft>
                        <a:buNone/>
                      </a:pPr>
                      <a:r>
                        <a:rPr lang="en-GB" sz="2000">
                          <a:effectLst/>
                        </a:rPr>
                        <a:t>(Summer)</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56468" marR="56468" marT="0" marB="0"/>
                </a:tc>
                <a:tc>
                  <a:txBody>
                    <a:bodyPr/>
                    <a:lstStyle/>
                    <a:p>
                      <a:pPr>
                        <a:lnSpc>
                          <a:spcPct val="107000"/>
                        </a:lnSpc>
                        <a:spcAft>
                          <a:spcPts val="800"/>
                        </a:spcAft>
                        <a:buNone/>
                      </a:pPr>
                      <a:r>
                        <a:rPr lang="en-GB" sz="2000" dirty="0">
                          <a:effectLst/>
                        </a:rPr>
                        <a:t>Relational Database</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6468" marR="56468" marT="0" marB="0"/>
                </a:tc>
                <a:extLst>
                  <a:ext uri="{0D108BD9-81ED-4DB2-BD59-A6C34878D82A}">
                    <a16:rowId xmlns:a16="http://schemas.microsoft.com/office/drawing/2014/main" val="1730429598"/>
                  </a:ext>
                </a:extLst>
              </a:tr>
            </a:tbl>
          </a:graphicData>
        </a:graphic>
      </p:graphicFrame>
      <p:sp>
        <p:nvSpPr>
          <p:cNvPr id="3" name="Title 2">
            <a:extLst>
              <a:ext uri="{FF2B5EF4-FFF2-40B4-BE49-F238E27FC236}">
                <a16:creationId xmlns:a16="http://schemas.microsoft.com/office/drawing/2014/main" id="{ABBDA14F-DB02-7CE2-3B1A-DBD0C85676EB}"/>
              </a:ext>
            </a:extLst>
          </p:cNvPr>
          <p:cNvSpPr>
            <a:spLocks noGrp="1"/>
          </p:cNvSpPr>
          <p:nvPr>
            <p:ph type="title"/>
          </p:nvPr>
        </p:nvSpPr>
        <p:spPr/>
        <p:txBody>
          <a:bodyPr/>
          <a:lstStyle/>
          <a:p>
            <a:r>
              <a:rPr lang="en-GB" dirty="0"/>
              <a:t>Computing </a:t>
            </a:r>
          </a:p>
        </p:txBody>
      </p:sp>
      <p:sp>
        <p:nvSpPr>
          <p:cNvPr id="5" name="TextBox 4">
            <a:extLst>
              <a:ext uri="{FF2B5EF4-FFF2-40B4-BE49-F238E27FC236}">
                <a16:creationId xmlns:a16="http://schemas.microsoft.com/office/drawing/2014/main" id="{8B856E88-5819-FDC9-E139-8784B32E8B81}"/>
              </a:ext>
            </a:extLst>
          </p:cNvPr>
          <p:cNvSpPr txBox="1"/>
          <p:nvPr/>
        </p:nvSpPr>
        <p:spPr>
          <a:xfrm>
            <a:off x="755576" y="5229200"/>
            <a:ext cx="6984776" cy="923330"/>
          </a:xfrm>
          <a:prstGeom prst="rect">
            <a:avLst/>
          </a:prstGeom>
          <a:noFill/>
        </p:spPr>
        <p:txBody>
          <a:bodyPr wrap="square" rtlCol="0">
            <a:spAutoFit/>
          </a:bodyPr>
          <a:lstStyle/>
          <a:p>
            <a:r>
              <a:rPr lang="en-GB" dirty="0"/>
              <a:t>The skills focus for this year in Computing is on programming. Pupils will explore this is a number of different ways, giving them a strong skills basis if they decide to pursue the subject at GCSE. </a:t>
            </a:r>
          </a:p>
        </p:txBody>
      </p:sp>
    </p:spTree>
    <p:extLst>
      <p:ext uri="{BB962C8B-B14F-4D97-AF65-F5344CB8AC3E}">
        <p14:creationId xmlns:p14="http://schemas.microsoft.com/office/powerpoint/2010/main" val="1786646567"/>
      </p:ext>
    </p:extLst>
  </p:cSld>
  <p:clrMapOvr>
    <a:masterClrMapping/>
  </p:clrMapOvr>
  <p:transition spd="slow">
    <p:push dir="u"/>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AF0C8FC7-2BAE-4143-E7D1-20AB9E680223}"/>
              </a:ext>
            </a:extLst>
          </p:cNvPr>
          <p:cNvGraphicFramePr>
            <a:graphicFrameLocks noGrp="1"/>
          </p:cNvGraphicFramePr>
          <p:nvPr>
            <p:ph idx="1"/>
            <p:extLst>
              <p:ext uri="{D42A27DB-BD31-4B8C-83A1-F6EECF244321}">
                <p14:modId xmlns:p14="http://schemas.microsoft.com/office/powerpoint/2010/main" val="970937414"/>
              </p:ext>
            </p:extLst>
          </p:nvPr>
        </p:nvGraphicFramePr>
        <p:xfrm>
          <a:off x="251520" y="1700808"/>
          <a:ext cx="5904656" cy="3312369"/>
        </p:xfrm>
        <a:graphic>
          <a:graphicData uri="http://schemas.openxmlformats.org/drawingml/2006/table">
            <a:tbl>
              <a:tblPr firstRow="1" firstCol="1" bandRow="1">
                <a:tableStyleId>{5C22544A-7EE6-4342-B048-85BDC9FD1C3A}</a:tableStyleId>
              </a:tblPr>
              <a:tblGrid>
                <a:gridCol w="2349355">
                  <a:extLst>
                    <a:ext uri="{9D8B030D-6E8A-4147-A177-3AD203B41FA5}">
                      <a16:colId xmlns:a16="http://schemas.microsoft.com/office/drawing/2014/main" val="3727988553"/>
                    </a:ext>
                  </a:extLst>
                </a:gridCol>
                <a:gridCol w="3555301">
                  <a:extLst>
                    <a:ext uri="{9D8B030D-6E8A-4147-A177-3AD203B41FA5}">
                      <a16:colId xmlns:a16="http://schemas.microsoft.com/office/drawing/2014/main" val="1056357323"/>
                    </a:ext>
                  </a:extLst>
                </a:gridCol>
              </a:tblGrid>
              <a:tr h="1104123">
                <a:tc>
                  <a:txBody>
                    <a:bodyPr/>
                    <a:lstStyle/>
                    <a:p>
                      <a:pPr>
                        <a:lnSpc>
                          <a:spcPct val="107000"/>
                        </a:lnSpc>
                        <a:spcAft>
                          <a:spcPts val="800"/>
                        </a:spcAft>
                        <a:buNone/>
                      </a:pPr>
                      <a:r>
                        <a:rPr lang="en-GB" sz="2000">
                          <a:effectLst/>
                        </a:rPr>
                        <a:t>Year 9 Term 1</a:t>
                      </a:r>
                    </a:p>
                    <a:p>
                      <a:pPr>
                        <a:lnSpc>
                          <a:spcPct val="107000"/>
                        </a:lnSpc>
                        <a:spcAft>
                          <a:spcPts val="800"/>
                        </a:spcAft>
                        <a:buNone/>
                      </a:pPr>
                      <a:r>
                        <a:rPr lang="en-GB" sz="2000">
                          <a:effectLst/>
                        </a:rPr>
                        <a:t>(Autumn)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56468" marR="56468" marT="0" marB="0"/>
                </a:tc>
                <a:tc>
                  <a:txBody>
                    <a:bodyPr/>
                    <a:lstStyle/>
                    <a:p>
                      <a:pPr>
                        <a:lnSpc>
                          <a:spcPct val="107000"/>
                        </a:lnSpc>
                        <a:spcAft>
                          <a:spcPts val="800"/>
                        </a:spcAft>
                        <a:buNone/>
                      </a:pPr>
                      <a:r>
                        <a:rPr lang="en-GB" sz="2000">
                          <a:effectLst/>
                        </a:rPr>
                        <a:t>Song Writing</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56468" marR="56468" marT="0" marB="0"/>
                </a:tc>
                <a:extLst>
                  <a:ext uri="{0D108BD9-81ED-4DB2-BD59-A6C34878D82A}">
                    <a16:rowId xmlns:a16="http://schemas.microsoft.com/office/drawing/2014/main" val="3519867269"/>
                  </a:ext>
                </a:extLst>
              </a:tr>
              <a:tr h="1104123">
                <a:tc>
                  <a:txBody>
                    <a:bodyPr/>
                    <a:lstStyle/>
                    <a:p>
                      <a:pPr>
                        <a:lnSpc>
                          <a:spcPct val="107000"/>
                        </a:lnSpc>
                        <a:spcAft>
                          <a:spcPts val="800"/>
                        </a:spcAft>
                        <a:buNone/>
                      </a:pPr>
                      <a:r>
                        <a:rPr lang="en-GB" sz="2000">
                          <a:effectLst/>
                        </a:rPr>
                        <a:t>Year 9 Term 2</a:t>
                      </a:r>
                    </a:p>
                    <a:p>
                      <a:pPr>
                        <a:lnSpc>
                          <a:spcPct val="107000"/>
                        </a:lnSpc>
                        <a:spcAft>
                          <a:spcPts val="800"/>
                        </a:spcAft>
                        <a:buNone/>
                      </a:pPr>
                      <a:r>
                        <a:rPr lang="en-GB" sz="2000">
                          <a:effectLst/>
                        </a:rPr>
                        <a:t>(Spring)</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56468" marR="56468" marT="0" marB="0"/>
                </a:tc>
                <a:tc>
                  <a:txBody>
                    <a:bodyPr/>
                    <a:lstStyle/>
                    <a:p>
                      <a:pPr>
                        <a:lnSpc>
                          <a:spcPct val="107000"/>
                        </a:lnSpc>
                        <a:spcAft>
                          <a:spcPts val="800"/>
                        </a:spcAft>
                        <a:buNone/>
                      </a:pPr>
                      <a:r>
                        <a:rPr lang="en-GB" sz="2000">
                          <a:effectLst/>
                        </a:rPr>
                        <a:t>Music Technology</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56468" marR="56468" marT="0" marB="0"/>
                </a:tc>
                <a:extLst>
                  <a:ext uri="{0D108BD9-81ED-4DB2-BD59-A6C34878D82A}">
                    <a16:rowId xmlns:a16="http://schemas.microsoft.com/office/drawing/2014/main" val="972946298"/>
                  </a:ext>
                </a:extLst>
              </a:tr>
              <a:tr h="1104123">
                <a:tc>
                  <a:txBody>
                    <a:bodyPr/>
                    <a:lstStyle/>
                    <a:p>
                      <a:pPr>
                        <a:lnSpc>
                          <a:spcPct val="107000"/>
                        </a:lnSpc>
                        <a:spcAft>
                          <a:spcPts val="800"/>
                        </a:spcAft>
                        <a:buNone/>
                      </a:pPr>
                      <a:r>
                        <a:rPr lang="en-GB" sz="2000">
                          <a:effectLst/>
                        </a:rPr>
                        <a:t>Year 9 Term 3</a:t>
                      </a:r>
                    </a:p>
                    <a:p>
                      <a:pPr>
                        <a:lnSpc>
                          <a:spcPct val="107000"/>
                        </a:lnSpc>
                        <a:spcAft>
                          <a:spcPts val="800"/>
                        </a:spcAft>
                        <a:buNone/>
                      </a:pPr>
                      <a:r>
                        <a:rPr lang="en-GB" sz="2000">
                          <a:effectLst/>
                        </a:rPr>
                        <a:t>(Summer)</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56468" marR="56468" marT="0" marB="0"/>
                </a:tc>
                <a:tc>
                  <a:txBody>
                    <a:bodyPr/>
                    <a:lstStyle/>
                    <a:p>
                      <a:pPr>
                        <a:lnSpc>
                          <a:spcPct val="107000"/>
                        </a:lnSpc>
                        <a:spcAft>
                          <a:spcPts val="800"/>
                        </a:spcAft>
                        <a:buNone/>
                      </a:pPr>
                      <a:r>
                        <a:rPr lang="en-GB" sz="2000" dirty="0">
                          <a:effectLst/>
                        </a:rPr>
                        <a:t>Battle of the bands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6468" marR="56468" marT="0" marB="0"/>
                </a:tc>
                <a:extLst>
                  <a:ext uri="{0D108BD9-81ED-4DB2-BD59-A6C34878D82A}">
                    <a16:rowId xmlns:a16="http://schemas.microsoft.com/office/drawing/2014/main" val="3760256188"/>
                  </a:ext>
                </a:extLst>
              </a:tr>
            </a:tbl>
          </a:graphicData>
        </a:graphic>
      </p:graphicFrame>
      <p:sp>
        <p:nvSpPr>
          <p:cNvPr id="3" name="Title 2">
            <a:extLst>
              <a:ext uri="{FF2B5EF4-FFF2-40B4-BE49-F238E27FC236}">
                <a16:creationId xmlns:a16="http://schemas.microsoft.com/office/drawing/2014/main" id="{D2E4488F-3449-9FFC-BFD7-CC15D2B76374}"/>
              </a:ext>
            </a:extLst>
          </p:cNvPr>
          <p:cNvSpPr>
            <a:spLocks noGrp="1"/>
          </p:cNvSpPr>
          <p:nvPr>
            <p:ph type="title"/>
          </p:nvPr>
        </p:nvSpPr>
        <p:spPr/>
        <p:txBody>
          <a:bodyPr/>
          <a:lstStyle/>
          <a:p>
            <a:r>
              <a:rPr lang="en-GB" dirty="0"/>
              <a:t>Music</a:t>
            </a:r>
          </a:p>
        </p:txBody>
      </p:sp>
      <p:sp>
        <p:nvSpPr>
          <p:cNvPr id="5" name="TextBox 4">
            <a:extLst>
              <a:ext uri="{FF2B5EF4-FFF2-40B4-BE49-F238E27FC236}">
                <a16:creationId xmlns:a16="http://schemas.microsoft.com/office/drawing/2014/main" id="{69F586C1-BD55-770E-FA0F-E3B5E640FF45}"/>
              </a:ext>
            </a:extLst>
          </p:cNvPr>
          <p:cNvSpPr txBox="1"/>
          <p:nvPr/>
        </p:nvSpPr>
        <p:spPr>
          <a:xfrm>
            <a:off x="457200" y="5229200"/>
            <a:ext cx="6995120" cy="1200329"/>
          </a:xfrm>
          <a:prstGeom prst="rect">
            <a:avLst/>
          </a:prstGeom>
          <a:noFill/>
        </p:spPr>
        <p:txBody>
          <a:bodyPr wrap="square" rtlCol="0">
            <a:spAutoFit/>
          </a:bodyPr>
          <a:lstStyle/>
          <a:p>
            <a:r>
              <a:rPr lang="en-GB" dirty="0"/>
              <a:t>The subject covers core fundamentals needed in performance music at GCSE, to ensure pupils have a strong grounding in music, and for those who will select it as an option subject to ensure they have the skills required. </a:t>
            </a:r>
          </a:p>
        </p:txBody>
      </p:sp>
    </p:spTree>
    <p:extLst>
      <p:ext uri="{BB962C8B-B14F-4D97-AF65-F5344CB8AC3E}">
        <p14:creationId xmlns:p14="http://schemas.microsoft.com/office/powerpoint/2010/main" val="2673300856"/>
      </p:ext>
    </p:extLst>
  </p:cSld>
  <p:clrMapOvr>
    <a:masterClrMapping/>
  </p:clrMapOvr>
  <p:transition spd="slow">
    <p:push dir="u"/>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1AE815AD-7281-307C-7C73-1102FE58C1CB}"/>
              </a:ext>
            </a:extLst>
          </p:cNvPr>
          <p:cNvGraphicFramePr>
            <a:graphicFrameLocks noGrp="1"/>
          </p:cNvGraphicFramePr>
          <p:nvPr>
            <p:ph idx="1"/>
            <p:extLst>
              <p:ext uri="{D42A27DB-BD31-4B8C-83A1-F6EECF244321}">
                <p14:modId xmlns:p14="http://schemas.microsoft.com/office/powerpoint/2010/main" val="667946670"/>
              </p:ext>
            </p:extLst>
          </p:nvPr>
        </p:nvGraphicFramePr>
        <p:xfrm>
          <a:off x="251520" y="2420888"/>
          <a:ext cx="8640957" cy="4503529"/>
        </p:xfrm>
        <a:graphic>
          <a:graphicData uri="http://schemas.openxmlformats.org/drawingml/2006/table">
            <a:tbl>
              <a:tblPr firstRow="1" firstCol="1" bandRow="1">
                <a:tableStyleId>{5C22544A-7EE6-4342-B048-85BDC9FD1C3A}</a:tableStyleId>
              </a:tblPr>
              <a:tblGrid>
                <a:gridCol w="1039557">
                  <a:extLst>
                    <a:ext uri="{9D8B030D-6E8A-4147-A177-3AD203B41FA5}">
                      <a16:colId xmlns:a16="http://schemas.microsoft.com/office/drawing/2014/main" val="3549697079"/>
                    </a:ext>
                  </a:extLst>
                </a:gridCol>
                <a:gridCol w="1266707">
                  <a:extLst>
                    <a:ext uri="{9D8B030D-6E8A-4147-A177-3AD203B41FA5}">
                      <a16:colId xmlns:a16="http://schemas.microsoft.com/office/drawing/2014/main" val="2905610250"/>
                    </a:ext>
                  </a:extLst>
                </a:gridCol>
                <a:gridCol w="1266707">
                  <a:extLst>
                    <a:ext uri="{9D8B030D-6E8A-4147-A177-3AD203B41FA5}">
                      <a16:colId xmlns:a16="http://schemas.microsoft.com/office/drawing/2014/main" val="878274818"/>
                    </a:ext>
                  </a:extLst>
                </a:gridCol>
                <a:gridCol w="1267286">
                  <a:extLst>
                    <a:ext uri="{9D8B030D-6E8A-4147-A177-3AD203B41FA5}">
                      <a16:colId xmlns:a16="http://schemas.microsoft.com/office/drawing/2014/main" val="1756885518"/>
                    </a:ext>
                  </a:extLst>
                </a:gridCol>
                <a:gridCol w="1266707">
                  <a:extLst>
                    <a:ext uri="{9D8B030D-6E8A-4147-A177-3AD203B41FA5}">
                      <a16:colId xmlns:a16="http://schemas.microsoft.com/office/drawing/2014/main" val="3362508455"/>
                    </a:ext>
                  </a:extLst>
                </a:gridCol>
                <a:gridCol w="1266707">
                  <a:extLst>
                    <a:ext uri="{9D8B030D-6E8A-4147-A177-3AD203B41FA5}">
                      <a16:colId xmlns:a16="http://schemas.microsoft.com/office/drawing/2014/main" val="281268181"/>
                    </a:ext>
                  </a:extLst>
                </a:gridCol>
                <a:gridCol w="1267286">
                  <a:extLst>
                    <a:ext uri="{9D8B030D-6E8A-4147-A177-3AD203B41FA5}">
                      <a16:colId xmlns:a16="http://schemas.microsoft.com/office/drawing/2014/main" val="174379727"/>
                    </a:ext>
                  </a:extLst>
                </a:gridCol>
              </a:tblGrid>
              <a:tr h="480549">
                <a:tc>
                  <a:txBody>
                    <a:bodyPr/>
                    <a:lstStyle/>
                    <a:p>
                      <a:pPr algn="ctr">
                        <a:lnSpc>
                          <a:spcPct val="115000"/>
                        </a:lnSpc>
                        <a:spcAft>
                          <a:spcPts val="800"/>
                        </a:spcAft>
                        <a:buNone/>
                      </a:pPr>
                      <a:r>
                        <a:rPr lang="en-GB" sz="1600" kern="100" dirty="0">
                          <a:effectLst/>
                        </a:rPr>
                        <a:t>Year 9</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3659" marR="53659" marT="0" marB="0"/>
                </a:tc>
                <a:tc>
                  <a:txBody>
                    <a:bodyPr/>
                    <a:lstStyle/>
                    <a:p>
                      <a:pPr algn="ctr">
                        <a:lnSpc>
                          <a:spcPct val="115000"/>
                        </a:lnSpc>
                        <a:spcAft>
                          <a:spcPts val="800"/>
                        </a:spcAft>
                        <a:buNone/>
                      </a:pPr>
                      <a:r>
                        <a:rPr lang="en-GB" sz="1600" kern="100">
                          <a:effectLst/>
                        </a:rPr>
                        <a:t>Autumn 1</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53659" marR="53659" marT="0" marB="0"/>
                </a:tc>
                <a:tc>
                  <a:txBody>
                    <a:bodyPr/>
                    <a:lstStyle/>
                    <a:p>
                      <a:pPr algn="ctr">
                        <a:lnSpc>
                          <a:spcPct val="115000"/>
                        </a:lnSpc>
                        <a:spcAft>
                          <a:spcPts val="800"/>
                        </a:spcAft>
                        <a:buNone/>
                      </a:pPr>
                      <a:r>
                        <a:rPr lang="en-GB" sz="1600" kern="100">
                          <a:effectLst/>
                        </a:rPr>
                        <a:t>Autumn 2</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53659" marR="53659" marT="0" marB="0"/>
                </a:tc>
                <a:tc>
                  <a:txBody>
                    <a:bodyPr/>
                    <a:lstStyle/>
                    <a:p>
                      <a:pPr algn="ctr">
                        <a:lnSpc>
                          <a:spcPct val="115000"/>
                        </a:lnSpc>
                        <a:spcAft>
                          <a:spcPts val="800"/>
                        </a:spcAft>
                        <a:buNone/>
                      </a:pPr>
                      <a:r>
                        <a:rPr lang="en-GB" sz="1600" kern="100" dirty="0">
                          <a:effectLst/>
                        </a:rPr>
                        <a:t>Spring 1</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3659" marR="53659" marT="0" marB="0"/>
                </a:tc>
                <a:tc>
                  <a:txBody>
                    <a:bodyPr/>
                    <a:lstStyle/>
                    <a:p>
                      <a:pPr algn="ctr">
                        <a:lnSpc>
                          <a:spcPct val="115000"/>
                        </a:lnSpc>
                        <a:spcAft>
                          <a:spcPts val="800"/>
                        </a:spcAft>
                        <a:buNone/>
                      </a:pPr>
                      <a:r>
                        <a:rPr lang="en-GB" sz="1600" kern="100">
                          <a:effectLst/>
                        </a:rPr>
                        <a:t>Spring 2</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53659" marR="53659" marT="0" marB="0"/>
                </a:tc>
                <a:tc>
                  <a:txBody>
                    <a:bodyPr/>
                    <a:lstStyle/>
                    <a:p>
                      <a:pPr algn="ctr">
                        <a:lnSpc>
                          <a:spcPct val="115000"/>
                        </a:lnSpc>
                        <a:spcAft>
                          <a:spcPts val="800"/>
                        </a:spcAft>
                        <a:buNone/>
                      </a:pPr>
                      <a:r>
                        <a:rPr lang="en-GB" sz="1600" kern="100">
                          <a:effectLst/>
                        </a:rPr>
                        <a:t>Summer 1</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53659" marR="53659" marT="0" marB="0"/>
                </a:tc>
                <a:tc>
                  <a:txBody>
                    <a:bodyPr/>
                    <a:lstStyle/>
                    <a:p>
                      <a:pPr algn="ctr">
                        <a:lnSpc>
                          <a:spcPct val="115000"/>
                        </a:lnSpc>
                        <a:spcAft>
                          <a:spcPts val="800"/>
                        </a:spcAft>
                        <a:buNone/>
                      </a:pPr>
                      <a:r>
                        <a:rPr lang="en-GB" sz="1600" kern="100">
                          <a:effectLst/>
                        </a:rPr>
                        <a:t>Summer 2</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53659" marR="53659" marT="0" marB="0"/>
                </a:tc>
                <a:extLst>
                  <a:ext uri="{0D108BD9-81ED-4DB2-BD59-A6C34878D82A}">
                    <a16:rowId xmlns:a16="http://schemas.microsoft.com/office/drawing/2014/main" val="2024158675"/>
                  </a:ext>
                </a:extLst>
              </a:tr>
              <a:tr h="782915">
                <a:tc>
                  <a:txBody>
                    <a:bodyPr/>
                    <a:lstStyle/>
                    <a:p>
                      <a:pPr>
                        <a:lnSpc>
                          <a:spcPct val="115000"/>
                        </a:lnSpc>
                        <a:spcAft>
                          <a:spcPts val="800"/>
                        </a:spcAft>
                        <a:buNone/>
                      </a:pPr>
                      <a:r>
                        <a:rPr lang="en-GB" sz="1600" kern="100">
                          <a:effectLst/>
                        </a:rPr>
                        <a:t>Topic</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53659" marR="53659" marT="0" marB="0"/>
                </a:tc>
                <a:tc>
                  <a:txBody>
                    <a:bodyPr/>
                    <a:lstStyle/>
                    <a:p>
                      <a:pPr algn="ctr">
                        <a:lnSpc>
                          <a:spcPct val="115000"/>
                        </a:lnSpc>
                        <a:spcAft>
                          <a:spcPts val="800"/>
                        </a:spcAft>
                        <a:buNone/>
                      </a:pPr>
                      <a:r>
                        <a:rPr lang="en-GB" sz="1600" kern="100" dirty="0">
                          <a:effectLst/>
                        </a:rPr>
                        <a:t>Food Technology</a:t>
                      </a:r>
                    </a:p>
                    <a:p>
                      <a:pPr algn="ctr">
                        <a:lnSpc>
                          <a:spcPct val="115000"/>
                        </a:lnSpc>
                        <a:spcAft>
                          <a:spcPts val="800"/>
                        </a:spcAft>
                        <a:buNone/>
                      </a:pP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3659" marR="53659" marT="0" marB="0"/>
                </a:tc>
                <a:tc>
                  <a:txBody>
                    <a:bodyPr/>
                    <a:lstStyle/>
                    <a:p>
                      <a:pPr algn="ctr">
                        <a:lnSpc>
                          <a:spcPct val="115000"/>
                        </a:lnSpc>
                        <a:spcAft>
                          <a:spcPts val="800"/>
                        </a:spcAft>
                        <a:buNone/>
                      </a:pPr>
                      <a:r>
                        <a:rPr lang="en-GB" sz="1600" kern="100">
                          <a:effectLst/>
                        </a:rPr>
                        <a:t>Food Technology</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53659" marR="53659" marT="0" marB="0"/>
                </a:tc>
                <a:tc>
                  <a:txBody>
                    <a:bodyPr/>
                    <a:lstStyle/>
                    <a:p>
                      <a:pPr algn="ctr">
                        <a:lnSpc>
                          <a:spcPct val="115000"/>
                        </a:lnSpc>
                        <a:spcAft>
                          <a:spcPts val="800"/>
                        </a:spcAft>
                        <a:buNone/>
                      </a:pPr>
                      <a:r>
                        <a:rPr lang="en-GB" sz="1600" kern="100">
                          <a:effectLst/>
                        </a:rPr>
                        <a:t>Product Design</a:t>
                      </a:r>
                    </a:p>
                    <a:p>
                      <a:pPr algn="ctr">
                        <a:lnSpc>
                          <a:spcPct val="115000"/>
                        </a:lnSpc>
                        <a:spcAft>
                          <a:spcPts val="800"/>
                        </a:spcAft>
                        <a:buNone/>
                      </a:pPr>
                      <a:r>
                        <a:rPr lang="en-GB" sz="1600" kern="100">
                          <a:effectLst/>
                        </a:rPr>
                        <a:t>Biomimicry Architecture</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53659" marR="53659" marT="0" marB="0"/>
                </a:tc>
                <a:tc>
                  <a:txBody>
                    <a:bodyPr/>
                    <a:lstStyle/>
                    <a:p>
                      <a:pPr algn="ctr">
                        <a:lnSpc>
                          <a:spcPct val="115000"/>
                        </a:lnSpc>
                        <a:spcAft>
                          <a:spcPts val="800"/>
                        </a:spcAft>
                        <a:buNone/>
                      </a:pPr>
                      <a:r>
                        <a:rPr lang="en-GB" sz="1600" kern="100">
                          <a:effectLst/>
                        </a:rPr>
                        <a:t>Product Design</a:t>
                      </a:r>
                    </a:p>
                    <a:p>
                      <a:pPr algn="ctr">
                        <a:lnSpc>
                          <a:spcPct val="115000"/>
                        </a:lnSpc>
                        <a:spcAft>
                          <a:spcPts val="800"/>
                        </a:spcAft>
                        <a:buNone/>
                      </a:pPr>
                      <a:r>
                        <a:rPr lang="en-GB" sz="1600" kern="100">
                          <a:effectLst/>
                        </a:rPr>
                        <a:t>Biomimicry Architecture</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53659" marR="53659" marT="0" marB="0"/>
                </a:tc>
                <a:tc>
                  <a:txBody>
                    <a:bodyPr/>
                    <a:lstStyle/>
                    <a:p>
                      <a:pPr algn="ctr">
                        <a:lnSpc>
                          <a:spcPct val="115000"/>
                        </a:lnSpc>
                        <a:spcAft>
                          <a:spcPts val="800"/>
                        </a:spcAft>
                        <a:buNone/>
                      </a:pPr>
                      <a:r>
                        <a:rPr lang="en-GB" sz="1600" kern="100">
                          <a:effectLst/>
                        </a:rPr>
                        <a:t>Textiles</a:t>
                      </a:r>
                    </a:p>
                    <a:p>
                      <a:pPr algn="ctr">
                        <a:lnSpc>
                          <a:spcPct val="115000"/>
                        </a:lnSpc>
                        <a:spcAft>
                          <a:spcPts val="800"/>
                        </a:spcAft>
                        <a:buNone/>
                      </a:pPr>
                      <a:r>
                        <a:rPr lang="en-GB" sz="1600" kern="100">
                          <a:effectLst/>
                        </a:rPr>
                        <a:t>T-Shirt Upcycling</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53659" marR="53659" marT="0" marB="0"/>
                </a:tc>
                <a:tc>
                  <a:txBody>
                    <a:bodyPr/>
                    <a:lstStyle/>
                    <a:p>
                      <a:pPr algn="ctr">
                        <a:lnSpc>
                          <a:spcPct val="115000"/>
                        </a:lnSpc>
                        <a:spcAft>
                          <a:spcPts val="800"/>
                        </a:spcAft>
                        <a:buNone/>
                      </a:pPr>
                      <a:r>
                        <a:rPr lang="en-GB" sz="1600" kern="100">
                          <a:effectLst/>
                        </a:rPr>
                        <a:t>Textiles</a:t>
                      </a:r>
                    </a:p>
                    <a:p>
                      <a:pPr algn="ctr">
                        <a:lnSpc>
                          <a:spcPct val="115000"/>
                        </a:lnSpc>
                        <a:spcAft>
                          <a:spcPts val="800"/>
                        </a:spcAft>
                        <a:buNone/>
                      </a:pPr>
                      <a:r>
                        <a:rPr lang="en-GB" sz="1600" kern="100">
                          <a:effectLst/>
                        </a:rPr>
                        <a:t>Recycling Weaving</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53659" marR="53659" marT="0" marB="0"/>
                </a:tc>
                <a:extLst>
                  <a:ext uri="{0D108BD9-81ED-4DB2-BD59-A6C34878D82A}">
                    <a16:rowId xmlns:a16="http://schemas.microsoft.com/office/drawing/2014/main" val="2845863272"/>
                  </a:ext>
                </a:extLst>
              </a:tr>
              <a:tr h="1904888">
                <a:tc>
                  <a:txBody>
                    <a:bodyPr/>
                    <a:lstStyle/>
                    <a:p>
                      <a:pPr>
                        <a:lnSpc>
                          <a:spcPct val="115000"/>
                        </a:lnSpc>
                        <a:spcAft>
                          <a:spcPts val="800"/>
                        </a:spcAft>
                        <a:buNone/>
                      </a:pPr>
                      <a:r>
                        <a:rPr lang="en-GB" sz="1600" kern="100">
                          <a:effectLst/>
                        </a:rPr>
                        <a:t>Key Knowledge</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53659" marR="53659" marT="0" marB="0"/>
                </a:tc>
                <a:tc>
                  <a:txBody>
                    <a:bodyPr/>
                    <a:lstStyle/>
                    <a:p>
                      <a:pPr>
                        <a:lnSpc>
                          <a:spcPct val="115000"/>
                        </a:lnSpc>
                        <a:spcAft>
                          <a:spcPts val="800"/>
                        </a:spcAft>
                        <a:buNone/>
                      </a:pPr>
                      <a:r>
                        <a:rPr lang="en-GB" sz="1600" kern="100">
                          <a:effectLst/>
                        </a:rPr>
                        <a:t>Food Classification &amp; grouping</a:t>
                      </a:r>
                    </a:p>
                    <a:p>
                      <a:pPr>
                        <a:lnSpc>
                          <a:spcPct val="115000"/>
                        </a:lnSpc>
                        <a:spcAft>
                          <a:spcPts val="800"/>
                        </a:spcAft>
                        <a:buNone/>
                      </a:pPr>
                      <a:r>
                        <a:rPr lang="en-GB" sz="1600" kern="100">
                          <a:effectLst/>
                        </a:rPr>
                        <a:t>Nutrition &amp; balanced diets </a:t>
                      </a:r>
                    </a:p>
                    <a:p>
                      <a:pPr>
                        <a:lnSpc>
                          <a:spcPct val="115000"/>
                        </a:lnSpc>
                        <a:spcAft>
                          <a:spcPts val="800"/>
                        </a:spcAft>
                        <a:buNone/>
                      </a:pPr>
                      <a:r>
                        <a:rPr lang="en-GB" sz="1600" kern="100">
                          <a:effectLst/>
                        </a:rPr>
                        <a:t>Food Safety/Hygiene</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53659" marR="53659" marT="0" marB="0"/>
                </a:tc>
                <a:tc>
                  <a:txBody>
                    <a:bodyPr/>
                    <a:lstStyle/>
                    <a:p>
                      <a:pPr>
                        <a:lnSpc>
                          <a:spcPct val="115000"/>
                        </a:lnSpc>
                        <a:spcAft>
                          <a:spcPts val="800"/>
                        </a:spcAft>
                        <a:buNone/>
                      </a:pPr>
                      <a:r>
                        <a:rPr lang="en-GB" sz="1600" kern="100" dirty="0">
                          <a:effectLst/>
                        </a:rPr>
                        <a:t>Specialised Diets</a:t>
                      </a:r>
                    </a:p>
                    <a:p>
                      <a:pPr>
                        <a:lnSpc>
                          <a:spcPct val="115000"/>
                        </a:lnSpc>
                        <a:spcAft>
                          <a:spcPts val="800"/>
                        </a:spcAft>
                        <a:buNone/>
                      </a:pPr>
                      <a:r>
                        <a:rPr lang="en-GB" sz="1600" kern="100" dirty="0">
                          <a:effectLst/>
                        </a:rPr>
                        <a:t>Culture significance through Cuisine</a:t>
                      </a:r>
                    </a:p>
                    <a:p>
                      <a:pPr>
                        <a:lnSpc>
                          <a:spcPct val="115000"/>
                        </a:lnSpc>
                        <a:spcAft>
                          <a:spcPts val="800"/>
                        </a:spcAft>
                        <a:buNone/>
                      </a:pPr>
                      <a:r>
                        <a:rPr lang="en-GB" sz="1600" kern="100" dirty="0">
                          <a:effectLst/>
                        </a:rPr>
                        <a:t>Traditional dishes</a:t>
                      </a:r>
                    </a:p>
                    <a:p>
                      <a:pPr>
                        <a:lnSpc>
                          <a:spcPct val="115000"/>
                        </a:lnSpc>
                        <a:spcAft>
                          <a:spcPts val="800"/>
                        </a:spcAft>
                        <a:buNone/>
                      </a:pPr>
                      <a:r>
                        <a:rPr lang="en-GB" sz="1600" kern="100" dirty="0">
                          <a:effectLst/>
                        </a:rPr>
                        <a:t> </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3659" marR="53659" marT="0" marB="0"/>
                </a:tc>
                <a:tc>
                  <a:txBody>
                    <a:bodyPr/>
                    <a:lstStyle/>
                    <a:p>
                      <a:pPr>
                        <a:lnSpc>
                          <a:spcPct val="115000"/>
                        </a:lnSpc>
                        <a:spcAft>
                          <a:spcPts val="800"/>
                        </a:spcAft>
                        <a:buNone/>
                      </a:pPr>
                      <a:r>
                        <a:rPr lang="en-GB" sz="1600" kern="100" dirty="0">
                          <a:effectLst/>
                        </a:rPr>
                        <a:t>Concept of Biomimicry</a:t>
                      </a:r>
                    </a:p>
                    <a:p>
                      <a:pPr>
                        <a:lnSpc>
                          <a:spcPct val="115000"/>
                        </a:lnSpc>
                        <a:spcAft>
                          <a:spcPts val="800"/>
                        </a:spcAft>
                        <a:buNone/>
                      </a:pPr>
                      <a:r>
                        <a:rPr lang="en-GB" sz="1600" kern="100" dirty="0">
                          <a:effectLst/>
                        </a:rPr>
                        <a:t>Examples of Biomimetic Architecture</a:t>
                      </a:r>
                    </a:p>
                    <a:p>
                      <a:pPr>
                        <a:lnSpc>
                          <a:spcPct val="115000"/>
                        </a:lnSpc>
                        <a:spcAft>
                          <a:spcPts val="800"/>
                        </a:spcAft>
                        <a:buNone/>
                      </a:pPr>
                      <a:r>
                        <a:rPr lang="en-GB" sz="1600" kern="100" dirty="0">
                          <a:effectLst/>
                        </a:rPr>
                        <a:t>Design process</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3659" marR="53659" marT="0" marB="0"/>
                </a:tc>
                <a:tc>
                  <a:txBody>
                    <a:bodyPr/>
                    <a:lstStyle/>
                    <a:p>
                      <a:pPr>
                        <a:lnSpc>
                          <a:spcPct val="115000"/>
                        </a:lnSpc>
                        <a:spcAft>
                          <a:spcPts val="800"/>
                        </a:spcAft>
                        <a:buNone/>
                      </a:pPr>
                      <a:r>
                        <a:rPr lang="en-GB" sz="1600" kern="100" dirty="0">
                          <a:effectLst/>
                        </a:rPr>
                        <a:t>Structural integrity</a:t>
                      </a:r>
                    </a:p>
                    <a:p>
                      <a:pPr>
                        <a:lnSpc>
                          <a:spcPct val="115000"/>
                        </a:lnSpc>
                        <a:spcAft>
                          <a:spcPts val="800"/>
                        </a:spcAft>
                        <a:buNone/>
                      </a:pPr>
                      <a:r>
                        <a:rPr lang="en-GB" sz="1600" kern="100" dirty="0">
                          <a:effectLst/>
                        </a:rPr>
                        <a:t>Selecting materials</a:t>
                      </a:r>
                    </a:p>
                    <a:p>
                      <a:pPr>
                        <a:lnSpc>
                          <a:spcPct val="115000"/>
                        </a:lnSpc>
                        <a:spcAft>
                          <a:spcPts val="800"/>
                        </a:spcAft>
                        <a:buNone/>
                      </a:pPr>
                      <a:r>
                        <a:rPr lang="en-GB" sz="1600" kern="100" dirty="0">
                          <a:effectLst/>
                        </a:rPr>
                        <a:t>Properties of materials</a:t>
                      </a:r>
                    </a:p>
                    <a:p>
                      <a:pPr>
                        <a:lnSpc>
                          <a:spcPct val="115000"/>
                        </a:lnSpc>
                        <a:spcAft>
                          <a:spcPts val="800"/>
                        </a:spcAft>
                        <a:buNone/>
                      </a:pPr>
                      <a:r>
                        <a:rPr lang="en-GB" sz="1600" kern="100" dirty="0">
                          <a:effectLst/>
                        </a:rPr>
                        <a:t>Construction methods</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3659" marR="53659" marT="0" marB="0"/>
                </a:tc>
                <a:tc>
                  <a:txBody>
                    <a:bodyPr/>
                    <a:lstStyle/>
                    <a:p>
                      <a:pPr>
                        <a:lnSpc>
                          <a:spcPct val="115000"/>
                        </a:lnSpc>
                        <a:spcAft>
                          <a:spcPts val="800"/>
                        </a:spcAft>
                        <a:buNone/>
                      </a:pPr>
                      <a:r>
                        <a:rPr lang="en-GB" sz="1600" kern="100" dirty="0">
                          <a:effectLst/>
                        </a:rPr>
                        <a:t>Impact of Fast Fashion and Plastic Waste</a:t>
                      </a:r>
                    </a:p>
                    <a:p>
                      <a:pPr>
                        <a:lnSpc>
                          <a:spcPct val="115000"/>
                        </a:lnSpc>
                        <a:spcAft>
                          <a:spcPts val="800"/>
                        </a:spcAft>
                        <a:buNone/>
                      </a:pPr>
                      <a:r>
                        <a:rPr lang="en-GB" sz="1600" kern="100" dirty="0">
                          <a:effectLst/>
                        </a:rPr>
                        <a:t>Sustainable design principles</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3659" marR="53659" marT="0" marB="0"/>
                </a:tc>
                <a:tc>
                  <a:txBody>
                    <a:bodyPr/>
                    <a:lstStyle/>
                    <a:p>
                      <a:pPr>
                        <a:lnSpc>
                          <a:spcPct val="115000"/>
                        </a:lnSpc>
                        <a:spcAft>
                          <a:spcPts val="800"/>
                        </a:spcAft>
                        <a:buNone/>
                      </a:pPr>
                      <a:r>
                        <a:rPr lang="en-GB" sz="1600" kern="100" dirty="0">
                          <a:effectLst/>
                        </a:rPr>
                        <a:t>Upcycling techniques</a:t>
                      </a:r>
                    </a:p>
                    <a:p>
                      <a:pPr>
                        <a:lnSpc>
                          <a:spcPct val="115000"/>
                        </a:lnSpc>
                        <a:spcAft>
                          <a:spcPts val="800"/>
                        </a:spcAft>
                        <a:buNone/>
                      </a:pPr>
                      <a:r>
                        <a:rPr lang="en-GB" sz="1600" kern="100" dirty="0">
                          <a:effectLst/>
                        </a:rPr>
                        <a:t>Designing for social and environmental messaging</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3659" marR="53659" marT="0" marB="0"/>
                </a:tc>
                <a:extLst>
                  <a:ext uri="{0D108BD9-81ED-4DB2-BD59-A6C34878D82A}">
                    <a16:rowId xmlns:a16="http://schemas.microsoft.com/office/drawing/2014/main" val="1612422223"/>
                  </a:ext>
                </a:extLst>
              </a:tr>
            </a:tbl>
          </a:graphicData>
        </a:graphic>
      </p:graphicFrame>
      <p:sp>
        <p:nvSpPr>
          <p:cNvPr id="3" name="Title 2">
            <a:extLst>
              <a:ext uri="{FF2B5EF4-FFF2-40B4-BE49-F238E27FC236}">
                <a16:creationId xmlns:a16="http://schemas.microsoft.com/office/drawing/2014/main" id="{D401B184-2ECE-4DA0-E33C-8AB63B3FB644}"/>
              </a:ext>
            </a:extLst>
          </p:cNvPr>
          <p:cNvSpPr>
            <a:spLocks noGrp="1"/>
          </p:cNvSpPr>
          <p:nvPr>
            <p:ph type="title"/>
          </p:nvPr>
        </p:nvSpPr>
        <p:spPr/>
        <p:txBody>
          <a:bodyPr/>
          <a:lstStyle/>
          <a:p>
            <a:r>
              <a:rPr lang="en-GB" dirty="0"/>
              <a:t>Design and Technology</a:t>
            </a:r>
          </a:p>
        </p:txBody>
      </p:sp>
    </p:spTree>
    <p:extLst>
      <p:ext uri="{BB962C8B-B14F-4D97-AF65-F5344CB8AC3E}">
        <p14:creationId xmlns:p14="http://schemas.microsoft.com/office/powerpoint/2010/main" val="4284479533"/>
      </p:ext>
    </p:extLst>
  </p:cSld>
  <p:clrMapOvr>
    <a:masterClrMapping/>
  </p:clrMapOvr>
  <p:transition spd="slow">
    <p:push dir="u"/>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20EB70-54F6-1ECE-96B8-DB9116B37C84}"/>
              </a:ext>
            </a:extLst>
          </p:cNvPr>
          <p:cNvSpPr>
            <a:spLocks noGrp="1"/>
          </p:cNvSpPr>
          <p:nvPr>
            <p:ph type="title"/>
          </p:nvPr>
        </p:nvSpPr>
        <p:spPr>
          <a:xfrm>
            <a:off x="457200" y="338328"/>
            <a:ext cx="8229600" cy="2010552"/>
          </a:xfrm>
        </p:spPr>
        <p:txBody>
          <a:bodyPr/>
          <a:lstStyle/>
          <a:p>
            <a:r>
              <a:rPr lang="en-GB" dirty="0"/>
              <a:t>Arbor</a:t>
            </a:r>
          </a:p>
        </p:txBody>
      </p:sp>
      <p:sp>
        <p:nvSpPr>
          <p:cNvPr id="3" name="Content Placeholder 2">
            <a:extLst>
              <a:ext uri="{FF2B5EF4-FFF2-40B4-BE49-F238E27FC236}">
                <a16:creationId xmlns:a16="http://schemas.microsoft.com/office/drawing/2014/main" id="{58B2B46A-A883-4110-AEEB-8EF55AE04723}"/>
              </a:ext>
            </a:extLst>
          </p:cNvPr>
          <p:cNvSpPr>
            <a:spLocks noGrp="1"/>
          </p:cNvSpPr>
          <p:nvPr>
            <p:ph idx="1"/>
          </p:nvPr>
        </p:nvSpPr>
        <p:spPr>
          <a:xfrm>
            <a:off x="262917" y="2276872"/>
            <a:ext cx="8017484" cy="3849291"/>
          </a:xfrm>
        </p:spPr>
        <p:txBody>
          <a:bodyPr>
            <a:normAutofit/>
          </a:bodyPr>
          <a:lstStyle/>
          <a:p>
            <a:r>
              <a:rPr lang="en-GB" dirty="0"/>
              <a:t>We are continuing our pupil management system of Arbor. Hopefully you’ve all used to it by now. </a:t>
            </a:r>
          </a:p>
          <a:p>
            <a:r>
              <a:rPr lang="en-GB" dirty="0"/>
              <a:t>Arbor will automatically send emails to parents to advise of incidents – these may not result in a behaviour mark, but are important for parents to be aware</a:t>
            </a:r>
          </a:p>
          <a:p>
            <a:r>
              <a:rPr lang="en-GB" dirty="0"/>
              <a:t>All homework will be set on Arbor, but usually isn’t handed in there. </a:t>
            </a:r>
          </a:p>
          <a:p>
            <a:endParaRPr lang="en-GB" dirty="0"/>
          </a:p>
        </p:txBody>
      </p:sp>
      <p:pic>
        <p:nvPicPr>
          <p:cNvPr id="5" name="Picture 2" descr="St. Benedict’ Catholic School">
            <a:hlinkClick r:id="rId2"/>
            <a:extLst>
              <a:ext uri="{FF2B5EF4-FFF2-40B4-BE49-F238E27FC236}">
                <a16:creationId xmlns:a16="http://schemas.microsoft.com/office/drawing/2014/main" id="{D2BD5EE5-86CB-78B2-94E2-5A5675CF03B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8144" y="242048"/>
            <a:ext cx="3012940" cy="8432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50348738"/>
      </p:ext>
    </p:extLst>
  </p:cSld>
  <p:clrMapOvr>
    <a:masterClrMapping/>
  </p:clrMapOvr>
  <p:transition spd="slow">
    <p:push dir="u"/>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BFB9904-76FB-EE80-1B02-11E5B2101C98}"/>
              </a:ext>
            </a:extLst>
          </p:cNvPr>
          <p:cNvSpPr>
            <a:spLocks noGrp="1"/>
          </p:cNvSpPr>
          <p:nvPr>
            <p:ph idx="1"/>
          </p:nvPr>
        </p:nvSpPr>
        <p:spPr>
          <a:xfrm>
            <a:off x="323529" y="1591056"/>
            <a:ext cx="7956872" cy="5150311"/>
          </a:xfrm>
        </p:spPr>
        <p:txBody>
          <a:bodyPr>
            <a:normAutofit lnSpcReduction="10000"/>
          </a:bodyPr>
          <a:lstStyle/>
          <a:p>
            <a:r>
              <a:rPr lang="en-GB" dirty="0"/>
              <a:t>One note is a IT system used to support classwork. Teachers will create class notebooks, and upload class material to there. </a:t>
            </a:r>
          </a:p>
          <a:p>
            <a:r>
              <a:rPr lang="en-GB" dirty="0"/>
              <a:t>They may ask students to submit work via one note. </a:t>
            </a:r>
          </a:p>
          <a:p>
            <a:r>
              <a:rPr lang="en-GB" dirty="0"/>
              <a:t>The log in details are exactly the same as the details needed to log onto the schools system. </a:t>
            </a:r>
          </a:p>
          <a:p>
            <a:r>
              <a:rPr lang="en-GB" dirty="0"/>
              <a:t>If your child misses lessons, there will be work there to enable them to catch up. </a:t>
            </a:r>
          </a:p>
          <a:p>
            <a:r>
              <a:rPr lang="en-GB" dirty="0"/>
              <a:t>To support their learning at home, it would be really good if you can support them in getting onto this platform, and help them in learning to use it. </a:t>
            </a:r>
          </a:p>
          <a:p>
            <a:r>
              <a:rPr lang="en-GB" dirty="0"/>
              <a:t>Support is available with using it via our website, or you can always contact the school to get support from our IT technician. </a:t>
            </a:r>
          </a:p>
          <a:p>
            <a:endParaRPr lang="en-GB" dirty="0"/>
          </a:p>
        </p:txBody>
      </p:sp>
      <p:sp>
        <p:nvSpPr>
          <p:cNvPr id="3" name="Title 2">
            <a:extLst>
              <a:ext uri="{FF2B5EF4-FFF2-40B4-BE49-F238E27FC236}">
                <a16:creationId xmlns:a16="http://schemas.microsoft.com/office/drawing/2014/main" id="{8AFA1EBC-9E18-301B-E6D7-5976B3E747FB}"/>
              </a:ext>
            </a:extLst>
          </p:cNvPr>
          <p:cNvSpPr>
            <a:spLocks noGrp="1"/>
          </p:cNvSpPr>
          <p:nvPr>
            <p:ph type="title"/>
          </p:nvPr>
        </p:nvSpPr>
        <p:spPr/>
        <p:txBody>
          <a:bodyPr/>
          <a:lstStyle/>
          <a:p>
            <a:r>
              <a:rPr lang="en-GB" dirty="0"/>
              <a:t>One Note</a:t>
            </a:r>
          </a:p>
        </p:txBody>
      </p:sp>
    </p:spTree>
    <p:extLst>
      <p:ext uri="{BB962C8B-B14F-4D97-AF65-F5344CB8AC3E}">
        <p14:creationId xmlns:p14="http://schemas.microsoft.com/office/powerpoint/2010/main" val="4051676044"/>
      </p:ext>
    </p:extLst>
  </p:cSld>
  <p:clrMapOvr>
    <a:masterClrMapping/>
  </p:clrMapOvr>
  <p:transition spd="slow">
    <p:push dir="u"/>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69661EBF-3930-C4E5-7249-779C9C5F5CCB}"/>
              </a:ext>
            </a:extLst>
          </p:cNvPr>
          <p:cNvSpPr>
            <a:spLocks noGrp="1"/>
          </p:cNvSpPr>
          <p:nvPr>
            <p:ph type="title"/>
          </p:nvPr>
        </p:nvSpPr>
        <p:spPr>
          <a:xfrm>
            <a:off x="971552" y="1593850"/>
            <a:ext cx="3362704" cy="840741"/>
          </a:xfrm>
        </p:spPr>
        <p:txBody>
          <a:bodyPr>
            <a:normAutofit fontScale="90000"/>
          </a:bodyPr>
          <a:lstStyle/>
          <a:p>
            <a:r>
              <a:rPr lang="en-US" dirty="0">
                <a:highlight>
                  <a:srgbClr val="000000"/>
                </a:highlight>
              </a:rPr>
              <a:t>Contributing to your House</a:t>
            </a:r>
          </a:p>
        </p:txBody>
      </p:sp>
      <p:sp>
        <p:nvSpPr>
          <p:cNvPr id="12" name="Content Placeholder 2">
            <a:extLst>
              <a:ext uri="{FF2B5EF4-FFF2-40B4-BE49-F238E27FC236}">
                <a16:creationId xmlns:a16="http://schemas.microsoft.com/office/drawing/2014/main" id="{0CC18653-A64E-3A84-EB29-50EDF9FDBD1B}"/>
              </a:ext>
            </a:extLst>
          </p:cNvPr>
          <p:cNvSpPr>
            <a:spLocks noGrp="1"/>
          </p:cNvSpPr>
          <p:nvPr>
            <p:ph sz="half" idx="1"/>
          </p:nvPr>
        </p:nvSpPr>
        <p:spPr>
          <a:xfrm>
            <a:off x="971551" y="2777490"/>
            <a:ext cx="2685286" cy="2482596"/>
          </a:xfrm>
        </p:spPr>
        <p:txBody>
          <a:bodyPr>
            <a:normAutofit fontScale="92500"/>
          </a:bodyPr>
          <a:lstStyle/>
          <a:p>
            <a:r>
              <a:rPr lang="en-US" sz="1500" dirty="0"/>
              <a:t>Each House point you gain contributes to overall score. </a:t>
            </a:r>
          </a:p>
          <a:p>
            <a:r>
              <a:rPr lang="en-US" sz="1500" dirty="0"/>
              <a:t>Each </a:t>
            </a:r>
            <a:r>
              <a:rPr lang="en-US" sz="1500" dirty="0" err="1"/>
              <a:t>behaviour</a:t>
            </a:r>
            <a:r>
              <a:rPr lang="en-US" sz="1500" dirty="0"/>
              <a:t> point deducts a House point from total. </a:t>
            </a:r>
          </a:p>
          <a:p>
            <a:r>
              <a:rPr lang="en-US" sz="1500" dirty="0"/>
              <a:t>Complete the St Benedict’s Award.</a:t>
            </a:r>
          </a:p>
          <a:p>
            <a:r>
              <a:rPr lang="en-US" sz="1500" dirty="0"/>
              <a:t>Participate in House competitions.</a:t>
            </a:r>
          </a:p>
          <a:p>
            <a:r>
              <a:rPr lang="en-US" sz="1500" dirty="0"/>
              <a:t>Support your peers within your House. </a:t>
            </a:r>
          </a:p>
        </p:txBody>
      </p:sp>
      <p:pic>
        <p:nvPicPr>
          <p:cNvPr id="5" name="Picture 4">
            <a:extLst>
              <a:ext uri="{FF2B5EF4-FFF2-40B4-BE49-F238E27FC236}">
                <a16:creationId xmlns:a16="http://schemas.microsoft.com/office/drawing/2014/main" id="{2CB638E6-CA27-7A38-3D75-F73B60506543}"/>
              </a:ext>
            </a:extLst>
          </p:cNvPr>
          <p:cNvPicPr>
            <a:picLocks noChangeAspect="1"/>
          </p:cNvPicPr>
          <p:nvPr/>
        </p:nvPicPr>
        <p:blipFill>
          <a:blip r:embed="rId2"/>
          <a:stretch>
            <a:fillRect/>
          </a:stretch>
        </p:blipFill>
        <p:spPr>
          <a:xfrm rot="-120000">
            <a:off x="4188023" y="2130327"/>
            <a:ext cx="3959891" cy="2435332"/>
          </a:xfrm>
          <a:prstGeom prst="rect">
            <a:avLst/>
          </a:prstGeom>
          <a:noFill/>
          <a:effectLst>
            <a:innerShdw blurRad="25400" dist="12700" dir="13500000">
              <a:prstClr val="black">
                <a:alpha val="16000"/>
              </a:prstClr>
            </a:innerShdw>
          </a:effectLst>
        </p:spPr>
      </p:pic>
    </p:spTree>
    <p:extLst>
      <p:ext uri="{BB962C8B-B14F-4D97-AF65-F5344CB8AC3E}">
        <p14:creationId xmlns:p14="http://schemas.microsoft.com/office/powerpoint/2010/main" val="12124996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BDDFB6-DE30-F3C8-5613-0EEB9DD12B73}"/>
              </a:ext>
            </a:extLst>
          </p:cNvPr>
          <p:cNvSpPr>
            <a:spLocks noGrp="1"/>
          </p:cNvSpPr>
          <p:nvPr>
            <p:ph type="title"/>
          </p:nvPr>
        </p:nvSpPr>
        <p:spPr/>
        <p:txBody>
          <a:bodyPr/>
          <a:lstStyle/>
          <a:p>
            <a:r>
              <a:rPr lang="en-GB" dirty="0"/>
              <a:t>Clubs </a:t>
            </a:r>
          </a:p>
        </p:txBody>
      </p:sp>
      <p:sp>
        <p:nvSpPr>
          <p:cNvPr id="3" name="TextBox 2">
            <a:extLst>
              <a:ext uri="{FF2B5EF4-FFF2-40B4-BE49-F238E27FC236}">
                <a16:creationId xmlns:a16="http://schemas.microsoft.com/office/drawing/2014/main" id="{F2291819-733D-8649-6B7A-681A30CF6284}"/>
              </a:ext>
            </a:extLst>
          </p:cNvPr>
          <p:cNvSpPr txBox="1"/>
          <p:nvPr/>
        </p:nvSpPr>
        <p:spPr>
          <a:xfrm>
            <a:off x="215516" y="1662924"/>
            <a:ext cx="8712968" cy="5170646"/>
          </a:xfrm>
          <a:prstGeom prst="rect">
            <a:avLst/>
          </a:prstGeom>
          <a:noFill/>
        </p:spPr>
        <p:txBody>
          <a:bodyPr wrap="square" rtlCol="0">
            <a:spAutoFit/>
          </a:bodyPr>
          <a:lstStyle/>
          <a:p>
            <a:pPr marL="285750" indent="-285750">
              <a:buFont typeface="Arial" panose="020B0604020202020204" pitchFamily="34" charset="0"/>
              <a:buChar char="•"/>
            </a:pPr>
            <a:r>
              <a:rPr lang="en-GB" sz="2400" dirty="0"/>
              <a:t>We have a brilliant range of clubs on offer, including a huge range of interests. </a:t>
            </a:r>
          </a:p>
          <a:p>
            <a:pPr marL="285750" indent="-285750">
              <a:buFont typeface="Arial" panose="020B0604020202020204" pitchFamily="34" charset="0"/>
              <a:buChar char="•"/>
            </a:pPr>
            <a:r>
              <a:rPr lang="en-GB" sz="2400" dirty="0"/>
              <a:t>The extra-curricular timetable is available on Arbor, and you can sign your child up to the club there. Doing that will make the club appear on their timetable, and also add them to the teachers register. </a:t>
            </a:r>
          </a:p>
          <a:p>
            <a:pPr marL="285750" indent="-285750">
              <a:buFont typeface="Arial" panose="020B0604020202020204" pitchFamily="34" charset="0"/>
              <a:buChar char="•"/>
            </a:pPr>
            <a:r>
              <a:rPr lang="en-GB" sz="2400" dirty="0"/>
              <a:t>They are of course welcome to head along and try out a club before signing up for it, we just ask that once they decide to start going regularly you sign them up on Arbor. </a:t>
            </a:r>
          </a:p>
          <a:p>
            <a:pPr marL="285750" indent="-285750">
              <a:buFont typeface="Arial" panose="020B0604020202020204" pitchFamily="34" charset="0"/>
              <a:buChar char="•"/>
            </a:pPr>
            <a:r>
              <a:rPr lang="en-GB" sz="2400" dirty="0"/>
              <a:t>We have made a real effort to get a good range of clubs available to the students. Our expectation is that every student is undertaking at least one extra-curricular activity regularly. </a:t>
            </a:r>
          </a:p>
          <a:p>
            <a:pPr marL="285750" indent="-285750">
              <a:buFont typeface="Arial" panose="020B0604020202020204" pitchFamily="34" charset="0"/>
              <a:buChar char="•"/>
            </a:pPr>
            <a:r>
              <a:rPr lang="en-GB" sz="2400" dirty="0"/>
              <a:t>We really appreciate your support with this</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1519193973"/>
      </p:ext>
    </p:extLst>
  </p:cSld>
  <p:clrMapOvr>
    <a:masterClrMapping/>
  </p:clrMapOvr>
  <p:transition spd="slow">
    <p:push dir="u"/>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4C5F9-2A4F-C2DE-7488-44D90D02418A}"/>
              </a:ext>
            </a:extLst>
          </p:cNvPr>
          <p:cNvSpPr>
            <a:spLocks noGrp="1"/>
          </p:cNvSpPr>
          <p:nvPr>
            <p:ph type="title"/>
          </p:nvPr>
        </p:nvSpPr>
        <p:spPr/>
        <p:txBody>
          <a:bodyPr/>
          <a:lstStyle/>
          <a:p>
            <a:r>
              <a:rPr lang="en-GB" dirty="0"/>
              <a:t>St Benedict's Award</a:t>
            </a:r>
          </a:p>
        </p:txBody>
      </p:sp>
      <p:pic>
        <p:nvPicPr>
          <p:cNvPr id="4" name="Picture 3">
            <a:extLst>
              <a:ext uri="{FF2B5EF4-FFF2-40B4-BE49-F238E27FC236}">
                <a16:creationId xmlns:a16="http://schemas.microsoft.com/office/drawing/2014/main" id="{1A7DFDA1-46D3-93B6-61E1-E1D3DA1CB53B}"/>
              </a:ext>
            </a:extLst>
          </p:cNvPr>
          <p:cNvPicPr>
            <a:picLocks noChangeAspect="1"/>
          </p:cNvPicPr>
          <p:nvPr/>
        </p:nvPicPr>
        <p:blipFill>
          <a:blip r:embed="rId2"/>
          <a:stretch>
            <a:fillRect/>
          </a:stretch>
        </p:blipFill>
        <p:spPr>
          <a:xfrm>
            <a:off x="457200" y="1552575"/>
            <a:ext cx="8172450" cy="5305425"/>
          </a:xfrm>
          <a:prstGeom prst="rect">
            <a:avLst/>
          </a:prstGeom>
        </p:spPr>
      </p:pic>
    </p:spTree>
    <p:extLst>
      <p:ext uri="{BB962C8B-B14F-4D97-AF65-F5344CB8AC3E}">
        <p14:creationId xmlns:p14="http://schemas.microsoft.com/office/powerpoint/2010/main" val="3469017529"/>
      </p:ext>
    </p:extLst>
  </p:cSld>
  <p:clrMapOvr>
    <a:masterClrMapping/>
  </p:clrMapOvr>
  <p:transition spd="slow">
    <p:push dir="u"/>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85C9F-1AA2-98F5-D895-7A8C32AE9743}"/>
              </a:ext>
            </a:extLst>
          </p:cNvPr>
          <p:cNvSpPr>
            <a:spLocks noGrp="1"/>
          </p:cNvSpPr>
          <p:nvPr>
            <p:ph type="title"/>
          </p:nvPr>
        </p:nvSpPr>
        <p:spPr/>
        <p:txBody>
          <a:bodyPr/>
          <a:lstStyle/>
          <a:p>
            <a:r>
              <a:rPr lang="en-GB" dirty="0"/>
              <a:t>Social Media</a:t>
            </a:r>
          </a:p>
        </p:txBody>
      </p:sp>
      <p:sp>
        <p:nvSpPr>
          <p:cNvPr id="3" name="TextBox 2">
            <a:extLst>
              <a:ext uri="{FF2B5EF4-FFF2-40B4-BE49-F238E27FC236}">
                <a16:creationId xmlns:a16="http://schemas.microsoft.com/office/drawing/2014/main" id="{F3F71DC8-4596-BABE-78EF-A2BB8B03E94F}"/>
              </a:ext>
            </a:extLst>
          </p:cNvPr>
          <p:cNvSpPr txBox="1"/>
          <p:nvPr/>
        </p:nvSpPr>
        <p:spPr>
          <a:xfrm>
            <a:off x="755576" y="1988840"/>
            <a:ext cx="7704856" cy="4678204"/>
          </a:xfrm>
          <a:prstGeom prst="rect">
            <a:avLst/>
          </a:prstGeom>
          <a:noFill/>
        </p:spPr>
        <p:txBody>
          <a:bodyPr wrap="square" rtlCol="0">
            <a:spAutoFit/>
          </a:bodyPr>
          <a:lstStyle/>
          <a:p>
            <a:pPr marL="285750" indent="-285750">
              <a:buFont typeface="Arial" panose="020B0604020202020204" pitchFamily="34" charset="0"/>
              <a:buChar char="•"/>
            </a:pPr>
            <a:r>
              <a:rPr lang="en-GB" sz="2000" dirty="0"/>
              <a:t>Year 9 is often the time when social media usage starts to become highly problematic. </a:t>
            </a:r>
          </a:p>
          <a:p>
            <a:pPr marL="285750" indent="-285750">
              <a:buFont typeface="Arial" panose="020B0604020202020204" pitchFamily="34" charset="0"/>
              <a:buChar char="•"/>
            </a:pPr>
            <a:r>
              <a:rPr lang="en-GB" sz="2000" dirty="0"/>
              <a:t>What we find is that social issues are often hugely magnified by social media, and often minor issues outside of school can become much larger. </a:t>
            </a:r>
          </a:p>
          <a:p>
            <a:pPr marL="285750" indent="-285750">
              <a:buFont typeface="Arial" panose="020B0604020202020204" pitchFamily="34" charset="0"/>
              <a:buChar char="•"/>
            </a:pPr>
            <a:r>
              <a:rPr lang="en-GB" sz="2000" dirty="0"/>
              <a:t>A lot of this is caused by our young people still not being ready to communicate unsupported or supervised on these sorts of platforms. </a:t>
            </a:r>
          </a:p>
          <a:p>
            <a:pPr marL="285750" indent="-285750">
              <a:buFont typeface="Arial" panose="020B0604020202020204" pitchFamily="34" charset="0"/>
              <a:buChar char="•"/>
            </a:pPr>
            <a:r>
              <a:rPr lang="en-GB" sz="2000" dirty="0"/>
              <a:t> The pupils still do not meet the age requirements on the platforms for use of most social media types. </a:t>
            </a:r>
          </a:p>
          <a:p>
            <a:pPr marL="285750" indent="-285750">
              <a:buFont typeface="Arial" panose="020B0604020202020204" pitchFamily="34" charset="0"/>
              <a:buChar char="•"/>
            </a:pPr>
            <a:r>
              <a:rPr lang="en-GB" sz="2000" dirty="0"/>
              <a:t>If you have made the decision as a parent to allow your child to use these platforms, I really want to encourage you to offer them support and guidance on how to use them in a healthy way, rather than just leaving them to it. </a:t>
            </a:r>
          </a:p>
          <a:p>
            <a:endParaRPr lang="en-GB" dirty="0"/>
          </a:p>
        </p:txBody>
      </p:sp>
    </p:spTree>
    <p:extLst>
      <p:ext uri="{BB962C8B-B14F-4D97-AF65-F5344CB8AC3E}">
        <p14:creationId xmlns:p14="http://schemas.microsoft.com/office/powerpoint/2010/main" val="3543574269"/>
      </p:ext>
    </p:extLst>
  </p:cSld>
  <p:clrMapOvr>
    <a:masterClrMapping/>
  </p:clrMapOvr>
  <p:transition spd="slow">
    <p:push dir="u"/>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823BD8-406F-7970-DBAD-17781BAF6011}"/>
              </a:ext>
            </a:extLst>
          </p:cNvPr>
          <p:cNvSpPr>
            <a:spLocks noGrp="1"/>
          </p:cNvSpPr>
          <p:nvPr>
            <p:ph type="title"/>
          </p:nvPr>
        </p:nvSpPr>
        <p:spPr/>
        <p:txBody>
          <a:bodyPr/>
          <a:lstStyle/>
          <a:p>
            <a:r>
              <a:rPr lang="en-GB" dirty="0"/>
              <a:t>Social Media Advise</a:t>
            </a:r>
          </a:p>
        </p:txBody>
      </p:sp>
      <p:sp>
        <p:nvSpPr>
          <p:cNvPr id="3" name="TextBox 2">
            <a:extLst>
              <a:ext uri="{FF2B5EF4-FFF2-40B4-BE49-F238E27FC236}">
                <a16:creationId xmlns:a16="http://schemas.microsoft.com/office/drawing/2014/main" id="{357AEC4C-7EAC-3EAF-339F-98C052962B9F}"/>
              </a:ext>
            </a:extLst>
          </p:cNvPr>
          <p:cNvSpPr txBox="1"/>
          <p:nvPr/>
        </p:nvSpPr>
        <p:spPr>
          <a:xfrm>
            <a:off x="158824" y="2132856"/>
            <a:ext cx="8527976" cy="4708981"/>
          </a:xfrm>
          <a:prstGeom prst="rect">
            <a:avLst/>
          </a:prstGeom>
          <a:noFill/>
        </p:spPr>
        <p:txBody>
          <a:bodyPr wrap="square" rtlCol="0">
            <a:spAutoFit/>
          </a:bodyPr>
          <a:lstStyle/>
          <a:p>
            <a:pPr marL="342900" indent="-342900">
              <a:buAutoNum type="arabicParenR"/>
            </a:pPr>
            <a:r>
              <a:rPr lang="en-GB" sz="2000" dirty="0"/>
              <a:t>Make sure you are aware of the different types of Social media your child has, and what they are using them for. Have oversight of passwords and accounts.  </a:t>
            </a:r>
          </a:p>
          <a:p>
            <a:pPr marL="342900" indent="-342900">
              <a:buAutoNum type="arabicParenR"/>
            </a:pPr>
            <a:r>
              <a:rPr lang="en-GB" sz="2000" dirty="0"/>
              <a:t>At times, go through their social media with them, to make sure you are happy with the content they are accessing and posting. Have a look at group chat conversations. Do this regularly, and not just when something goes really wrong. </a:t>
            </a:r>
          </a:p>
          <a:p>
            <a:pPr marL="342900" indent="-342900">
              <a:buAutoNum type="arabicParenR"/>
            </a:pPr>
            <a:r>
              <a:rPr lang="en-GB" sz="2000" dirty="0"/>
              <a:t>Give your child a time limit on their devices, and take them in at the end of the day. Unrestricted access, particularly  late at night can be very unhealthy. </a:t>
            </a:r>
          </a:p>
          <a:p>
            <a:pPr marL="342900" indent="-342900">
              <a:buAutoNum type="arabicParenR"/>
            </a:pPr>
            <a:r>
              <a:rPr lang="en-GB" sz="2000" dirty="0"/>
              <a:t>Establish a line of communication with your child, where they feel comfortable coming and talking to you about their social media. If they feel your interested and engaged with that part of their life, chances are they will come to you when they need help. If they feel its something they are always in trouble for, they won’t reach out when they do need help. </a:t>
            </a:r>
          </a:p>
        </p:txBody>
      </p:sp>
    </p:spTree>
    <p:extLst>
      <p:ext uri="{BB962C8B-B14F-4D97-AF65-F5344CB8AC3E}">
        <p14:creationId xmlns:p14="http://schemas.microsoft.com/office/powerpoint/2010/main" val="1614534974"/>
      </p:ext>
    </p:extLst>
  </p:cSld>
  <p:clrMapOvr>
    <a:masterClrMapping/>
  </p:clrMapOvr>
  <p:transition spd="slow">
    <p:push dir="u"/>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3528" y="2348880"/>
            <a:ext cx="8629564" cy="4104456"/>
          </a:xfrm>
        </p:spPr>
        <p:txBody>
          <a:bodyPr>
            <a:noAutofit/>
          </a:bodyPr>
          <a:lstStyle/>
          <a:p>
            <a:pPr marL="0" indent="0" algn="ctr">
              <a:buNone/>
            </a:pPr>
            <a:r>
              <a:rPr lang="en-GB" dirty="0">
                <a:solidFill>
                  <a:schemeClr val="tx1"/>
                </a:solidFill>
              </a:rPr>
              <a:t>Without your support, the task would be </a:t>
            </a:r>
          </a:p>
          <a:p>
            <a:pPr marL="0" indent="0" algn="ctr">
              <a:buNone/>
            </a:pPr>
            <a:r>
              <a:rPr lang="en-GB" dirty="0">
                <a:solidFill>
                  <a:schemeClr val="tx1"/>
                </a:solidFill>
              </a:rPr>
              <a:t>far harder.</a:t>
            </a:r>
          </a:p>
          <a:p>
            <a:pPr marL="0" indent="0" algn="ctr">
              <a:buNone/>
            </a:pPr>
            <a:endParaRPr lang="en-GB" dirty="0">
              <a:solidFill>
                <a:schemeClr val="tx1"/>
              </a:solidFill>
            </a:endParaRPr>
          </a:p>
          <a:p>
            <a:pPr marL="0" indent="0" algn="ctr">
              <a:buNone/>
            </a:pPr>
            <a:r>
              <a:rPr lang="en-GB" dirty="0">
                <a:solidFill>
                  <a:schemeClr val="tx1"/>
                </a:solidFill>
              </a:rPr>
              <a:t>We will endeavour to work together and aim for the highest possible outcomes for our students!</a:t>
            </a:r>
          </a:p>
          <a:p>
            <a:pPr marL="0" indent="0" algn="ctr">
              <a:buNone/>
            </a:pPr>
            <a:endParaRPr lang="en-GB" dirty="0">
              <a:solidFill>
                <a:schemeClr val="tx1"/>
              </a:solidFill>
            </a:endParaRPr>
          </a:p>
          <a:p>
            <a:pPr marL="0" indent="0" algn="ctr">
              <a:buNone/>
            </a:pPr>
            <a:r>
              <a:rPr lang="en-GB" dirty="0">
                <a:solidFill>
                  <a:schemeClr val="tx1"/>
                </a:solidFill>
              </a:rPr>
              <a:t>Please keep in touch.          </a:t>
            </a:r>
          </a:p>
          <a:p>
            <a:pPr marL="0" indent="0" algn="ctr">
              <a:buNone/>
            </a:pPr>
            <a:endParaRPr lang="en-GB" dirty="0">
              <a:solidFill>
                <a:schemeClr val="tx1"/>
              </a:solidFill>
            </a:endParaRPr>
          </a:p>
          <a:p>
            <a:pPr marL="0" indent="0" algn="ctr">
              <a:buNone/>
            </a:pPr>
            <a:endParaRPr lang="en-GB" dirty="0">
              <a:solidFill>
                <a:schemeClr val="tx1"/>
              </a:solidFill>
            </a:endParaRPr>
          </a:p>
        </p:txBody>
      </p:sp>
      <p:sp>
        <p:nvSpPr>
          <p:cNvPr id="3" name="Title 2"/>
          <p:cNvSpPr>
            <a:spLocks noGrp="1"/>
          </p:cNvSpPr>
          <p:nvPr>
            <p:ph type="title"/>
          </p:nvPr>
        </p:nvSpPr>
        <p:spPr>
          <a:xfrm>
            <a:off x="-756592" y="283862"/>
            <a:ext cx="8229600" cy="1252728"/>
          </a:xfrm>
        </p:spPr>
        <p:txBody>
          <a:bodyPr/>
          <a:lstStyle/>
          <a:p>
            <a:r>
              <a:rPr lang="en-GB" dirty="0"/>
              <a:t>Thank you!</a:t>
            </a:r>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1364" t="9366" r="56534" b="55491"/>
          <a:stretch/>
        </p:blipFill>
        <p:spPr bwMode="auto">
          <a:xfrm>
            <a:off x="6948263" y="4725144"/>
            <a:ext cx="1992043" cy="16355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AutoShape 2" descr="Image result for email">
            <a:hlinkClick r:id="rId3"/>
          </p:cNvPr>
          <p:cNvSpPr>
            <a:spLocks noChangeAspect="1" noChangeArrowheads="1"/>
          </p:cNvSpPr>
          <p:nvPr/>
        </p:nvSpPr>
        <p:spPr bwMode="auto">
          <a:xfrm>
            <a:off x="155575" y="-609600"/>
            <a:ext cx="1285875" cy="12763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4" descr="Image result for email">
            <a:hlinkClick r:id="rId3"/>
          </p:cNvPr>
          <p:cNvSpPr>
            <a:spLocks noChangeAspect="1" noChangeArrowheads="1"/>
          </p:cNvSpPr>
          <p:nvPr/>
        </p:nvSpPr>
        <p:spPr bwMode="auto">
          <a:xfrm>
            <a:off x="307975" y="-457200"/>
            <a:ext cx="1285875" cy="12763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101" name="Picture 5"/>
          <p:cNvPicPr>
            <a:picLocks noChangeAspect="1" noChangeArrowheads="1"/>
          </p:cNvPicPr>
          <p:nvPr/>
        </p:nvPicPr>
        <p:blipFill rotWithShape="1">
          <a:blip r:embed="rId4">
            <a:extLst>
              <a:ext uri="{28A0092B-C50C-407E-A947-70E740481C1C}">
                <a14:useLocalDpi xmlns:a14="http://schemas.microsoft.com/office/drawing/2010/main" val="0"/>
              </a:ext>
            </a:extLst>
          </a:blip>
          <a:srcRect l="5577" t="5390" r="5463" b="-1049"/>
          <a:stretch/>
        </p:blipFill>
        <p:spPr bwMode="auto">
          <a:xfrm>
            <a:off x="304989" y="4644279"/>
            <a:ext cx="1764992" cy="18440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8">
            <a:extLst>
              <a:ext uri="{FF2B5EF4-FFF2-40B4-BE49-F238E27FC236}">
                <a16:creationId xmlns:a16="http://schemas.microsoft.com/office/drawing/2014/main" id="{6D724D57-1D44-4019-8031-DFB582D0D904}"/>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179512" y="211432"/>
            <a:ext cx="895350" cy="1174750"/>
          </a:xfrm>
          <a:prstGeom prst="rect">
            <a:avLst/>
          </a:prstGeom>
          <a:noFill/>
          <a:ln>
            <a:noFill/>
          </a:ln>
        </p:spPr>
      </p:pic>
      <p:pic>
        <p:nvPicPr>
          <p:cNvPr id="7" name="Picture 2" descr="St. Benedict’ Catholic School">
            <a:hlinkClick r:id="rId6"/>
            <a:extLst>
              <a:ext uri="{FF2B5EF4-FFF2-40B4-BE49-F238E27FC236}">
                <a16:creationId xmlns:a16="http://schemas.microsoft.com/office/drawing/2014/main" id="{3F235A7D-BFAA-2E29-D013-CB3DEBF30DC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868144" y="242048"/>
            <a:ext cx="3012940" cy="8432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11462913"/>
      </p:ext>
    </p:extLst>
  </p:cSld>
  <p:clrMapOvr>
    <a:masterClrMapping/>
  </p:clrMapOvr>
  <p:transition spd="slow">
    <p:push dir="u"/>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Foundry">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58701</TotalTime>
  <Words>3780</Words>
  <Application>Microsoft Office PowerPoint</Application>
  <PresentationFormat>On-screen Show (4:3)</PresentationFormat>
  <Paragraphs>496</Paragraphs>
  <Slides>38</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Aptos</vt:lpstr>
      <vt:lpstr>Arial</vt:lpstr>
      <vt:lpstr>Calibri</vt:lpstr>
      <vt:lpstr>Candara</vt:lpstr>
      <vt:lpstr>Symbol</vt:lpstr>
      <vt:lpstr>Waveform</vt:lpstr>
      <vt:lpstr>   Year 9   2025/26 Parent information Evening  Senior Progress Leader  - Mr Wilson gwilson@st-benedicts.suffolk.sch.uk Assistant Head Teacher - Ms Coogan ECoogan@st-benedicts.suffolk.sch.uk </vt:lpstr>
      <vt:lpstr>Pause for reflection</vt:lpstr>
      <vt:lpstr>Tutors </vt:lpstr>
      <vt:lpstr>Same rules apply…</vt:lpstr>
      <vt:lpstr>Uniform</vt:lpstr>
      <vt:lpstr>Uniform expectations</vt:lpstr>
      <vt:lpstr>Attendance</vt:lpstr>
      <vt:lpstr>Attendance How attendance affects your chances of success at GCSE</vt:lpstr>
      <vt:lpstr>Parent Evenings and Options evening</vt:lpstr>
      <vt:lpstr>Careers support with Options </vt:lpstr>
      <vt:lpstr>Attitude to Learning (ATL) in Year 9</vt:lpstr>
      <vt:lpstr>ATL Descriptors</vt:lpstr>
      <vt:lpstr>ATL Interventions</vt:lpstr>
      <vt:lpstr>Assessment Points </vt:lpstr>
      <vt:lpstr>Progress Through KS3</vt:lpstr>
      <vt:lpstr>Assessment Ks3 Grading System</vt:lpstr>
      <vt:lpstr>Time Table </vt:lpstr>
      <vt:lpstr>English </vt:lpstr>
      <vt:lpstr>Maths </vt:lpstr>
      <vt:lpstr>Science </vt:lpstr>
      <vt:lpstr>RE</vt:lpstr>
      <vt:lpstr>French </vt:lpstr>
      <vt:lpstr>PSHE</vt:lpstr>
      <vt:lpstr>History</vt:lpstr>
      <vt:lpstr>Geography</vt:lpstr>
      <vt:lpstr>PE</vt:lpstr>
      <vt:lpstr>Art </vt:lpstr>
      <vt:lpstr>Computing </vt:lpstr>
      <vt:lpstr>Music</vt:lpstr>
      <vt:lpstr>Design and Technology</vt:lpstr>
      <vt:lpstr>Arbor</vt:lpstr>
      <vt:lpstr>One Note</vt:lpstr>
      <vt:lpstr>Contributing to your House</vt:lpstr>
      <vt:lpstr>Clubs </vt:lpstr>
      <vt:lpstr>St Benedict's Award</vt:lpstr>
      <vt:lpstr>Social Media</vt:lpstr>
      <vt:lpstr>Social Media Advise</vt:lpstr>
      <vt:lpstr>Thank you!</vt:lpstr>
    </vt:vector>
  </TitlesOfParts>
  <Company>St Benedicts Catholic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11 Parents’  Information Evening  13th September 2016 7.00pm</dc:title>
  <dc:creator>Amanda Walker</dc:creator>
  <cp:lastModifiedBy>Sam Tatum</cp:lastModifiedBy>
  <cp:revision>315</cp:revision>
  <cp:lastPrinted>2017-09-04T16:06:57Z</cp:lastPrinted>
  <dcterms:created xsi:type="dcterms:W3CDTF">2016-09-12T08:20:42Z</dcterms:created>
  <dcterms:modified xsi:type="dcterms:W3CDTF">2025-10-20T13:46:22Z</dcterms:modified>
</cp:coreProperties>
</file>