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handoutMasterIdLst>
    <p:handoutMasterId r:id="rId20"/>
  </p:handoutMasterIdLst>
  <p:sldIdLst>
    <p:sldId id="256" r:id="rId5"/>
    <p:sldId id="258" r:id="rId6"/>
    <p:sldId id="259" r:id="rId7"/>
    <p:sldId id="270" r:id="rId8"/>
    <p:sldId id="285" r:id="rId9"/>
    <p:sldId id="286" r:id="rId10"/>
    <p:sldId id="262" r:id="rId11"/>
    <p:sldId id="263" r:id="rId12"/>
    <p:sldId id="274" r:id="rId13"/>
    <p:sldId id="275" r:id="rId14"/>
    <p:sldId id="290" r:id="rId15"/>
    <p:sldId id="291" r:id="rId16"/>
    <p:sldId id="289" r:id="rId17"/>
    <p:sldId id="26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6DA3CFD-5ABB-47B6-92F0-D21FFCB06C9C}" v="44" dt="2026-02-02T14:13:19.29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94660"/>
  </p:normalViewPr>
  <p:slideViewPr>
    <p:cSldViewPr snapToGrid="0">
      <p:cViewPr varScale="1">
        <p:scale>
          <a:sx n="83" d="100"/>
          <a:sy n="83" d="100"/>
        </p:scale>
        <p:origin x="2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A827DF4-DA0D-52FB-C881-C2851B53FBD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7598857-B7E9-C8DB-2120-CEBC5CF0A4D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4DA055-7A3D-4B41-B9E4-5FDC7225999C}" type="datetimeFigureOut">
              <a:rPr lang="en-GB" smtClean="0"/>
              <a:t>03/02/2026</a:t>
            </a:fld>
            <a:endParaRPr lang="en-GB"/>
          </a:p>
        </p:txBody>
      </p:sp>
      <p:sp>
        <p:nvSpPr>
          <p:cNvPr id="4" name="Footer Placeholder 3">
            <a:extLst>
              <a:ext uri="{FF2B5EF4-FFF2-40B4-BE49-F238E27FC236}">
                <a16:creationId xmlns:a16="http://schemas.microsoft.com/office/drawing/2014/main" id="{19F3966B-631C-0B27-42B5-74A09623989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8F8FA1C-BB2D-0A5E-83B0-E05A2B89DA8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76637B2-C7F4-4105-8C82-C47A4CB38A36}" type="slidenum">
              <a:rPr lang="en-GB" smtClean="0"/>
              <a:t>‹#›</a:t>
            </a:fld>
            <a:endParaRPr lang="en-GB"/>
          </a:p>
        </p:txBody>
      </p:sp>
    </p:spTree>
    <p:extLst>
      <p:ext uri="{BB962C8B-B14F-4D97-AF65-F5344CB8AC3E}">
        <p14:creationId xmlns:p14="http://schemas.microsoft.com/office/powerpoint/2010/main" val="3676095871"/>
      </p:ext>
    </p:extLst>
  </p:cSld>
  <p:clrMap bg1="lt1" tx1="dk1" bg2="lt2" tx2="dk2" accent1="accent1" accent2="accent2" accent3="accent3" accent4="accent4" accent5="accent5" accent6="accent6" hlink="hlink" folHlink="folHlink"/>
  <p:hf sldNum="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65B306-4B69-43AB-852F-9A0E57862596}" type="datetimeFigureOut">
              <a:rPr lang="en-GB" smtClean="0"/>
              <a:t>03/02/2026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CBAF9E-49DD-48AC-91E1-9ACA4C8C8DF4}" type="slidenum">
              <a:rPr lang="en-GB" smtClean="0"/>
              <a:t>‹#›</a:t>
            </a:fld>
            <a:endParaRPr lang="en-GB"/>
          </a:p>
        </p:txBody>
      </p:sp>
    </p:spTree>
    <p:extLst>
      <p:ext uri="{BB962C8B-B14F-4D97-AF65-F5344CB8AC3E}">
        <p14:creationId xmlns:p14="http://schemas.microsoft.com/office/powerpoint/2010/main" val="781007583"/>
      </p:ext>
    </p:extLst>
  </p:cSld>
  <p:clrMap bg1="lt1" tx1="dk1" bg2="lt2" tx2="dk2" accent1="accent1" accent2="accent2" accent3="accent3" accent4="accent4" accent5="accent5" accent6="accent6" hlink="hlink" folHlink="folHlink"/>
  <p:hf sldNum="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148BB-DB79-E55C-C3A8-B48C251899A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4C09E4E-2F0E-FD71-B1BD-C9F17946FB6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F648A3D-94D5-6A82-5AED-BFB729835D49}"/>
              </a:ext>
            </a:extLst>
          </p:cNvPr>
          <p:cNvSpPr>
            <a:spLocks noGrp="1"/>
          </p:cNvSpPr>
          <p:nvPr>
            <p:ph type="dt" sz="half" idx="10"/>
          </p:nvPr>
        </p:nvSpPr>
        <p:spPr/>
        <p:txBody>
          <a:bodyPr/>
          <a:lstStyle/>
          <a:p>
            <a:fld id="{07710076-57F5-42D0-8ECC-78DDD93D03BD}" type="datetimeFigureOut">
              <a:rPr lang="en-GB" smtClean="0"/>
              <a:t>03/02/2026</a:t>
            </a:fld>
            <a:endParaRPr lang="en-GB"/>
          </a:p>
        </p:txBody>
      </p:sp>
      <p:sp>
        <p:nvSpPr>
          <p:cNvPr id="5" name="Footer Placeholder 4">
            <a:extLst>
              <a:ext uri="{FF2B5EF4-FFF2-40B4-BE49-F238E27FC236}">
                <a16:creationId xmlns:a16="http://schemas.microsoft.com/office/drawing/2014/main" id="{74D06536-333F-B200-5936-9E0273D77E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759576-55AA-5BD9-9B0E-888CD9A212A7}"/>
              </a:ext>
            </a:extLst>
          </p:cNvPr>
          <p:cNvSpPr>
            <a:spLocks noGrp="1"/>
          </p:cNvSpPr>
          <p:nvPr>
            <p:ph type="sldNum" sz="quarter" idx="12"/>
          </p:nvPr>
        </p:nvSpPr>
        <p:spPr/>
        <p:txBody>
          <a:bodyPr/>
          <a:lstStyle/>
          <a:p>
            <a:fld id="{DA4FC3A1-9256-4A9A-A101-E8CDF3E141F4}" type="slidenum">
              <a:rPr lang="en-GB" smtClean="0"/>
              <a:t>‹#›</a:t>
            </a:fld>
            <a:endParaRPr lang="en-GB"/>
          </a:p>
        </p:txBody>
      </p:sp>
    </p:spTree>
    <p:extLst>
      <p:ext uri="{BB962C8B-B14F-4D97-AF65-F5344CB8AC3E}">
        <p14:creationId xmlns:p14="http://schemas.microsoft.com/office/powerpoint/2010/main" val="2328634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BAA14-837A-02A8-A7CC-A8B395CFEEA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AD6639F-1072-921F-F22C-4C227643A0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C4D37E-74EC-CF87-F3A8-F8D507C23A20}"/>
              </a:ext>
            </a:extLst>
          </p:cNvPr>
          <p:cNvSpPr>
            <a:spLocks noGrp="1"/>
          </p:cNvSpPr>
          <p:nvPr>
            <p:ph type="dt" sz="half" idx="10"/>
          </p:nvPr>
        </p:nvSpPr>
        <p:spPr/>
        <p:txBody>
          <a:bodyPr/>
          <a:lstStyle/>
          <a:p>
            <a:fld id="{07710076-57F5-42D0-8ECC-78DDD93D03BD}" type="datetimeFigureOut">
              <a:rPr lang="en-GB" smtClean="0"/>
              <a:t>03/02/2026</a:t>
            </a:fld>
            <a:endParaRPr lang="en-GB"/>
          </a:p>
        </p:txBody>
      </p:sp>
      <p:sp>
        <p:nvSpPr>
          <p:cNvPr id="5" name="Footer Placeholder 4">
            <a:extLst>
              <a:ext uri="{FF2B5EF4-FFF2-40B4-BE49-F238E27FC236}">
                <a16:creationId xmlns:a16="http://schemas.microsoft.com/office/drawing/2014/main" id="{FD74BB11-7B21-9001-B8A8-FAD33F595A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D6AACA-74F8-328F-DDB1-EE5DF1622E60}"/>
              </a:ext>
            </a:extLst>
          </p:cNvPr>
          <p:cNvSpPr>
            <a:spLocks noGrp="1"/>
          </p:cNvSpPr>
          <p:nvPr>
            <p:ph type="sldNum" sz="quarter" idx="12"/>
          </p:nvPr>
        </p:nvSpPr>
        <p:spPr/>
        <p:txBody>
          <a:bodyPr/>
          <a:lstStyle/>
          <a:p>
            <a:fld id="{DA4FC3A1-9256-4A9A-A101-E8CDF3E141F4}" type="slidenum">
              <a:rPr lang="en-GB" smtClean="0"/>
              <a:t>‹#›</a:t>
            </a:fld>
            <a:endParaRPr lang="en-GB"/>
          </a:p>
        </p:txBody>
      </p:sp>
    </p:spTree>
    <p:extLst>
      <p:ext uri="{BB962C8B-B14F-4D97-AF65-F5344CB8AC3E}">
        <p14:creationId xmlns:p14="http://schemas.microsoft.com/office/powerpoint/2010/main" val="676491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1BDF7-8283-4A12-D812-9B252B42640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56A5CDA-34F5-80DB-2ADF-F72C521A7A3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76CEBE-F586-7DE4-C4F3-7161F5F3C5DD}"/>
              </a:ext>
            </a:extLst>
          </p:cNvPr>
          <p:cNvSpPr>
            <a:spLocks noGrp="1"/>
          </p:cNvSpPr>
          <p:nvPr>
            <p:ph type="dt" sz="half" idx="10"/>
          </p:nvPr>
        </p:nvSpPr>
        <p:spPr/>
        <p:txBody>
          <a:bodyPr/>
          <a:lstStyle/>
          <a:p>
            <a:fld id="{07710076-57F5-42D0-8ECC-78DDD93D03BD}" type="datetimeFigureOut">
              <a:rPr lang="en-GB" smtClean="0"/>
              <a:t>03/02/2026</a:t>
            </a:fld>
            <a:endParaRPr lang="en-GB"/>
          </a:p>
        </p:txBody>
      </p:sp>
      <p:sp>
        <p:nvSpPr>
          <p:cNvPr id="5" name="Footer Placeholder 4">
            <a:extLst>
              <a:ext uri="{FF2B5EF4-FFF2-40B4-BE49-F238E27FC236}">
                <a16:creationId xmlns:a16="http://schemas.microsoft.com/office/drawing/2014/main" id="{D8C73C3B-D012-D0D6-42E4-DBACCC9605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779E27-7A9B-4680-BF38-191B65B7178D}"/>
              </a:ext>
            </a:extLst>
          </p:cNvPr>
          <p:cNvSpPr>
            <a:spLocks noGrp="1"/>
          </p:cNvSpPr>
          <p:nvPr>
            <p:ph type="sldNum" sz="quarter" idx="12"/>
          </p:nvPr>
        </p:nvSpPr>
        <p:spPr/>
        <p:txBody>
          <a:bodyPr/>
          <a:lstStyle/>
          <a:p>
            <a:fld id="{DA4FC3A1-9256-4A9A-A101-E8CDF3E141F4}" type="slidenum">
              <a:rPr lang="en-GB" smtClean="0"/>
              <a:t>‹#›</a:t>
            </a:fld>
            <a:endParaRPr lang="en-GB"/>
          </a:p>
        </p:txBody>
      </p:sp>
    </p:spTree>
    <p:extLst>
      <p:ext uri="{BB962C8B-B14F-4D97-AF65-F5344CB8AC3E}">
        <p14:creationId xmlns:p14="http://schemas.microsoft.com/office/powerpoint/2010/main" val="28889146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C8746-75F9-FE9C-9AB6-711B157E36D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59EAB9C-D1E2-29CD-FE9B-831A6DC89B7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93CE05B-95DC-84AD-509E-25894DE16D9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5597873-F023-FC5D-5CD1-EFFF6F878E2B}"/>
              </a:ext>
            </a:extLst>
          </p:cNvPr>
          <p:cNvSpPr>
            <a:spLocks noGrp="1"/>
          </p:cNvSpPr>
          <p:nvPr>
            <p:ph type="dt" sz="half" idx="10"/>
          </p:nvPr>
        </p:nvSpPr>
        <p:spPr/>
        <p:txBody>
          <a:bodyPr/>
          <a:lstStyle/>
          <a:p>
            <a:fld id="{07710076-57F5-42D0-8ECC-78DDD93D03BD}" type="datetimeFigureOut">
              <a:rPr lang="en-GB" smtClean="0"/>
              <a:t>03/02/2026</a:t>
            </a:fld>
            <a:endParaRPr lang="en-GB"/>
          </a:p>
        </p:txBody>
      </p:sp>
      <p:sp>
        <p:nvSpPr>
          <p:cNvPr id="6" name="Footer Placeholder 5">
            <a:extLst>
              <a:ext uri="{FF2B5EF4-FFF2-40B4-BE49-F238E27FC236}">
                <a16:creationId xmlns:a16="http://schemas.microsoft.com/office/drawing/2014/main" id="{D2315737-FDBB-A49D-80EB-80AE412F4E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97CF716-DCE2-4014-72B9-282FB5D6CAB3}"/>
              </a:ext>
            </a:extLst>
          </p:cNvPr>
          <p:cNvSpPr>
            <a:spLocks noGrp="1"/>
          </p:cNvSpPr>
          <p:nvPr>
            <p:ph type="sldNum" sz="quarter" idx="12"/>
          </p:nvPr>
        </p:nvSpPr>
        <p:spPr/>
        <p:txBody>
          <a:bodyPr/>
          <a:lstStyle/>
          <a:p>
            <a:fld id="{DA4FC3A1-9256-4A9A-A101-E8CDF3E141F4}" type="slidenum">
              <a:rPr lang="en-GB" smtClean="0"/>
              <a:t>‹#›</a:t>
            </a:fld>
            <a:endParaRPr lang="en-GB"/>
          </a:p>
        </p:txBody>
      </p:sp>
    </p:spTree>
    <p:extLst>
      <p:ext uri="{BB962C8B-B14F-4D97-AF65-F5344CB8AC3E}">
        <p14:creationId xmlns:p14="http://schemas.microsoft.com/office/powerpoint/2010/main" val="17929832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81C089-7B3E-3D80-8CED-6F1AD32912A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7EE89CA-1C00-0231-F425-717DF121B1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4806AA-02B6-3908-50A9-886F3B4211A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E413C7A-300F-5D43-EB56-18C6D710657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8EBE7C3-5F9D-D035-DF15-5E3695487BC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36C1EE3-9382-6AFA-B372-5FA66C3DEB75}"/>
              </a:ext>
            </a:extLst>
          </p:cNvPr>
          <p:cNvSpPr>
            <a:spLocks noGrp="1"/>
          </p:cNvSpPr>
          <p:nvPr>
            <p:ph type="dt" sz="half" idx="10"/>
          </p:nvPr>
        </p:nvSpPr>
        <p:spPr/>
        <p:txBody>
          <a:bodyPr/>
          <a:lstStyle/>
          <a:p>
            <a:fld id="{07710076-57F5-42D0-8ECC-78DDD93D03BD}" type="datetimeFigureOut">
              <a:rPr lang="en-GB" smtClean="0"/>
              <a:t>03/02/2026</a:t>
            </a:fld>
            <a:endParaRPr lang="en-GB"/>
          </a:p>
        </p:txBody>
      </p:sp>
      <p:sp>
        <p:nvSpPr>
          <p:cNvPr id="8" name="Footer Placeholder 7">
            <a:extLst>
              <a:ext uri="{FF2B5EF4-FFF2-40B4-BE49-F238E27FC236}">
                <a16:creationId xmlns:a16="http://schemas.microsoft.com/office/drawing/2014/main" id="{594707A5-8580-7E06-C4BD-E15855FA121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37F22CE-149C-13EE-47F5-368054CB029B}"/>
              </a:ext>
            </a:extLst>
          </p:cNvPr>
          <p:cNvSpPr>
            <a:spLocks noGrp="1"/>
          </p:cNvSpPr>
          <p:nvPr>
            <p:ph type="sldNum" sz="quarter" idx="12"/>
          </p:nvPr>
        </p:nvSpPr>
        <p:spPr/>
        <p:txBody>
          <a:bodyPr/>
          <a:lstStyle/>
          <a:p>
            <a:fld id="{DA4FC3A1-9256-4A9A-A101-E8CDF3E141F4}" type="slidenum">
              <a:rPr lang="en-GB" smtClean="0"/>
              <a:t>‹#›</a:t>
            </a:fld>
            <a:endParaRPr lang="en-GB"/>
          </a:p>
        </p:txBody>
      </p:sp>
    </p:spTree>
    <p:extLst>
      <p:ext uri="{BB962C8B-B14F-4D97-AF65-F5344CB8AC3E}">
        <p14:creationId xmlns:p14="http://schemas.microsoft.com/office/powerpoint/2010/main" val="1531039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8261-8998-39AE-FB27-C78472B1767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55EC5C-7568-30A3-C46F-507259F0CA3B}"/>
              </a:ext>
            </a:extLst>
          </p:cNvPr>
          <p:cNvSpPr>
            <a:spLocks noGrp="1"/>
          </p:cNvSpPr>
          <p:nvPr>
            <p:ph type="dt" sz="half" idx="10"/>
          </p:nvPr>
        </p:nvSpPr>
        <p:spPr/>
        <p:txBody>
          <a:bodyPr/>
          <a:lstStyle/>
          <a:p>
            <a:fld id="{07710076-57F5-42D0-8ECC-78DDD93D03BD}" type="datetimeFigureOut">
              <a:rPr lang="en-GB" smtClean="0"/>
              <a:t>03/02/2026</a:t>
            </a:fld>
            <a:endParaRPr lang="en-GB"/>
          </a:p>
        </p:txBody>
      </p:sp>
      <p:sp>
        <p:nvSpPr>
          <p:cNvPr id="4" name="Footer Placeholder 3">
            <a:extLst>
              <a:ext uri="{FF2B5EF4-FFF2-40B4-BE49-F238E27FC236}">
                <a16:creationId xmlns:a16="http://schemas.microsoft.com/office/drawing/2014/main" id="{D71C13BC-74F7-2E6F-EA3D-1750F4FF1DB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4A49802-2E1B-3DD2-5D2C-174FF7EB752E}"/>
              </a:ext>
            </a:extLst>
          </p:cNvPr>
          <p:cNvSpPr>
            <a:spLocks noGrp="1"/>
          </p:cNvSpPr>
          <p:nvPr>
            <p:ph type="sldNum" sz="quarter" idx="12"/>
          </p:nvPr>
        </p:nvSpPr>
        <p:spPr/>
        <p:txBody>
          <a:bodyPr/>
          <a:lstStyle/>
          <a:p>
            <a:fld id="{DA4FC3A1-9256-4A9A-A101-E8CDF3E141F4}" type="slidenum">
              <a:rPr lang="en-GB" smtClean="0"/>
              <a:t>‹#›</a:t>
            </a:fld>
            <a:endParaRPr lang="en-GB"/>
          </a:p>
        </p:txBody>
      </p:sp>
    </p:spTree>
    <p:extLst>
      <p:ext uri="{BB962C8B-B14F-4D97-AF65-F5344CB8AC3E}">
        <p14:creationId xmlns:p14="http://schemas.microsoft.com/office/powerpoint/2010/main" val="38672837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6B463A-CBB3-3AB1-2137-EA645F0B7AEA}"/>
              </a:ext>
            </a:extLst>
          </p:cNvPr>
          <p:cNvSpPr>
            <a:spLocks noGrp="1"/>
          </p:cNvSpPr>
          <p:nvPr>
            <p:ph type="dt" sz="half" idx="10"/>
          </p:nvPr>
        </p:nvSpPr>
        <p:spPr/>
        <p:txBody>
          <a:bodyPr/>
          <a:lstStyle/>
          <a:p>
            <a:fld id="{07710076-57F5-42D0-8ECC-78DDD93D03BD}" type="datetimeFigureOut">
              <a:rPr lang="en-GB" smtClean="0"/>
              <a:t>03/02/2026</a:t>
            </a:fld>
            <a:endParaRPr lang="en-GB"/>
          </a:p>
        </p:txBody>
      </p:sp>
      <p:sp>
        <p:nvSpPr>
          <p:cNvPr id="3" name="Footer Placeholder 2">
            <a:extLst>
              <a:ext uri="{FF2B5EF4-FFF2-40B4-BE49-F238E27FC236}">
                <a16:creationId xmlns:a16="http://schemas.microsoft.com/office/drawing/2014/main" id="{79D103BA-CA6B-C005-2AD3-8E8893564A6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448212A-31E9-0E30-5D93-0BBBFEC08BEB}"/>
              </a:ext>
            </a:extLst>
          </p:cNvPr>
          <p:cNvSpPr>
            <a:spLocks noGrp="1"/>
          </p:cNvSpPr>
          <p:nvPr>
            <p:ph type="sldNum" sz="quarter" idx="12"/>
          </p:nvPr>
        </p:nvSpPr>
        <p:spPr/>
        <p:txBody>
          <a:bodyPr/>
          <a:lstStyle/>
          <a:p>
            <a:fld id="{DA4FC3A1-9256-4A9A-A101-E8CDF3E141F4}" type="slidenum">
              <a:rPr lang="en-GB" smtClean="0"/>
              <a:t>‹#›</a:t>
            </a:fld>
            <a:endParaRPr lang="en-GB"/>
          </a:p>
        </p:txBody>
      </p:sp>
    </p:spTree>
    <p:extLst>
      <p:ext uri="{BB962C8B-B14F-4D97-AF65-F5344CB8AC3E}">
        <p14:creationId xmlns:p14="http://schemas.microsoft.com/office/powerpoint/2010/main" val="22581155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62C69-783B-49AF-2950-24D67D60E0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E8A2297-95E2-ACD0-FDDF-B406566750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36CF125-3F15-AB63-8EBA-44F2F971B6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5A2A91-5C02-C402-231B-C842F31333AD}"/>
              </a:ext>
            </a:extLst>
          </p:cNvPr>
          <p:cNvSpPr>
            <a:spLocks noGrp="1"/>
          </p:cNvSpPr>
          <p:nvPr>
            <p:ph type="dt" sz="half" idx="10"/>
          </p:nvPr>
        </p:nvSpPr>
        <p:spPr/>
        <p:txBody>
          <a:bodyPr/>
          <a:lstStyle/>
          <a:p>
            <a:fld id="{07710076-57F5-42D0-8ECC-78DDD93D03BD}" type="datetimeFigureOut">
              <a:rPr lang="en-GB" smtClean="0"/>
              <a:t>03/02/2026</a:t>
            </a:fld>
            <a:endParaRPr lang="en-GB"/>
          </a:p>
        </p:txBody>
      </p:sp>
      <p:sp>
        <p:nvSpPr>
          <p:cNvPr id="6" name="Footer Placeholder 5">
            <a:extLst>
              <a:ext uri="{FF2B5EF4-FFF2-40B4-BE49-F238E27FC236}">
                <a16:creationId xmlns:a16="http://schemas.microsoft.com/office/drawing/2014/main" id="{670FE0E5-68A7-C20E-5A6F-762F8090FC0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EBCE4F-374B-F6F1-F07F-A4A5B2A8C502}"/>
              </a:ext>
            </a:extLst>
          </p:cNvPr>
          <p:cNvSpPr>
            <a:spLocks noGrp="1"/>
          </p:cNvSpPr>
          <p:nvPr>
            <p:ph type="sldNum" sz="quarter" idx="12"/>
          </p:nvPr>
        </p:nvSpPr>
        <p:spPr/>
        <p:txBody>
          <a:bodyPr/>
          <a:lstStyle/>
          <a:p>
            <a:fld id="{DA4FC3A1-9256-4A9A-A101-E8CDF3E141F4}" type="slidenum">
              <a:rPr lang="en-GB" smtClean="0"/>
              <a:t>‹#›</a:t>
            </a:fld>
            <a:endParaRPr lang="en-GB"/>
          </a:p>
        </p:txBody>
      </p:sp>
    </p:spTree>
    <p:extLst>
      <p:ext uri="{BB962C8B-B14F-4D97-AF65-F5344CB8AC3E}">
        <p14:creationId xmlns:p14="http://schemas.microsoft.com/office/powerpoint/2010/main" val="3498786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0F792-0BEF-92D7-0130-14B2C35614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04A0F94-6E9C-2A98-8A1B-A8EBD2CA40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6BB1BBC-D7DB-CC79-6CFD-3B39A9943D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4602E3B-F3E9-7BA4-CC88-C4D6E891B736}"/>
              </a:ext>
            </a:extLst>
          </p:cNvPr>
          <p:cNvSpPr>
            <a:spLocks noGrp="1"/>
          </p:cNvSpPr>
          <p:nvPr>
            <p:ph type="dt" sz="half" idx="10"/>
          </p:nvPr>
        </p:nvSpPr>
        <p:spPr/>
        <p:txBody>
          <a:bodyPr/>
          <a:lstStyle/>
          <a:p>
            <a:fld id="{07710076-57F5-42D0-8ECC-78DDD93D03BD}" type="datetimeFigureOut">
              <a:rPr lang="en-GB" smtClean="0"/>
              <a:t>03/02/2026</a:t>
            </a:fld>
            <a:endParaRPr lang="en-GB"/>
          </a:p>
        </p:txBody>
      </p:sp>
      <p:sp>
        <p:nvSpPr>
          <p:cNvPr id="6" name="Footer Placeholder 5">
            <a:extLst>
              <a:ext uri="{FF2B5EF4-FFF2-40B4-BE49-F238E27FC236}">
                <a16:creationId xmlns:a16="http://schemas.microsoft.com/office/drawing/2014/main" id="{AD1818A2-642B-F0E4-4364-EAA3108CB1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87A550-F680-FEB4-9C85-580351C74B74}"/>
              </a:ext>
            </a:extLst>
          </p:cNvPr>
          <p:cNvSpPr>
            <a:spLocks noGrp="1"/>
          </p:cNvSpPr>
          <p:nvPr>
            <p:ph type="sldNum" sz="quarter" idx="12"/>
          </p:nvPr>
        </p:nvSpPr>
        <p:spPr/>
        <p:txBody>
          <a:bodyPr/>
          <a:lstStyle/>
          <a:p>
            <a:fld id="{DA4FC3A1-9256-4A9A-A101-E8CDF3E141F4}" type="slidenum">
              <a:rPr lang="en-GB" smtClean="0"/>
              <a:t>‹#›</a:t>
            </a:fld>
            <a:endParaRPr lang="en-GB"/>
          </a:p>
        </p:txBody>
      </p:sp>
    </p:spTree>
    <p:extLst>
      <p:ext uri="{BB962C8B-B14F-4D97-AF65-F5344CB8AC3E}">
        <p14:creationId xmlns:p14="http://schemas.microsoft.com/office/powerpoint/2010/main" val="1436705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5B9CA-394B-2673-5EF7-EF8ED8CF6C8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9580571-7D88-C410-63F6-E0DCE45DC9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44BEE0-3687-DBF7-B2B6-3EEE1B0828CD}"/>
              </a:ext>
            </a:extLst>
          </p:cNvPr>
          <p:cNvSpPr>
            <a:spLocks noGrp="1"/>
          </p:cNvSpPr>
          <p:nvPr>
            <p:ph type="dt" sz="half" idx="10"/>
          </p:nvPr>
        </p:nvSpPr>
        <p:spPr/>
        <p:txBody>
          <a:bodyPr/>
          <a:lstStyle/>
          <a:p>
            <a:fld id="{07710076-57F5-42D0-8ECC-78DDD93D03BD}" type="datetimeFigureOut">
              <a:rPr lang="en-GB" smtClean="0"/>
              <a:t>03/02/2026</a:t>
            </a:fld>
            <a:endParaRPr lang="en-GB"/>
          </a:p>
        </p:txBody>
      </p:sp>
      <p:sp>
        <p:nvSpPr>
          <p:cNvPr id="5" name="Footer Placeholder 4">
            <a:extLst>
              <a:ext uri="{FF2B5EF4-FFF2-40B4-BE49-F238E27FC236}">
                <a16:creationId xmlns:a16="http://schemas.microsoft.com/office/drawing/2014/main" id="{308308ED-3A69-C108-01BF-9A8FDC24C6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DE60DB-86E8-3A8A-0BCA-12AF06FB770C}"/>
              </a:ext>
            </a:extLst>
          </p:cNvPr>
          <p:cNvSpPr>
            <a:spLocks noGrp="1"/>
          </p:cNvSpPr>
          <p:nvPr>
            <p:ph type="sldNum" sz="quarter" idx="12"/>
          </p:nvPr>
        </p:nvSpPr>
        <p:spPr/>
        <p:txBody>
          <a:bodyPr/>
          <a:lstStyle/>
          <a:p>
            <a:fld id="{DA4FC3A1-9256-4A9A-A101-E8CDF3E141F4}" type="slidenum">
              <a:rPr lang="en-GB" smtClean="0"/>
              <a:t>‹#›</a:t>
            </a:fld>
            <a:endParaRPr lang="en-GB"/>
          </a:p>
        </p:txBody>
      </p:sp>
    </p:spTree>
    <p:extLst>
      <p:ext uri="{BB962C8B-B14F-4D97-AF65-F5344CB8AC3E}">
        <p14:creationId xmlns:p14="http://schemas.microsoft.com/office/powerpoint/2010/main" val="19239164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B7357D-7FDD-AFA2-B868-3BA0D7F0FC3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1356C9-86B4-D54E-B3E2-805EFFF95D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D9EFA4D-0EF7-0CDD-DD99-5ED98963DB8C}"/>
              </a:ext>
            </a:extLst>
          </p:cNvPr>
          <p:cNvSpPr>
            <a:spLocks noGrp="1"/>
          </p:cNvSpPr>
          <p:nvPr>
            <p:ph type="dt" sz="half" idx="10"/>
          </p:nvPr>
        </p:nvSpPr>
        <p:spPr/>
        <p:txBody>
          <a:bodyPr/>
          <a:lstStyle/>
          <a:p>
            <a:fld id="{07710076-57F5-42D0-8ECC-78DDD93D03BD}" type="datetimeFigureOut">
              <a:rPr lang="en-GB" smtClean="0"/>
              <a:t>03/02/2026</a:t>
            </a:fld>
            <a:endParaRPr lang="en-GB"/>
          </a:p>
        </p:txBody>
      </p:sp>
      <p:sp>
        <p:nvSpPr>
          <p:cNvPr id="5" name="Footer Placeholder 4">
            <a:extLst>
              <a:ext uri="{FF2B5EF4-FFF2-40B4-BE49-F238E27FC236}">
                <a16:creationId xmlns:a16="http://schemas.microsoft.com/office/drawing/2014/main" id="{811F633A-CE70-CA8A-BF4A-2055A8A22B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F7A6B5-E6EE-EE9F-4643-9F829B658776}"/>
              </a:ext>
            </a:extLst>
          </p:cNvPr>
          <p:cNvSpPr>
            <a:spLocks noGrp="1"/>
          </p:cNvSpPr>
          <p:nvPr>
            <p:ph type="sldNum" sz="quarter" idx="12"/>
          </p:nvPr>
        </p:nvSpPr>
        <p:spPr/>
        <p:txBody>
          <a:bodyPr/>
          <a:lstStyle/>
          <a:p>
            <a:fld id="{DA4FC3A1-9256-4A9A-A101-E8CDF3E141F4}" type="slidenum">
              <a:rPr lang="en-GB" smtClean="0"/>
              <a:t>‹#›</a:t>
            </a:fld>
            <a:endParaRPr lang="en-GB"/>
          </a:p>
        </p:txBody>
      </p:sp>
    </p:spTree>
    <p:extLst>
      <p:ext uri="{BB962C8B-B14F-4D97-AF65-F5344CB8AC3E}">
        <p14:creationId xmlns:p14="http://schemas.microsoft.com/office/powerpoint/2010/main" val="35894823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8F21AB-17CF-C984-231E-3CEA984FEC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D227BA2-6EBD-91E2-AC95-A3D6DB42EAD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56EA7C-3B76-A1E6-069A-2D8E379074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7710076-57F5-42D0-8ECC-78DDD93D03BD}" type="datetimeFigureOut">
              <a:rPr lang="en-GB" smtClean="0"/>
              <a:t>03/02/2026</a:t>
            </a:fld>
            <a:endParaRPr lang="en-GB"/>
          </a:p>
        </p:txBody>
      </p:sp>
      <p:sp>
        <p:nvSpPr>
          <p:cNvPr id="5" name="Footer Placeholder 4">
            <a:extLst>
              <a:ext uri="{FF2B5EF4-FFF2-40B4-BE49-F238E27FC236}">
                <a16:creationId xmlns:a16="http://schemas.microsoft.com/office/drawing/2014/main" id="{E04367D9-4CB1-2FE2-0EF2-33EE3B3E0C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0523900-A210-43DA-A789-91243A3A48A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A4FC3A1-9256-4A9A-A101-E8CDF3E141F4}" type="slidenum">
              <a:rPr lang="en-GB" smtClean="0"/>
              <a:t>‹#›</a:t>
            </a:fld>
            <a:endParaRPr lang="en-GB"/>
          </a:p>
        </p:txBody>
      </p:sp>
    </p:spTree>
    <p:extLst>
      <p:ext uri="{BB962C8B-B14F-4D97-AF65-F5344CB8AC3E}">
        <p14:creationId xmlns:p14="http://schemas.microsoft.com/office/powerpoint/2010/main" val="35029682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63535-5A17-2450-762D-35458F8AB67E}"/>
              </a:ext>
            </a:extLst>
          </p:cNvPr>
          <p:cNvSpPr>
            <a:spLocks noGrp="1"/>
          </p:cNvSpPr>
          <p:nvPr>
            <p:ph type="ctrTitle"/>
          </p:nvPr>
        </p:nvSpPr>
        <p:spPr>
          <a:xfrm>
            <a:off x="1523999" y="1122363"/>
            <a:ext cx="9819993" cy="3666920"/>
          </a:xfrm>
        </p:spPr>
        <p:txBody>
          <a:bodyPr/>
          <a:lstStyle/>
          <a:p>
            <a:r>
              <a:rPr lang="en-GB" sz="3600" dirty="0"/>
              <a:t>Year 9 Options Evening</a:t>
            </a:r>
            <a:br>
              <a:rPr lang="en-GB" sz="3600" dirty="0"/>
            </a:br>
            <a:r>
              <a:rPr lang="en-GB" sz="3600" dirty="0"/>
              <a:t>Thursday 5</a:t>
            </a:r>
            <a:r>
              <a:rPr lang="en-GB" sz="3600" baseline="30000" dirty="0"/>
              <a:t>th</a:t>
            </a:r>
            <a:r>
              <a:rPr lang="en-GB" sz="3600" dirty="0"/>
              <a:t> February</a:t>
            </a:r>
            <a:br>
              <a:rPr lang="en-GB" sz="3600" dirty="0"/>
            </a:br>
            <a:r>
              <a:rPr lang="en-GB" sz="3600" dirty="0"/>
              <a:t>2026</a:t>
            </a:r>
          </a:p>
        </p:txBody>
      </p:sp>
      <p:pic>
        <p:nvPicPr>
          <p:cNvPr id="4" name="Picture 3">
            <a:extLst>
              <a:ext uri="{FF2B5EF4-FFF2-40B4-BE49-F238E27FC236}">
                <a16:creationId xmlns:a16="http://schemas.microsoft.com/office/drawing/2014/main" id="{3FFD9F33-B4A9-15BC-EAA2-3CDEC47B857C}"/>
              </a:ext>
            </a:extLst>
          </p:cNvPr>
          <p:cNvPicPr>
            <a:picLocks noChangeAspect="1"/>
          </p:cNvPicPr>
          <p:nvPr/>
        </p:nvPicPr>
        <p:blipFill>
          <a:blip r:embed="rId2"/>
          <a:stretch>
            <a:fillRect/>
          </a:stretch>
        </p:blipFill>
        <p:spPr>
          <a:xfrm>
            <a:off x="4261602" y="184921"/>
            <a:ext cx="3371380" cy="1158340"/>
          </a:xfrm>
          <a:prstGeom prst="rect">
            <a:avLst/>
          </a:prstGeom>
        </p:spPr>
      </p:pic>
    </p:spTree>
    <p:extLst>
      <p:ext uri="{BB962C8B-B14F-4D97-AF65-F5344CB8AC3E}">
        <p14:creationId xmlns:p14="http://schemas.microsoft.com/office/powerpoint/2010/main" val="6764062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804672" y="629920"/>
            <a:ext cx="4765949" cy="5145239"/>
          </a:xfrm>
        </p:spPr>
        <p:txBody>
          <a:bodyPr anchor="t">
            <a:normAutofit/>
          </a:bodyPr>
          <a:lstStyle/>
          <a:p>
            <a:pPr marL="0" indent="0">
              <a:buNone/>
            </a:pPr>
            <a:endParaRPr lang="en-US" sz="1800" b="1" dirty="0">
              <a:solidFill>
                <a:schemeClr val="tx2"/>
              </a:solidFill>
            </a:endParaRPr>
          </a:p>
          <a:p>
            <a:pPr marL="0" indent="0">
              <a:buNone/>
            </a:pPr>
            <a:endParaRPr lang="en-US" sz="1800" b="1" dirty="0">
              <a:solidFill>
                <a:schemeClr val="tx2"/>
              </a:solidFill>
            </a:endParaRPr>
          </a:p>
          <a:p>
            <a:pPr marL="0" indent="0">
              <a:buNone/>
            </a:pPr>
            <a:r>
              <a:rPr lang="en-GB" sz="1800" b="1" dirty="0">
                <a:solidFill>
                  <a:schemeClr val="tx2"/>
                </a:solidFill>
              </a:rPr>
              <a:t>Compassion.</a:t>
            </a:r>
            <a:r>
              <a:rPr lang="en-GB" sz="1800" dirty="0">
                <a:solidFill>
                  <a:schemeClr val="tx2"/>
                </a:solidFill>
              </a:rPr>
              <a:t> "Therefore, everyone who hears these words of mine and puts them into practice is like a wise man who built his house on the rock.” Matthew 7:24</a:t>
            </a:r>
          </a:p>
          <a:p>
            <a:pPr marL="0" indent="0">
              <a:buNone/>
            </a:pPr>
            <a:endParaRPr lang="en-GB" sz="1800" b="1" dirty="0">
              <a:solidFill>
                <a:schemeClr val="tx2"/>
              </a:solidFill>
            </a:endParaRPr>
          </a:p>
          <a:p>
            <a:pPr marL="0" indent="0">
              <a:buNone/>
            </a:pPr>
            <a:r>
              <a:rPr lang="en-GB" sz="1800" b="1" dirty="0">
                <a:solidFill>
                  <a:schemeClr val="tx2"/>
                </a:solidFill>
              </a:rPr>
              <a:t>Wisdom.</a:t>
            </a:r>
            <a:r>
              <a:rPr lang="en-GB" sz="1800" dirty="0">
                <a:solidFill>
                  <a:schemeClr val="tx2"/>
                </a:solidFill>
              </a:rPr>
              <a:t> "If anyone has material possessions and sees a brother or sister in need but has no pity on them, how can the love of God be in that person?” John 3:17</a:t>
            </a:r>
          </a:p>
          <a:p>
            <a:pPr marL="0" indent="0">
              <a:buNone/>
            </a:pPr>
            <a:endParaRPr lang="en-GB" sz="1800" dirty="0">
              <a:solidFill>
                <a:schemeClr val="tx2"/>
              </a:solidFill>
            </a:endParaRPr>
          </a:p>
          <a:p>
            <a:pPr marL="0" indent="0">
              <a:buNone/>
            </a:pPr>
            <a:r>
              <a:rPr lang="en-GB" sz="1800" b="1" dirty="0">
                <a:solidFill>
                  <a:schemeClr val="tx2"/>
                </a:solidFill>
              </a:rPr>
              <a:t>Resilience</a:t>
            </a:r>
            <a:r>
              <a:rPr lang="en-GB" sz="1800" dirty="0">
                <a:solidFill>
                  <a:schemeClr val="tx2"/>
                </a:solidFill>
              </a:rPr>
              <a:t>. "Blessed are you who weep now, for you will laugh" Luke 24:52</a:t>
            </a:r>
          </a:p>
        </p:txBody>
      </p:sp>
      <p:grpSp>
        <p:nvGrpSpPr>
          <p:cNvPr id="34" name="Group 33">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35" name="Freeform: Shape 34">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36">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 name="Picture 5">
            <a:extLst>
              <a:ext uri="{FF2B5EF4-FFF2-40B4-BE49-F238E27FC236}">
                <a16:creationId xmlns:a16="http://schemas.microsoft.com/office/drawing/2014/main" id="{FEB9FF99-7E21-1923-9049-79A4D2425AD9}"/>
              </a:ext>
            </a:extLst>
          </p:cNvPr>
          <p:cNvPicPr>
            <a:picLocks noChangeAspect="1"/>
          </p:cNvPicPr>
          <p:nvPr/>
        </p:nvPicPr>
        <p:blipFill>
          <a:blip r:embed="rId2"/>
          <a:stretch>
            <a:fillRect/>
          </a:stretch>
        </p:blipFill>
        <p:spPr>
          <a:xfrm>
            <a:off x="7708392" y="3181415"/>
            <a:ext cx="4142232" cy="1418714"/>
          </a:xfrm>
          <a:prstGeom prst="rect">
            <a:avLst/>
          </a:prstGeom>
        </p:spPr>
      </p:pic>
    </p:spTree>
    <p:extLst>
      <p:ext uri="{BB962C8B-B14F-4D97-AF65-F5344CB8AC3E}">
        <p14:creationId xmlns:p14="http://schemas.microsoft.com/office/powerpoint/2010/main" val="19678912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10685" y="196273"/>
            <a:ext cx="7206559" cy="1485900"/>
          </a:xfrm>
        </p:spPr>
        <p:txBody>
          <a:bodyPr>
            <a:normAutofit/>
          </a:bodyPr>
          <a:lstStyle/>
          <a:p>
            <a:r>
              <a:rPr lang="en-GB" dirty="0"/>
              <a:t>St Benedict’s Core Subjects</a:t>
            </a:r>
          </a:p>
        </p:txBody>
      </p:sp>
      <p:pic>
        <p:nvPicPr>
          <p:cNvPr id="5" name="Picture 4" descr="A calculus formula">
            <a:extLst>
              <a:ext uri="{FF2B5EF4-FFF2-40B4-BE49-F238E27FC236}">
                <a16:creationId xmlns:a16="http://schemas.microsoft.com/office/drawing/2014/main" id="{AC4C8CAA-BF2F-D43A-3A60-B80BCB9D8C75}"/>
              </a:ext>
            </a:extLst>
          </p:cNvPr>
          <p:cNvPicPr>
            <a:picLocks noChangeAspect="1"/>
          </p:cNvPicPr>
          <p:nvPr/>
        </p:nvPicPr>
        <p:blipFill rotWithShape="1">
          <a:blip r:embed="rId2"/>
          <a:srcRect l="25694" r="31737" b="-1"/>
          <a:stretch/>
        </p:blipFill>
        <p:spPr>
          <a:xfrm>
            <a:off x="-1" y="10"/>
            <a:ext cx="3576120" cy="6857990"/>
          </a:xfrm>
          <a:prstGeom prst="rect">
            <a:avLst/>
          </a:prstGeom>
        </p:spPr>
      </p:pic>
      <p:sp>
        <p:nvSpPr>
          <p:cNvPr id="3" name="Content Placeholder 2"/>
          <p:cNvSpPr>
            <a:spLocks noGrp="1"/>
          </p:cNvSpPr>
          <p:nvPr>
            <p:ph idx="1"/>
          </p:nvPr>
        </p:nvSpPr>
        <p:spPr>
          <a:xfrm>
            <a:off x="3947311" y="1774479"/>
            <a:ext cx="7949125" cy="4783339"/>
          </a:xfrm>
        </p:spPr>
        <p:txBody>
          <a:bodyPr>
            <a:normAutofit/>
          </a:bodyPr>
          <a:lstStyle/>
          <a:p>
            <a:r>
              <a:rPr lang="en-GB" sz="2000" dirty="0"/>
              <a:t>Religious Education – 5 hours per fortnight. </a:t>
            </a:r>
          </a:p>
          <a:p>
            <a:r>
              <a:rPr lang="en-GB" sz="2000" dirty="0"/>
              <a:t>English – 8/7 hours per fortnight. 2 Top and 4 Mixed ability classes.</a:t>
            </a:r>
          </a:p>
          <a:p>
            <a:r>
              <a:rPr lang="en-GB" sz="2000" dirty="0"/>
              <a:t>Maths – 7/8 hours per fortnight. 6 Linear streamed classes.</a:t>
            </a:r>
          </a:p>
          <a:p>
            <a:r>
              <a:rPr lang="en-GB" sz="2000" dirty="0"/>
              <a:t>Science – 12 hours per fortnight. 2 Separate Science classes, 4 combined science classes. Chosen by school.</a:t>
            </a:r>
          </a:p>
          <a:p>
            <a:pPr marL="0" indent="0">
              <a:buNone/>
            </a:pPr>
            <a:endParaRPr lang="en-GB" sz="2000" dirty="0"/>
          </a:p>
          <a:p>
            <a:r>
              <a:rPr lang="en-GB" sz="2000" dirty="0"/>
              <a:t>PE – 2 hours per week. 6 Mixed ability classes.</a:t>
            </a:r>
          </a:p>
          <a:p>
            <a:endParaRPr lang="en-GB" sz="2000" dirty="0"/>
          </a:p>
          <a:p>
            <a:r>
              <a:rPr lang="en-GB" sz="2000" dirty="0"/>
              <a:t>PSHE – 1 hour per fortnight. </a:t>
            </a:r>
          </a:p>
          <a:p>
            <a:endParaRPr lang="en-GB" sz="2000" dirty="0"/>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70FE9-8318-4057-96BD-700BEA40B584}"/>
              </a:ext>
            </a:extLst>
          </p:cNvPr>
          <p:cNvSpPr>
            <a:spLocks noGrp="1"/>
          </p:cNvSpPr>
          <p:nvPr>
            <p:ph type="title"/>
          </p:nvPr>
        </p:nvSpPr>
        <p:spPr>
          <a:xfrm>
            <a:off x="784743" y="685800"/>
            <a:ext cx="5793475" cy="1485900"/>
          </a:xfrm>
        </p:spPr>
        <p:txBody>
          <a:bodyPr>
            <a:normAutofit/>
          </a:bodyPr>
          <a:lstStyle/>
          <a:p>
            <a:r>
              <a:rPr lang="en-GB" dirty="0"/>
              <a:t>Guided Choices</a:t>
            </a:r>
            <a:endParaRPr lang="en-GB"/>
          </a:p>
        </p:txBody>
      </p:sp>
      <p:sp>
        <p:nvSpPr>
          <p:cNvPr id="3" name="Content Placeholder 2">
            <a:extLst>
              <a:ext uri="{FF2B5EF4-FFF2-40B4-BE49-F238E27FC236}">
                <a16:creationId xmlns:a16="http://schemas.microsoft.com/office/drawing/2014/main" id="{382AF49C-4998-4F72-81A0-8DE56AB4A8D0}"/>
              </a:ext>
            </a:extLst>
          </p:cNvPr>
          <p:cNvSpPr>
            <a:spLocks noGrp="1"/>
          </p:cNvSpPr>
          <p:nvPr>
            <p:ph idx="1"/>
          </p:nvPr>
        </p:nvSpPr>
        <p:spPr>
          <a:xfrm>
            <a:off x="784743" y="2082297"/>
            <a:ext cx="5793475" cy="3785103"/>
          </a:xfrm>
        </p:spPr>
        <p:txBody>
          <a:bodyPr>
            <a:normAutofit/>
          </a:bodyPr>
          <a:lstStyle/>
          <a:p>
            <a:r>
              <a:rPr lang="en-GB" sz="1800" dirty="0"/>
              <a:t>Students should select 3 subjects to study alongside the core subjects.</a:t>
            </a:r>
          </a:p>
          <a:p>
            <a:endParaRPr lang="en-GB" sz="1800" dirty="0"/>
          </a:p>
          <a:p>
            <a:r>
              <a:rPr lang="en-GB" sz="1800" dirty="0"/>
              <a:t>The choices are guided.</a:t>
            </a:r>
          </a:p>
          <a:p>
            <a:endParaRPr lang="en-GB" sz="1800" dirty="0"/>
          </a:p>
          <a:p>
            <a:r>
              <a:rPr lang="en-GB" sz="1800" dirty="0"/>
              <a:t>Must – All students must take at least 1 subject from: French, Spanish, Art, Textiles, Music or PE Dance.</a:t>
            </a:r>
          </a:p>
          <a:p>
            <a:endParaRPr lang="en-GB" sz="1800" dirty="0"/>
          </a:p>
          <a:p>
            <a:r>
              <a:rPr lang="en-GB" sz="1800" dirty="0"/>
              <a:t>Should – Students thinking about university should strongly consider taking one of History or Geography in addition to a language. </a:t>
            </a:r>
          </a:p>
          <a:p>
            <a:endParaRPr lang="en-GB" sz="1800" dirty="0"/>
          </a:p>
          <a:p>
            <a:endParaRPr lang="en-GB" sz="1800" dirty="0"/>
          </a:p>
        </p:txBody>
      </p:sp>
      <p:pic>
        <p:nvPicPr>
          <p:cNvPr id="5" name="Picture 4" descr="Glasses on top of a book">
            <a:extLst>
              <a:ext uri="{FF2B5EF4-FFF2-40B4-BE49-F238E27FC236}">
                <a16:creationId xmlns:a16="http://schemas.microsoft.com/office/drawing/2014/main" id="{7CF30A08-68AB-A54D-1FAA-DFDDD37EAAD1}"/>
              </a:ext>
            </a:extLst>
          </p:cNvPr>
          <p:cNvPicPr>
            <a:picLocks noChangeAspect="1"/>
          </p:cNvPicPr>
          <p:nvPr/>
        </p:nvPicPr>
        <p:blipFill rotWithShape="1">
          <a:blip r:embed="rId2"/>
          <a:srcRect l="15213" r="40545" b="-1"/>
          <a:stretch/>
        </p:blipFill>
        <p:spPr>
          <a:xfrm>
            <a:off x="7612260" y="10"/>
            <a:ext cx="4579739" cy="6857990"/>
          </a:xfrm>
          <a:prstGeom prst="rect">
            <a:avLst/>
          </a:prstGeom>
        </p:spPr>
      </p:pic>
    </p:spTree>
    <p:extLst>
      <p:ext uri="{BB962C8B-B14F-4D97-AF65-F5344CB8AC3E}">
        <p14:creationId xmlns:p14="http://schemas.microsoft.com/office/powerpoint/2010/main" val="20394615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70FE9-8318-4057-96BD-700BEA40B584}"/>
              </a:ext>
            </a:extLst>
          </p:cNvPr>
          <p:cNvSpPr>
            <a:spLocks noGrp="1"/>
          </p:cNvSpPr>
          <p:nvPr>
            <p:ph type="title"/>
          </p:nvPr>
        </p:nvSpPr>
        <p:spPr>
          <a:xfrm>
            <a:off x="5100824" y="685800"/>
            <a:ext cx="6442344" cy="1485900"/>
          </a:xfrm>
        </p:spPr>
        <p:txBody>
          <a:bodyPr>
            <a:normAutofit/>
          </a:bodyPr>
          <a:lstStyle/>
          <a:p>
            <a:r>
              <a:rPr lang="en-GB" dirty="0"/>
              <a:t>Submitting your Selections</a:t>
            </a:r>
          </a:p>
        </p:txBody>
      </p:sp>
      <p:pic>
        <p:nvPicPr>
          <p:cNvPr id="5" name="Picture 4" descr="Abstract blurred public library with bookshelves">
            <a:extLst>
              <a:ext uri="{FF2B5EF4-FFF2-40B4-BE49-F238E27FC236}">
                <a16:creationId xmlns:a16="http://schemas.microsoft.com/office/drawing/2014/main" id="{FB23AE0A-F4A1-44DB-AEDF-ECE52FAC0100}"/>
              </a:ext>
            </a:extLst>
          </p:cNvPr>
          <p:cNvPicPr>
            <a:picLocks noChangeAspect="1"/>
          </p:cNvPicPr>
          <p:nvPr/>
        </p:nvPicPr>
        <p:blipFill rotWithShape="1">
          <a:blip r:embed="rId2"/>
          <a:srcRect l="17546" r="39885" b="-1"/>
          <a:stretch/>
        </p:blipFill>
        <p:spPr>
          <a:xfrm>
            <a:off x="-1" y="10"/>
            <a:ext cx="4373546" cy="6857990"/>
          </a:xfrm>
          <a:prstGeom prst="rect">
            <a:avLst/>
          </a:prstGeom>
        </p:spPr>
      </p:pic>
      <p:sp>
        <p:nvSpPr>
          <p:cNvPr id="3" name="Content Placeholder 2">
            <a:extLst>
              <a:ext uri="{FF2B5EF4-FFF2-40B4-BE49-F238E27FC236}">
                <a16:creationId xmlns:a16="http://schemas.microsoft.com/office/drawing/2014/main" id="{382AF49C-4998-4F72-81A0-8DE56AB4A8D0}"/>
              </a:ext>
            </a:extLst>
          </p:cNvPr>
          <p:cNvSpPr>
            <a:spLocks noGrp="1"/>
          </p:cNvSpPr>
          <p:nvPr>
            <p:ph idx="1"/>
          </p:nvPr>
        </p:nvSpPr>
        <p:spPr>
          <a:xfrm>
            <a:off x="5100824" y="2286000"/>
            <a:ext cx="6176776" cy="4078586"/>
          </a:xfrm>
        </p:spPr>
        <p:txBody>
          <a:bodyPr>
            <a:normAutofit lnSpcReduction="10000"/>
          </a:bodyPr>
          <a:lstStyle/>
          <a:p>
            <a:r>
              <a:rPr lang="en-GB" sz="1900" dirty="0"/>
              <a:t>There is a link on the school website Options Page.</a:t>
            </a:r>
          </a:p>
          <a:p>
            <a:endParaRPr lang="en-GB" sz="1900" dirty="0"/>
          </a:p>
          <a:p>
            <a:r>
              <a:rPr lang="en-GB" sz="1900" dirty="0"/>
              <a:t>Students should submit option choices they wish to take, even if outside the school’s expectations.</a:t>
            </a:r>
          </a:p>
          <a:p>
            <a:endParaRPr lang="en-GB" sz="1900" dirty="0"/>
          </a:p>
          <a:p>
            <a:r>
              <a:rPr lang="en-GB" sz="1900" dirty="0"/>
              <a:t>The form includes the opportunity for students to write the rationale behind their option choice and only needs to be filled in if students are selecting subjects outside of the school’s expectations.</a:t>
            </a:r>
          </a:p>
          <a:p>
            <a:endParaRPr lang="en-GB" sz="1900" dirty="0"/>
          </a:p>
          <a:p>
            <a:r>
              <a:rPr lang="en-GB" sz="1900" dirty="0"/>
              <a:t>Students will be invited to interview to discuss their choices, and the school will make the final decision in each case.</a:t>
            </a:r>
          </a:p>
          <a:p>
            <a:endParaRPr lang="en-GB" sz="1900" dirty="0"/>
          </a:p>
          <a:p>
            <a:endParaRPr lang="en-GB" sz="1900" dirty="0"/>
          </a:p>
        </p:txBody>
      </p:sp>
    </p:spTree>
    <p:extLst>
      <p:ext uri="{BB962C8B-B14F-4D97-AF65-F5344CB8AC3E}">
        <p14:creationId xmlns:p14="http://schemas.microsoft.com/office/powerpoint/2010/main" val="39721161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8" name="Rectangle 1027">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770FE9-8318-4057-96BD-700BEA40B584}"/>
              </a:ext>
            </a:extLst>
          </p:cNvPr>
          <p:cNvSpPr>
            <a:spLocks noGrp="1"/>
          </p:cNvSpPr>
          <p:nvPr>
            <p:ph type="title"/>
          </p:nvPr>
        </p:nvSpPr>
        <p:spPr>
          <a:xfrm>
            <a:off x="6739128" y="638089"/>
            <a:ext cx="4818888" cy="1476801"/>
          </a:xfrm>
        </p:spPr>
        <p:txBody>
          <a:bodyPr anchor="b">
            <a:normAutofit/>
          </a:bodyPr>
          <a:lstStyle/>
          <a:p>
            <a:r>
              <a:rPr lang="en-GB" sz="5400"/>
              <a:t>Languages</a:t>
            </a:r>
          </a:p>
        </p:txBody>
      </p:sp>
      <p:pic>
        <p:nvPicPr>
          <p:cNvPr id="1026" name="Picture 2" descr="America's Most Popular 2nd Languages Might Surprise You">
            <a:extLst>
              <a:ext uri="{FF2B5EF4-FFF2-40B4-BE49-F238E27FC236}">
                <a16:creationId xmlns:a16="http://schemas.microsoft.com/office/drawing/2014/main" id="{A8A0AD32-7C65-103B-58F6-658A0317CBB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30936" y="1893665"/>
            <a:ext cx="5458968" cy="3070669"/>
          </a:xfrm>
          <a:prstGeom prst="rect">
            <a:avLst/>
          </a:prstGeom>
          <a:noFill/>
          <a:extLst>
            <a:ext uri="{909E8E84-426E-40DD-AFC4-6F175D3DCCD1}">
              <a14:hiddenFill xmlns:a14="http://schemas.microsoft.com/office/drawing/2010/main">
                <a:solidFill>
                  <a:srgbClr val="FFFFFF"/>
                </a:solidFill>
              </a14:hiddenFill>
            </a:ext>
          </a:extLst>
        </p:spPr>
      </p:pic>
      <p:sp>
        <p:nvSpPr>
          <p:cNvPr id="1033" name="sketch line">
            <a:extLst>
              <a:ext uri="{FF2B5EF4-FFF2-40B4-BE49-F238E27FC236}">
                <a16:creationId xmlns:a16="http://schemas.microsoft.com/office/drawing/2014/main" id="{953EE71A-6488-4203-A7C4-77102FD0D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3912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82AF49C-4998-4F72-81A0-8DE56AB4A8D0}"/>
              </a:ext>
            </a:extLst>
          </p:cNvPr>
          <p:cNvSpPr>
            <a:spLocks noGrp="1"/>
          </p:cNvSpPr>
          <p:nvPr>
            <p:ph idx="1"/>
          </p:nvPr>
        </p:nvSpPr>
        <p:spPr>
          <a:xfrm>
            <a:off x="6739128" y="2664886"/>
            <a:ext cx="4818888" cy="3550789"/>
          </a:xfrm>
        </p:spPr>
        <p:txBody>
          <a:bodyPr anchor="t">
            <a:normAutofit/>
          </a:bodyPr>
          <a:lstStyle/>
          <a:p>
            <a:r>
              <a:rPr lang="en-GB" sz="1700"/>
              <a:t>If students speak a native language fluently at home, they are able to take an additional GCSE in that language, usually at the end of Year 10.</a:t>
            </a:r>
          </a:p>
          <a:p>
            <a:endParaRPr lang="en-GB" sz="1700"/>
          </a:p>
          <a:p>
            <a:r>
              <a:rPr lang="en-GB" sz="1700"/>
              <a:t>If any students take this option, the expectation they take a language as part of their subject selections would be waived.</a:t>
            </a:r>
          </a:p>
          <a:p>
            <a:endParaRPr lang="en-GB" sz="1700"/>
          </a:p>
          <a:p>
            <a:r>
              <a:rPr lang="en-GB" sz="1700"/>
              <a:t>Mr D’Mello, Assistant Headteacher, will write to parents and guardians at the beginning of Year 10 to start the enrolment process.</a:t>
            </a:r>
          </a:p>
          <a:p>
            <a:endParaRPr lang="en-GB" sz="1700"/>
          </a:p>
        </p:txBody>
      </p:sp>
    </p:spTree>
    <p:extLst>
      <p:ext uri="{BB962C8B-B14F-4D97-AF65-F5344CB8AC3E}">
        <p14:creationId xmlns:p14="http://schemas.microsoft.com/office/powerpoint/2010/main" val="26325737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72493" y="238539"/>
            <a:ext cx="11018520" cy="1434415"/>
          </a:xfrm>
        </p:spPr>
        <p:txBody>
          <a:bodyPr anchor="b">
            <a:normAutofit/>
          </a:bodyPr>
          <a:lstStyle/>
          <a:p>
            <a:r>
              <a:rPr lang="en-GB" sz="5400"/>
              <a:t>Options Timeline</a:t>
            </a:r>
          </a:p>
        </p:txBody>
      </p:sp>
      <p:sp>
        <p:nvSpPr>
          <p:cNvPr id="1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72493" y="2071316"/>
            <a:ext cx="6713552" cy="4119172"/>
          </a:xfrm>
        </p:spPr>
        <p:txBody>
          <a:bodyPr anchor="t">
            <a:normAutofit/>
          </a:bodyPr>
          <a:lstStyle/>
          <a:p>
            <a:r>
              <a:rPr lang="en-GB" sz="1900" dirty="0"/>
              <a:t>Options Form can be found on the school website. Curriculum – Year 9 Options</a:t>
            </a:r>
          </a:p>
          <a:p>
            <a:endParaRPr lang="en-GB" sz="1900" dirty="0"/>
          </a:p>
          <a:p>
            <a:r>
              <a:rPr lang="en-GB" sz="1900" dirty="0"/>
              <a:t>Options Form needs to be submitted online by Friday 27</a:t>
            </a:r>
            <a:r>
              <a:rPr lang="en-GB" sz="1900" baseline="30000" dirty="0"/>
              <a:t>th</a:t>
            </a:r>
            <a:r>
              <a:rPr lang="en-GB" sz="1900" dirty="0"/>
              <a:t> March. </a:t>
            </a:r>
          </a:p>
          <a:p>
            <a:endParaRPr lang="en-GB" sz="1900" dirty="0"/>
          </a:p>
          <a:p>
            <a:r>
              <a:rPr lang="en-GB" sz="1900" dirty="0"/>
              <a:t>The School will write to all students informing them of the subjects they will be studying to begin their Year 10 on Monday 1</a:t>
            </a:r>
            <a:r>
              <a:rPr lang="en-GB" sz="1900" baseline="30000" dirty="0"/>
              <a:t>st</a:t>
            </a:r>
            <a:r>
              <a:rPr lang="en-GB" sz="1900" dirty="0"/>
              <a:t> June.</a:t>
            </a:r>
          </a:p>
          <a:p>
            <a:endParaRPr lang="en-GB" sz="1900" dirty="0"/>
          </a:p>
          <a:p>
            <a:r>
              <a:rPr lang="en-GB" sz="1900" dirty="0"/>
              <a:t>Students CAN still make changes to their choices up till Friday 25</a:t>
            </a:r>
            <a:r>
              <a:rPr lang="en-GB" sz="1900" baseline="30000" dirty="0"/>
              <a:t>th</a:t>
            </a:r>
            <a:r>
              <a:rPr lang="en-GB" sz="1900" dirty="0"/>
              <a:t>   September, 3 weeks after the beginning of term.</a:t>
            </a:r>
          </a:p>
        </p:txBody>
      </p:sp>
      <p:pic>
        <p:nvPicPr>
          <p:cNvPr id="5" name="Picture 4" descr="Red marker on a calendar">
            <a:extLst>
              <a:ext uri="{FF2B5EF4-FFF2-40B4-BE49-F238E27FC236}">
                <a16:creationId xmlns:a16="http://schemas.microsoft.com/office/drawing/2014/main" id="{6869CDE0-0503-0244-8966-ADACB8AE4E7C}"/>
              </a:ext>
            </a:extLst>
          </p:cNvPr>
          <p:cNvPicPr>
            <a:picLocks noChangeAspect="1"/>
          </p:cNvPicPr>
          <p:nvPr/>
        </p:nvPicPr>
        <p:blipFill rotWithShape="1">
          <a:blip r:embed="rId2"/>
          <a:srcRect r="35784" b="2"/>
          <a:stretch/>
        </p:blipFill>
        <p:spPr>
          <a:xfrm>
            <a:off x="7675658" y="2093976"/>
            <a:ext cx="3941064" cy="4096512"/>
          </a:xfrm>
          <a:prstGeom prst="rect">
            <a:avLst/>
          </a:prstGeom>
        </p:spPr>
      </p:pic>
    </p:spTree>
    <p:extLst>
      <p:ext uri="{BB962C8B-B14F-4D97-AF65-F5344CB8AC3E}">
        <p14:creationId xmlns:p14="http://schemas.microsoft.com/office/powerpoint/2010/main" val="19585462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4743" y="685800"/>
            <a:ext cx="5793475" cy="1485900"/>
          </a:xfrm>
        </p:spPr>
        <p:txBody>
          <a:bodyPr>
            <a:normAutofit/>
          </a:bodyPr>
          <a:lstStyle/>
          <a:p>
            <a:r>
              <a:rPr lang="en-GB" dirty="0"/>
              <a:t>Choosing Options: How to Decide?</a:t>
            </a:r>
            <a:endParaRPr lang="en-GB"/>
          </a:p>
        </p:txBody>
      </p:sp>
      <p:sp>
        <p:nvSpPr>
          <p:cNvPr id="3" name="Content Placeholder 2"/>
          <p:cNvSpPr>
            <a:spLocks noGrp="1"/>
          </p:cNvSpPr>
          <p:nvPr>
            <p:ph idx="1"/>
          </p:nvPr>
        </p:nvSpPr>
        <p:spPr>
          <a:xfrm>
            <a:off x="784743" y="2286000"/>
            <a:ext cx="6235989" cy="4223288"/>
          </a:xfrm>
        </p:spPr>
        <p:txBody>
          <a:bodyPr>
            <a:normAutofit/>
          </a:bodyPr>
          <a:lstStyle/>
          <a:p>
            <a:r>
              <a:rPr lang="en-GB" sz="2400" dirty="0"/>
              <a:t>Which subject am I best at?</a:t>
            </a:r>
          </a:p>
          <a:p>
            <a:r>
              <a:rPr lang="en-GB" sz="2400" dirty="0"/>
              <a:t>Which subject do I most enjoy?</a:t>
            </a:r>
          </a:p>
          <a:p>
            <a:r>
              <a:rPr lang="en-GB" sz="2400" dirty="0"/>
              <a:t>Will some subjects have a higher value and relevance for my future than others?</a:t>
            </a:r>
          </a:p>
          <a:p>
            <a:r>
              <a:rPr lang="en-GB" sz="2400" dirty="0"/>
              <a:t>What do I need for the next stage of my education or training?</a:t>
            </a:r>
          </a:p>
          <a:p>
            <a:r>
              <a:rPr lang="en-GB" sz="2400" dirty="0"/>
              <a:t>What do I need for my future career?</a:t>
            </a:r>
          </a:p>
          <a:p>
            <a:endParaRPr lang="en-GB" sz="2400" dirty="0"/>
          </a:p>
        </p:txBody>
      </p:sp>
      <p:pic>
        <p:nvPicPr>
          <p:cNvPr id="5" name="Picture 4" descr="Maze">
            <a:extLst>
              <a:ext uri="{FF2B5EF4-FFF2-40B4-BE49-F238E27FC236}">
                <a16:creationId xmlns:a16="http://schemas.microsoft.com/office/drawing/2014/main" id="{0E18BE24-E6D2-EDDB-3BAA-037B27601EB1}"/>
              </a:ext>
            </a:extLst>
          </p:cNvPr>
          <p:cNvPicPr>
            <a:picLocks noChangeAspect="1"/>
          </p:cNvPicPr>
          <p:nvPr/>
        </p:nvPicPr>
        <p:blipFill rotWithShape="1">
          <a:blip r:embed="rId2"/>
          <a:srcRect l="24651" r="30773" b="-1"/>
          <a:stretch/>
        </p:blipFill>
        <p:spPr>
          <a:xfrm>
            <a:off x="7612260" y="10"/>
            <a:ext cx="4579739" cy="6857990"/>
          </a:xfrm>
          <a:prstGeom prst="rect">
            <a:avLst/>
          </a:prstGeom>
        </p:spPr>
      </p:pic>
    </p:spTree>
    <p:extLst>
      <p:ext uri="{BB962C8B-B14F-4D97-AF65-F5344CB8AC3E}">
        <p14:creationId xmlns:p14="http://schemas.microsoft.com/office/powerpoint/2010/main" val="17559588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Choosing Options: How to Decide?</a:t>
            </a:r>
          </a:p>
        </p:txBody>
      </p:sp>
      <p:sp>
        <p:nvSpPr>
          <p:cNvPr id="3" name="Content Placeholder 2"/>
          <p:cNvSpPr>
            <a:spLocks noGrp="1"/>
          </p:cNvSpPr>
          <p:nvPr>
            <p:ph idx="1"/>
          </p:nvPr>
        </p:nvSpPr>
        <p:spPr>
          <a:xfrm>
            <a:off x="1371599" y="2285999"/>
            <a:ext cx="9948041" cy="4345459"/>
          </a:xfrm>
        </p:spPr>
        <p:txBody>
          <a:bodyPr>
            <a:normAutofit/>
          </a:bodyPr>
          <a:lstStyle/>
          <a:p>
            <a:r>
              <a:rPr lang="en-GB" sz="2800" dirty="0"/>
              <a:t>Do I have a balanced set of subjects?</a:t>
            </a:r>
          </a:p>
          <a:p>
            <a:endParaRPr lang="en-GB" sz="2800" dirty="0"/>
          </a:p>
          <a:p>
            <a:r>
              <a:rPr lang="en-GB" sz="2800" dirty="0"/>
              <a:t>Have I chosen subjects from a broad range of curriculum areas?</a:t>
            </a:r>
          </a:p>
          <a:p>
            <a:endParaRPr lang="en-GB" sz="2800" dirty="0"/>
          </a:p>
          <a:p>
            <a:r>
              <a:rPr lang="en-GB" sz="2800" dirty="0"/>
              <a:t>If I want to choose 2 subjects from the same area, do I have very strong reasons for doing so?</a:t>
            </a:r>
          </a:p>
          <a:p>
            <a:endParaRPr lang="en-GB" dirty="0"/>
          </a:p>
        </p:txBody>
      </p:sp>
    </p:spTree>
    <p:extLst>
      <p:ext uri="{BB962C8B-B14F-4D97-AF65-F5344CB8AC3E}">
        <p14:creationId xmlns:p14="http://schemas.microsoft.com/office/powerpoint/2010/main" val="42029096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00824" y="685800"/>
            <a:ext cx="6176776" cy="1485900"/>
          </a:xfrm>
        </p:spPr>
        <p:txBody>
          <a:bodyPr>
            <a:normAutofit/>
          </a:bodyPr>
          <a:lstStyle/>
          <a:p>
            <a:r>
              <a:rPr lang="en-GB" dirty="0"/>
              <a:t>Being part of Key Stage 4</a:t>
            </a:r>
          </a:p>
        </p:txBody>
      </p:sp>
      <p:pic>
        <p:nvPicPr>
          <p:cNvPr id="5" name="Picture 4" descr="A person reaching for a paper on a table full of paper and sticky notes">
            <a:extLst>
              <a:ext uri="{FF2B5EF4-FFF2-40B4-BE49-F238E27FC236}">
                <a16:creationId xmlns:a16="http://schemas.microsoft.com/office/drawing/2014/main" id="{B7346666-B0AA-053B-BCAE-27C3203E2EFC}"/>
              </a:ext>
            </a:extLst>
          </p:cNvPr>
          <p:cNvPicPr>
            <a:picLocks noChangeAspect="1"/>
          </p:cNvPicPr>
          <p:nvPr/>
        </p:nvPicPr>
        <p:blipFill rotWithShape="1">
          <a:blip r:embed="rId2"/>
          <a:srcRect l="28219" r="29212" b="-1"/>
          <a:stretch/>
        </p:blipFill>
        <p:spPr>
          <a:xfrm>
            <a:off x="-1" y="10"/>
            <a:ext cx="4373546" cy="6857990"/>
          </a:xfrm>
          <a:prstGeom prst="rect">
            <a:avLst/>
          </a:prstGeom>
        </p:spPr>
      </p:pic>
      <p:sp>
        <p:nvSpPr>
          <p:cNvPr id="3" name="Content Placeholder 2"/>
          <p:cNvSpPr>
            <a:spLocks noGrp="1"/>
          </p:cNvSpPr>
          <p:nvPr>
            <p:ph idx="1"/>
          </p:nvPr>
        </p:nvSpPr>
        <p:spPr>
          <a:xfrm>
            <a:off x="5100824" y="2286000"/>
            <a:ext cx="6801874" cy="4114800"/>
          </a:xfrm>
        </p:spPr>
        <p:txBody>
          <a:bodyPr>
            <a:normAutofit/>
          </a:bodyPr>
          <a:lstStyle/>
          <a:p>
            <a:r>
              <a:rPr lang="en-GB" sz="2400" dirty="0"/>
              <a:t>The core subjects provide the foundation of a broad and balanced, all-purpose curriculum.</a:t>
            </a:r>
          </a:p>
          <a:p>
            <a:endParaRPr lang="en-GB" sz="2400" dirty="0"/>
          </a:p>
          <a:p>
            <a:r>
              <a:rPr lang="en-GB" sz="2400" dirty="0"/>
              <a:t>Choosing your options carefully “personalises” your programme of study to your current strengths and your future needs.</a:t>
            </a:r>
          </a:p>
          <a:p>
            <a:r>
              <a:rPr lang="en-GB" sz="2400" dirty="0"/>
              <a:t>Complement your studies with extracurricular participation.</a:t>
            </a:r>
          </a:p>
          <a:p>
            <a:endParaRPr lang="en-GB" sz="2400" dirty="0"/>
          </a:p>
        </p:txBody>
      </p:sp>
    </p:spTree>
    <p:extLst>
      <p:ext uri="{BB962C8B-B14F-4D97-AF65-F5344CB8AC3E}">
        <p14:creationId xmlns:p14="http://schemas.microsoft.com/office/powerpoint/2010/main" val="15893425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082D1-A903-9ED0-5561-AEE40501D4A7}"/>
              </a:ext>
            </a:extLst>
          </p:cNvPr>
          <p:cNvSpPr>
            <a:spLocks noGrp="1"/>
          </p:cNvSpPr>
          <p:nvPr>
            <p:ph type="title"/>
          </p:nvPr>
        </p:nvSpPr>
        <p:spPr/>
        <p:txBody>
          <a:bodyPr/>
          <a:lstStyle/>
          <a:p>
            <a:r>
              <a:rPr lang="en-GB" dirty="0"/>
              <a:t>KS4 attitude</a:t>
            </a:r>
          </a:p>
        </p:txBody>
      </p:sp>
      <p:sp>
        <p:nvSpPr>
          <p:cNvPr id="3" name="Content Placeholder 2">
            <a:extLst>
              <a:ext uri="{FF2B5EF4-FFF2-40B4-BE49-F238E27FC236}">
                <a16:creationId xmlns:a16="http://schemas.microsoft.com/office/drawing/2014/main" id="{5A80B0E4-1128-4F1B-5071-5BF26C34027F}"/>
              </a:ext>
            </a:extLst>
          </p:cNvPr>
          <p:cNvSpPr>
            <a:spLocks noGrp="1"/>
          </p:cNvSpPr>
          <p:nvPr>
            <p:ph idx="1"/>
          </p:nvPr>
        </p:nvSpPr>
        <p:spPr>
          <a:xfrm>
            <a:off x="329609" y="1392865"/>
            <a:ext cx="11024191" cy="4784098"/>
          </a:xfrm>
        </p:spPr>
        <p:txBody>
          <a:bodyPr>
            <a:normAutofit fontScale="92500" lnSpcReduction="10000"/>
          </a:bodyPr>
          <a:lstStyle/>
          <a:p>
            <a:r>
              <a:rPr lang="en-GB" dirty="0"/>
              <a:t>Being in </a:t>
            </a:r>
            <a:r>
              <a:rPr lang="en-GB" b="1" u="sng" dirty="0"/>
              <a:t>KS4 is a significant step up </a:t>
            </a:r>
            <a:r>
              <a:rPr lang="en-GB" dirty="0"/>
              <a:t>from the lower year levels of the school. You have already begun to feel this in year 9 in some subjects and units, but in year 10 this will become general in all areas. </a:t>
            </a:r>
          </a:p>
          <a:p>
            <a:r>
              <a:rPr lang="en-GB" dirty="0"/>
              <a:t>The GCSE exams are challenging, and it takes </a:t>
            </a:r>
            <a:r>
              <a:rPr lang="en-GB" b="1" u="sng" dirty="0"/>
              <a:t>everyone</a:t>
            </a:r>
            <a:r>
              <a:rPr lang="en-GB" dirty="0"/>
              <a:t> a lot of hard work to be prepared to get their best out of them.</a:t>
            </a:r>
          </a:p>
          <a:p>
            <a:r>
              <a:rPr lang="en-GB" dirty="0"/>
              <a:t>These exams are about opening doors for you. The better you do, the more doors are open, and the more choice you will have in life going forwards. </a:t>
            </a:r>
          </a:p>
          <a:p>
            <a:r>
              <a:rPr lang="en-GB" b="1" u="sng" dirty="0"/>
              <a:t>Teacher’s expectations on you will be high. </a:t>
            </a:r>
            <a:r>
              <a:rPr lang="en-GB" dirty="0"/>
              <a:t>In terms of behaviour in lesson, work ethic within lessons, and work ethic outside of lessons. </a:t>
            </a:r>
          </a:p>
          <a:p>
            <a:r>
              <a:rPr lang="en-GB" dirty="0"/>
              <a:t>We have those expectations because we believe in your capacity to succeed, we know what it takes for you to succeed, and we want you to look back on your exams with pride at your success. </a:t>
            </a:r>
          </a:p>
        </p:txBody>
      </p:sp>
    </p:spTree>
    <p:extLst>
      <p:ext uri="{BB962C8B-B14F-4D97-AF65-F5344CB8AC3E}">
        <p14:creationId xmlns:p14="http://schemas.microsoft.com/office/powerpoint/2010/main" val="33426179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AA9E0-4E59-302A-B6D7-F07B54FE6625}"/>
              </a:ext>
            </a:extLst>
          </p:cNvPr>
          <p:cNvSpPr>
            <a:spLocks noGrp="1"/>
          </p:cNvSpPr>
          <p:nvPr>
            <p:ph type="title"/>
          </p:nvPr>
        </p:nvSpPr>
        <p:spPr>
          <a:xfrm>
            <a:off x="626435" y="77935"/>
            <a:ext cx="10515600" cy="1325563"/>
          </a:xfrm>
        </p:spPr>
        <p:txBody>
          <a:bodyPr/>
          <a:lstStyle/>
          <a:p>
            <a:r>
              <a:rPr lang="en-GB" dirty="0"/>
              <a:t>Study and one note</a:t>
            </a:r>
          </a:p>
        </p:txBody>
      </p:sp>
      <p:sp>
        <p:nvSpPr>
          <p:cNvPr id="3" name="Content Placeholder 2">
            <a:extLst>
              <a:ext uri="{FF2B5EF4-FFF2-40B4-BE49-F238E27FC236}">
                <a16:creationId xmlns:a16="http://schemas.microsoft.com/office/drawing/2014/main" id="{AF48537A-BAED-609E-2EAE-ADFC07972305}"/>
              </a:ext>
            </a:extLst>
          </p:cNvPr>
          <p:cNvSpPr>
            <a:spLocks noGrp="1"/>
          </p:cNvSpPr>
          <p:nvPr>
            <p:ph idx="1"/>
          </p:nvPr>
        </p:nvSpPr>
        <p:spPr>
          <a:xfrm>
            <a:off x="414670" y="1403498"/>
            <a:ext cx="10939130" cy="5167423"/>
          </a:xfrm>
        </p:spPr>
        <p:txBody>
          <a:bodyPr/>
          <a:lstStyle/>
          <a:p>
            <a:r>
              <a:rPr lang="en-GB" dirty="0"/>
              <a:t>The time spent in front of your teachers in the next 2 years is your most valuable time to make progress in the subject. </a:t>
            </a:r>
            <a:r>
              <a:rPr lang="en-GB" b="1" u="sng" dirty="0"/>
              <a:t>Make the most of that time with the expert in that field. </a:t>
            </a:r>
          </a:p>
          <a:p>
            <a:r>
              <a:rPr lang="en-GB" b="1" u="sng" dirty="0"/>
              <a:t>Subjects do not stop at the door</a:t>
            </a:r>
            <a:r>
              <a:rPr lang="en-GB" dirty="0"/>
              <a:t>. You need to come into KS4 with a mindset of study and work outside the lessons, to support how you are doing within them. Study for subjects is something that should be ongoing throughout year 10 and 11, and increasingly self motivated the older you get.  </a:t>
            </a:r>
          </a:p>
          <a:p>
            <a:r>
              <a:rPr lang="en-GB" b="1" u="sng" dirty="0"/>
              <a:t>Make use of one note. </a:t>
            </a:r>
            <a:r>
              <a:rPr lang="en-GB" dirty="0"/>
              <a:t>Your teachers will provide you will a lot of content on there, much of it things they won’t print out for you within the lesson. Make sure you can access it, are familiar with it, and make regular use of it. </a:t>
            </a:r>
            <a:endParaRPr lang="en-GB" b="1" u="sng" dirty="0"/>
          </a:p>
        </p:txBody>
      </p:sp>
    </p:spTree>
    <p:extLst>
      <p:ext uri="{BB962C8B-B14F-4D97-AF65-F5344CB8AC3E}">
        <p14:creationId xmlns:p14="http://schemas.microsoft.com/office/powerpoint/2010/main" val="22697747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67541-D205-D3D0-4185-62036FFBB3BD}"/>
              </a:ext>
            </a:extLst>
          </p:cNvPr>
          <p:cNvSpPr>
            <a:spLocks noGrp="1"/>
          </p:cNvSpPr>
          <p:nvPr>
            <p:ph type="title"/>
          </p:nvPr>
        </p:nvSpPr>
        <p:spPr/>
        <p:txBody>
          <a:bodyPr/>
          <a:lstStyle/>
          <a:p>
            <a:r>
              <a:rPr lang="en-GB" dirty="0"/>
              <a:t>Subject Presentations</a:t>
            </a:r>
          </a:p>
        </p:txBody>
      </p:sp>
      <p:sp>
        <p:nvSpPr>
          <p:cNvPr id="4" name="Content Placeholder 3">
            <a:extLst>
              <a:ext uri="{FF2B5EF4-FFF2-40B4-BE49-F238E27FC236}">
                <a16:creationId xmlns:a16="http://schemas.microsoft.com/office/drawing/2014/main" id="{14E6FFF5-7127-3C21-E897-C32BCD239931}"/>
              </a:ext>
            </a:extLst>
          </p:cNvPr>
          <p:cNvSpPr>
            <a:spLocks noGrp="1"/>
          </p:cNvSpPr>
          <p:nvPr>
            <p:ph sz="half" idx="1"/>
          </p:nvPr>
        </p:nvSpPr>
        <p:spPr>
          <a:xfrm>
            <a:off x="1459524" y="1543051"/>
            <a:ext cx="8976945" cy="2079380"/>
          </a:xfrm>
        </p:spPr>
        <p:txBody>
          <a:bodyPr>
            <a:noAutofit/>
          </a:bodyPr>
          <a:lstStyle/>
          <a:p>
            <a:r>
              <a:rPr lang="en-GB" sz="1800" dirty="0"/>
              <a:t>3 Presentations from Departments</a:t>
            </a:r>
          </a:p>
          <a:p>
            <a:endParaRPr lang="en-GB" sz="1800" dirty="0"/>
          </a:p>
          <a:p>
            <a:r>
              <a:rPr lang="en-GB" sz="1800" dirty="0"/>
              <a:t>Talk 1 - 7.00 – 7.20pm</a:t>
            </a:r>
          </a:p>
          <a:p>
            <a:r>
              <a:rPr lang="en-GB" sz="1800" dirty="0"/>
              <a:t>Talk 2 - 7.30 – 7.50pm</a:t>
            </a:r>
          </a:p>
          <a:p>
            <a:r>
              <a:rPr lang="en-GB" sz="1800"/>
              <a:t>Talk 3 - 8.00 </a:t>
            </a:r>
            <a:r>
              <a:rPr lang="en-GB" sz="1800" dirty="0"/>
              <a:t>– 8.20pm</a:t>
            </a:r>
          </a:p>
        </p:txBody>
      </p:sp>
      <p:sp>
        <p:nvSpPr>
          <p:cNvPr id="5" name="Content Placeholder 4">
            <a:extLst>
              <a:ext uri="{FF2B5EF4-FFF2-40B4-BE49-F238E27FC236}">
                <a16:creationId xmlns:a16="http://schemas.microsoft.com/office/drawing/2014/main" id="{6E4931BB-45C0-8824-4509-7A408373452E}"/>
              </a:ext>
            </a:extLst>
          </p:cNvPr>
          <p:cNvSpPr>
            <a:spLocks noGrp="1"/>
          </p:cNvSpPr>
          <p:nvPr>
            <p:ph sz="half" idx="2"/>
          </p:nvPr>
        </p:nvSpPr>
        <p:spPr>
          <a:xfrm>
            <a:off x="1459524" y="4137434"/>
            <a:ext cx="10234245" cy="2491966"/>
          </a:xfrm>
        </p:spPr>
        <p:txBody>
          <a:bodyPr vert="horz" lIns="91440" tIns="45720" rIns="91440" bIns="45720" numCol="2" rtlCol="0" anchor="t">
            <a:noAutofit/>
          </a:bodyPr>
          <a:lstStyle/>
          <a:p>
            <a:r>
              <a:rPr lang="en-GB" sz="1800" dirty="0">
                <a:effectLst/>
                <a:latin typeface="Lato" panose="020F0502020204030203" pitchFamily="34" charset="0"/>
                <a:ea typeface="MS Mincho" panose="02020609040205080304" pitchFamily="49" charset="-128"/>
                <a:cs typeface="Lato" panose="020F0502020204030203" pitchFamily="34" charset="0"/>
              </a:rPr>
              <a:t>History 		K6</a:t>
            </a:r>
            <a:endParaRPr lang="en-GB" sz="1800" dirty="0">
              <a:effectLst/>
              <a:latin typeface="Lato" panose="020F0502020204030203" pitchFamily="34" charset="0"/>
              <a:ea typeface="MS Mincho" panose="02020609040205080304" pitchFamily="49" charset="-128"/>
              <a:cs typeface="Times New Roman" panose="02020603050405020304" pitchFamily="18" charset="0"/>
            </a:endParaRPr>
          </a:p>
          <a:p>
            <a:r>
              <a:rPr lang="en-GB" sz="1800" dirty="0">
                <a:effectLst/>
                <a:latin typeface="Lato"/>
                <a:ea typeface="MS Mincho"/>
                <a:cs typeface="Lato"/>
              </a:rPr>
              <a:t>Geography		</a:t>
            </a:r>
            <a:r>
              <a:rPr lang="en-GB" sz="1800" dirty="0">
                <a:latin typeface="Lato"/>
                <a:ea typeface="MS Mincho"/>
                <a:cs typeface="Lato"/>
              </a:rPr>
              <a:t>K5</a:t>
            </a:r>
            <a:endParaRPr lang="en-GB" sz="1800" dirty="0">
              <a:effectLst/>
              <a:latin typeface="Lato" panose="020F0502020204030203" pitchFamily="34" charset="0"/>
              <a:ea typeface="MS Mincho" panose="02020609040205080304" pitchFamily="49" charset="-128"/>
              <a:cs typeface="Times New Roman" panose="02020603050405020304" pitchFamily="18" charset="0"/>
            </a:endParaRPr>
          </a:p>
          <a:p>
            <a:r>
              <a:rPr lang="en-GB" sz="1800" dirty="0">
                <a:effectLst/>
                <a:latin typeface="Lato" panose="020F0502020204030203" pitchFamily="34" charset="0"/>
                <a:ea typeface="MS Mincho" panose="02020609040205080304" pitchFamily="49" charset="-128"/>
                <a:cs typeface="Lato" panose="020F0502020204030203" pitchFamily="34" charset="0"/>
              </a:rPr>
              <a:t>French &amp; Spanish 	E5 </a:t>
            </a:r>
            <a:endParaRPr lang="en-GB" sz="1800" dirty="0">
              <a:effectLst/>
              <a:latin typeface="Lato" panose="020F0502020204030203" pitchFamily="34" charset="0"/>
              <a:ea typeface="MS Mincho" panose="02020609040205080304" pitchFamily="49" charset="-128"/>
              <a:cs typeface="Times New Roman" panose="02020603050405020304" pitchFamily="18" charset="0"/>
            </a:endParaRPr>
          </a:p>
          <a:p>
            <a:r>
              <a:rPr lang="en-GB" sz="1800" dirty="0">
                <a:effectLst/>
                <a:latin typeface="Lato" panose="020F0502020204030203" pitchFamily="34" charset="0"/>
                <a:ea typeface="MS Mincho" panose="02020609040205080304" pitchFamily="49" charset="-128"/>
                <a:cs typeface="Lato" panose="020F0502020204030203" pitchFamily="34" charset="0"/>
              </a:rPr>
              <a:t>Computer Science	</a:t>
            </a:r>
            <a:r>
              <a:rPr lang="en-GB" sz="1800" dirty="0">
                <a:latin typeface="Lato" panose="020F0502020204030203" pitchFamily="34" charset="0"/>
                <a:ea typeface="MS Mincho" panose="02020609040205080304" pitchFamily="49" charset="-128"/>
                <a:cs typeface="Lato" panose="020F0502020204030203" pitchFamily="34" charset="0"/>
              </a:rPr>
              <a:t>F1 </a:t>
            </a:r>
            <a:endParaRPr lang="en-GB" sz="1800" dirty="0">
              <a:effectLst/>
              <a:latin typeface="Lato" panose="020F0502020204030203" pitchFamily="34" charset="0"/>
              <a:ea typeface="MS Mincho" panose="02020609040205080304" pitchFamily="49" charset="-128"/>
              <a:cs typeface="Times New Roman" panose="02020603050405020304" pitchFamily="18" charset="0"/>
            </a:endParaRPr>
          </a:p>
          <a:p>
            <a:r>
              <a:rPr lang="en-GB" sz="1800" dirty="0">
                <a:effectLst/>
                <a:latin typeface="Lato" panose="020F0502020204030203" pitchFamily="34" charset="0"/>
                <a:ea typeface="MS Mincho" panose="02020609040205080304" pitchFamily="49" charset="-128"/>
                <a:cs typeface="Lato" panose="020F0502020204030203" pitchFamily="34" charset="0"/>
              </a:rPr>
              <a:t>Art 			D5</a:t>
            </a:r>
          </a:p>
          <a:p>
            <a:r>
              <a:rPr lang="en-GB" sz="1800" dirty="0">
                <a:effectLst/>
                <a:latin typeface="Lato" panose="020F0502020204030203" pitchFamily="34" charset="0"/>
                <a:ea typeface="MS Mincho" panose="02020609040205080304" pitchFamily="49" charset="-128"/>
                <a:cs typeface="Lato" panose="020F0502020204030203" pitchFamily="34" charset="0"/>
              </a:rPr>
              <a:t>Textiles		</a:t>
            </a:r>
            <a:r>
              <a:rPr lang="en-GB" sz="1800" dirty="0">
                <a:latin typeface="Lato" panose="020F0502020204030203" pitchFamily="34" charset="0"/>
                <a:ea typeface="MS Mincho" panose="02020609040205080304" pitchFamily="49" charset="-128"/>
                <a:cs typeface="Lato" panose="020F0502020204030203" pitchFamily="34" charset="0"/>
              </a:rPr>
              <a:t>E6</a:t>
            </a:r>
            <a:endParaRPr lang="en-GB" sz="1800" dirty="0">
              <a:effectLst/>
              <a:latin typeface="Lato" panose="020F0502020204030203" pitchFamily="34" charset="0"/>
              <a:ea typeface="MS Mincho" panose="02020609040205080304" pitchFamily="49" charset="-128"/>
              <a:cs typeface="Lato" panose="020F0502020204030203" pitchFamily="34" charset="0"/>
            </a:endParaRPr>
          </a:p>
          <a:p>
            <a:r>
              <a:rPr lang="en-GB" sz="1800" dirty="0">
                <a:effectLst/>
                <a:latin typeface="Lato" panose="020F0502020204030203" pitchFamily="34" charset="0"/>
                <a:ea typeface="MS Mincho" panose="02020609040205080304" pitchFamily="49" charset="-128"/>
                <a:cs typeface="Lato" panose="020F0502020204030203" pitchFamily="34" charset="0"/>
              </a:rPr>
              <a:t>Business Studies</a:t>
            </a:r>
            <a:r>
              <a:rPr lang="en-GB" sz="1800">
                <a:effectLst/>
                <a:latin typeface="Lato" panose="020F0502020204030203" pitchFamily="34" charset="0"/>
                <a:ea typeface="MS Mincho" panose="02020609040205080304" pitchFamily="49" charset="-128"/>
                <a:cs typeface="Lato" panose="020F0502020204030203" pitchFamily="34" charset="0"/>
              </a:rPr>
              <a:t>	D3</a:t>
            </a:r>
            <a:endParaRPr lang="en-GB" sz="1800" dirty="0">
              <a:effectLst/>
              <a:latin typeface="Lato" panose="020F0502020204030203" pitchFamily="34" charset="0"/>
              <a:ea typeface="MS Mincho" panose="02020609040205080304" pitchFamily="49" charset="-128"/>
              <a:cs typeface="Times New Roman" panose="02020603050405020304" pitchFamily="18" charset="0"/>
            </a:endParaRPr>
          </a:p>
          <a:p>
            <a:r>
              <a:rPr lang="en-GB" sz="1800" dirty="0">
                <a:effectLst/>
                <a:latin typeface="Lato" panose="020F0502020204030203" pitchFamily="34" charset="0"/>
                <a:ea typeface="MS Mincho" panose="02020609040205080304" pitchFamily="49" charset="-128"/>
                <a:cs typeface="Lato" panose="020F0502020204030203" pitchFamily="34" charset="0"/>
              </a:rPr>
              <a:t>D&amp;T: Product Design		E7</a:t>
            </a:r>
          </a:p>
          <a:p>
            <a:r>
              <a:rPr lang="en-GB" sz="1800" dirty="0">
                <a:latin typeface="Lato" panose="020F0502020204030203" pitchFamily="34" charset="0"/>
                <a:ea typeface="MS Mincho" panose="02020609040205080304" pitchFamily="49" charset="-128"/>
                <a:cs typeface="Lato" panose="020F0502020204030203" pitchFamily="34" charset="0"/>
              </a:rPr>
              <a:t>D&amp;T: Food Nutrition		B2</a:t>
            </a:r>
            <a:endParaRPr lang="en-GB" sz="1800" dirty="0">
              <a:effectLst/>
              <a:latin typeface="Lato" panose="020F0502020204030203" pitchFamily="34" charset="0"/>
              <a:ea typeface="MS Mincho" panose="02020609040205080304" pitchFamily="49" charset="-128"/>
              <a:cs typeface="Times New Roman" panose="02020603050405020304" pitchFamily="18" charset="0"/>
            </a:endParaRPr>
          </a:p>
          <a:p>
            <a:r>
              <a:rPr lang="en-GB" sz="1800" dirty="0">
                <a:effectLst/>
                <a:latin typeface="Lato" panose="020F0502020204030203" pitchFamily="34" charset="0"/>
                <a:ea typeface="MS Mincho" panose="02020609040205080304" pitchFamily="49" charset="-128"/>
                <a:cs typeface="Lato" panose="020F0502020204030203" pitchFamily="34" charset="0"/>
              </a:rPr>
              <a:t>Music				G1</a:t>
            </a:r>
            <a:endParaRPr lang="en-GB" sz="1800" dirty="0">
              <a:effectLst/>
              <a:latin typeface="Lato" panose="020F0502020204030203" pitchFamily="34" charset="0"/>
              <a:ea typeface="MS Mincho" panose="02020609040205080304" pitchFamily="49" charset="-128"/>
              <a:cs typeface="Times New Roman" panose="02020603050405020304" pitchFamily="18" charset="0"/>
            </a:endParaRPr>
          </a:p>
          <a:p>
            <a:r>
              <a:rPr lang="en-GB" sz="1800" dirty="0">
                <a:effectLst/>
                <a:latin typeface="Lato" panose="020F0502020204030203" pitchFamily="34" charset="0"/>
                <a:ea typeface="MS Mincho" panose="02020609040205080304" pitchFamily="49" charset="-128"/>
                <a:cs typeface="Lato" panose="020F0502020204030203" pitchFamily="34" charset="0"/>
              </a:rPr>
              <a:t>Physical Education		E2</a:t>
            </a:r>
          </a:p>
          <a:p>
            <a:r>
              <a:rPr lang="en-GB" sz="1800" dirty="0">
                <a:latin typeface="Lato" panose="020F0502020204030203" pitchFamily="34" charset="0"/>
                <a:ea typeface="MS Mincho" panose="02020609040205080304" pitchFamily="49" charset="-128"/>
                <a:cs typeface="Lato" panose="020F0502020204030203" pitchFamily="34" charset="0"/>
              </a:rPr>
              <a:t>Dance				E4</a:t>
            </a:r>
            <a:endParaRPr lang="en-GB" sz="1800" dirty="0">
              <a:effectLst/>
              <a:latin typeface="Lato" panose="020F0502020204030203" pitchFamily="34" charset="0"/>
              <a:ea typeface="MS Mincho" panose="02020609040205080304" pitchFamily="49" charset="-128"/>
              <a:cs typeface="Lato" panose="020F0502020204030203" pitchFamily="34" charset="0"/>
            </a:endParaRPr>
          </a:p>
          <a:p>
            <a:r>
              <a:rPr lang="en-GB" sz="1800" dirty="0">
                <a:latin typeface="Lato" panose="020F0502020204030203" pitchFamily="34" charset="0"/>
                <a:ea typeface="MS Mincho" panose="02020609040205080304" pitchFamily="49" charset="-128"/>
                <a:cs typeface="Lato" panose="020F0502020204030203" pitchFamily="34" charset="0"/>
              </a:rPr>
              <a:t>Classical Civilisation		J1</a:t>
            </a:r>
            <a:br>
              <a:rPr lang="en-GB" sz="1800" dirty="0">
                <a:effectLst/>
                <a:latin typeface="Lato" panose="020F0502020204030203" pitchFamily="34" charset="0"/>
                <a:ea typeface="MS Mincho" panose="02020609040205080304" pitchFamily="49" charset="-128"/>
                <a:cs typeface="Lato" panose="020F0502020204030203" pitchFamily="34" charset="0"/>
              </a:rPr>
            </a:br>
            <a:endParaRPr lang="en-GB" sz="1800" dirty="0"/>
          </a:p>
        </p:txBody>
      </p:sp>
    </p:spTree>
    <p:extLst>
      <p:ext uri="{BB962C8B-B14F-4D97-AF65-F5344CB8AC3E}">
        <p14:creationId xmlns:p14="http://schemas.microsoft.com/office/powerpoint/2010/main" val="29080637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fade">
                                      <p:cBhvr>
                                        <p:cTn id="32" dur="500"/>
                                        <p:tgtEl>
                                          <p:spTgt spid="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Effect transition="in" filter="fade">
                                      <p:cBhvr>
                                        <p:cTn id="37" dur="500"/>
                                        <p:tgtEl>
                                          <p:spTgt spid="5">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txEl>
                                              <p:pRg st="7" end="7"/>
                                            </p:txEl>
                                          </p:spTgt>
                                        </p:tgtEl>
                                        <p:attrNameLst>
                                          <p:attrName>style.visibility</p:attrName>
                                        </p:attrNameLst>
                                      </p:cBhvr>
                                      <p:to>
                                        <p:strVal val="visible"/>
                                      </p:to>
                                    </p:set>
                                    <p:animEffect transition="in" filter="fade">
                                      <p:cBhvr>
                                        <p:cTn id="42" dur="500"/>
                                        <p:tgtEl>
                                          <p:spTgt spid="5">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txEl>
                                              <p:pRg st="8" end="8"/>
                                            </p:txEl>
                                          </p:spTgt>
                                        </p:tgtEl>
                                        <p:attrNameLst>
                                          <p:attrName>style.visibility</p:attrName>
                                        </p:attrNameLst>
                                      </p:cBhvr>
                                      <p:to>
                                        <p:strVal val="visible"/>
                                      </p:to>
                                    </p:set>
                                    <p:animEffect transition="in" filter="fade">
                                      <p:cBhvr>
                                        <p:cTn id="47" dur="500"/>
                                        <p:tgtEl>
                                          <p:spTgt spid="5">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
                                            <p:txEl>
                                              <p:pRg st="9" end="9"/>
                                            </p:txEl>
                                          </p:spTgt>
                                        </p:tgtEl>
                                        <p:attrNameLst>
                                          <p:attrName>style.visibility</p:attrName>
                                        </p:attrNameLst>
                                      </p:cBhvr>
                                      <p:to>
                                        <p:strVal val="visible"/>
                                      </p:to>
                                    </p:set>
                                    <p:animEffect transition="in" filter="fade">
                                      <p:cBhvr>
                                        <p:cTn id="52" dur="500"/>
                                        <p:tgtEl>
                                          <p:spTgt spid="5">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
                                            <p:txEl>
                                              <p:pRg st="10" end="10"/>
                                            </p:txEl>
                                          </p:spTgt>
                                        </p:tgtEl>
                                        <p:attrNameLst>
                                          <p:attrName>style.visibility</p:attrName>
                                        </p:attrNameLst>
                                      </p:cBhvr>
                                      <p:to>
                                        <p:strVal val="visible"/>
                                      </p:to>
                                    </p:set>
                                    <p:animEffect transition="in" filter="fade">
                                      <p:cBhvr>
                                        <p:cTn id="57" dur="500"/>
                                        <p:tgtEl>
                                          <p:spTgt spid="5">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5">
                                            <p:txEl>
                                              <p:pRg st="11" end="11"/>
                                            </p:txEl>
                                          </p:spTgt>
                                        </p:tgtEl>
                                        <p:attrNameLst>
                                          <p:attrName>style.visibility</p:attrName>
                                        </p:attrNameLst>
                                      </p:cBhvr>
                                      <p:to>
                                        <p:strVal val="visible"/>
                                      </p:to>
                                    </p:set>
                                    <p:animEffect transition="in" filter="fade">
                                      <p:cBhvr>
                                        <p:cTn id="62" dur="500"/>
                                        <p:tgtEl>
                                          <p:spTgt spid="5">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5">
                                            <p:txEl>
                                              <p:pRg st="12" end="12"/>
                                            </p:txEl>
                                          </p:spTgt>
                                        </p:tgtEl>
                                        <p:attrNameLst>
                                          <p:attrName>style.visibility</p:attrName>
                                        </p:attrNameLst>
                                      </p:cBhvr>
                                      <p:to>
                                        <p:strVal val="visible"/>
                                      </p:to>
                                    </p:set>
                                    <p:animEffect transition="in" filter="fade">
                                      <p:cBhvr>
                                        <p:cTn id="67" dur="500"/>
                                        <p:tgtEl>
                                          <p:spTgt spid="5">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7609" y="2492896"/>
            <a:ext cx="6859787" cy="1371600"/>
          </a:xfrm>
        </p:spPr>
        <p:txBody>
          <a:bodyPr/>
          <a:lstStyle/>
          <a:p>
            <a:pPr algn="ctr"/>
            <a:r>
              <a:rPr lang="en-GB" dirty="0"/>
              <a:t>Thank You</a:t>
            </a:r>
          </a:p>
        </p:txBody>
      </p:sp>
      <p:pic>
        <p:nvPicPr>
          <p:cNvPr id="3" name="Picture 2">
            <a:extLst>
              <a:ext uri="{FF2B5EF4-FFF2-40B4-BE49-F238E27FC236}">
                <a16:creationId xmlns:a16="http://schemas.microsoft.com/office/drawing/2014/main" id="{A6B48D11-EE79-47C2-B76A-D20EDD4F6D9B}"/>
              </a:ext>
            </a:extLst>
          </p:cNvPr>
          <p:cNvPicPr>
            <a:picLocks noChangeAspect="1"/>
          </p:cNvPicPr>
          <p:nvPr/>
        </p:nvPicPr>
        <p:blipFill>
          <a:blip r:embed="rId2"/>
          <a:stretch>
            <a:fillRect/>
          </a:stretch>
        </p:blipFill>
        <p:spPr>
          <a:xfrm>
            <a:off x="9654746" y="2250030"/>
            <a:ext cx="1028700" cy="1333500"/>
          </a:xfrm>
          <a:prstGeom prst="rect">
            <a:avLst/>
          </a:prstGeom>
        </p:spPr>
      </p:pic>
      <p:pic>
        <p:nvPicPr>
          <p:cNvPr id="4" name="Picture 3">
            <a:extLst>
              <a:ext uri="{FF2B5EF4-FFF2-40B4-BE49-F238E27FC236}">
                <a16:creationId xmlns:a16="http://schemas.microsoft.com/office/drawing/2014/main" id="{A6B48D11-EE79-47C2-B76A-D20EDD4F6D9B}"/>
              </a:ext>
            </a:extLst>
          </p:cNvPr>
          <p:cNvPicPr>
            <a:picLocks noChangeAspect="1"/>
          </p:cNvPicPr>
          <p:nvPr/>
        </p:nvPicPr>
        <p:blipFill>
          <a:blip r:embed="rId2"/>
          <a:stretch>
            <a:fillRect/>
          </a:stretch>
        </p:blipFill>
        <p:spPr>
          <a:xfrm>
            <a:off x="1311559" y="2250030"/>
            <a:ext cx="1028700" cy="1333500"/>
          </a:xfrm>
          <a:prstGeom prst="rect">
            <a:avLst/>
          </a:prstGeom>
        </p:spPr>
      </p:pic>
    </p:spTree>
    <p:extLst>
      <p:ext uri="{BB962C8B-B14F-4D97-AF65-F5344CB8AC3E}">
        <p14:creationId xmlns:p14="http://schemas.microsoft.com/office/powerpoint/2010/main" val="808231906"/>
      </p:ext>
    </p:extLst>
  </p:cSld>
  <p:clrMapOvr>
    <a:masterClrMapping/>
  </p:clrMapOvr>
  <p:transition spd="slow">
    <p:wip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5675CFC75884B4B9B051C9D6AF7A386" ma:contentTypeVersion="12" ma:contentTypeDescription="Create a new document." ma:contentTypeScope="" ma:versionID="eea78a0b00a2f5fbf77896f6bf0223da">
  <xsd:schema xmlns:xsd="http://www.w3.org/2001/XMLSchema" xmlns:xs="http://www.w3.org/2001/XMLSchema" xmlns:p="http://schemas.microsoft.com/office/2006/metadata/properties" xmlns:ns2="a85d5226-5221-460c-bdd8-b0d70056dfd9" xmlns:ns3="54000f6a-49ce-4231-8b2a-a65144e9d2b9" targetNamespace="http://schemas.microsoft.com/office/2006/metadata/properties" ma:root="true" ma:fieldsID="86dd696ad68e5c4f8b0ae4b16af8b5d2" ns2:_="" ns3:_="">
    <xsd:import namespace="a85d5226-5221-460c-bdd8-b0d70056dfd9"/>
    <xsd:import namespace="54000f6a-49ce-4231-8b2a-a65144e9d2b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85d5226-5221-460c-bdd8-b0d70056df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bcd169b0-edd0-45ab-80dc-14e774956056"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4000f6a-49ce-4231-8b2a-a65144e9d2b9"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7627621-79c6-49c8-914f-0b208c87ff2a}" ma:internalName="TaxCatchAll" ma:showField="CatchAllData" ma:web="54000f6a-49ce-4231-8b2a-a65144e9d2b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54000f6a-49ce-4231-8b2a-a65144e9d2b9" xsi:nil="true"/>
    <lcf76f155ced4ddcb4097134ff3c332f xmlns="a85d5226-5221-460c-bdd8-b0d70056dfd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32F66A2-FB56-4CA2-A138-A66ECEAD98B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85d5226-5221-460c-bdd8-b0d70056dfd9"/>
    <ds:schemaRef ds:uri="54000f6a-49ce-4231-8b2a-a65144e9d2b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1EDD4E6-8DF8-49AA-B01D-022A005C4718}">
  <ds:schemaRefs>
    <ds:schemaRef ds:uri="http://schemas.microsoft.com/office/2006/metadata/properties"/>
    <ds:schemaRef ds:uri="http://schemas.microsoft.com/office/infopath/2007/PartnerControls"/>
    <ds:schemaRef ds:uri="54000f6a-49ce-4231-8b2a-a65144e9d2b9"/>
    <ds:schemaRef ds:uri="a85d5226-5221-460c-bdd8-b0d70056dfd9"/>
  </ds:schemaRefs>
</ds:datastoreItem>
</file>

<file path=customXml/itemProps3.xml><?xml version="1.0" encoding="utf-8"?>
<ds:datastoreItem xmlns:ds="http://schemas.openxmlformats.org/officeDocument/2006/customXml" ds:itemID="{FD9B971E-B1B3-4AC6-A0BD-1C88819C69E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358</TotalTime>
  <Words>1058</Words>
  <Application>Microsoft Office PowerPoint</Application>
  <PresentationFormat>Widescreen</PresentationFormat>
  <Paragraphs>94</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Aptos Display</vt:lpstr>
      <vt:lpstr>Arial</vt:lpstr>
      <vt:lpstr>Lato</vt:lpstr>
      <vt:lpstr>Office Theme</vt:lpstr>
      <vt:lpstr>Year 9 Options Evening Thursday 5th February 2026</vt:lpstr>
      <vt:lpstr>PowerPoint Presentation</vt:lpstr>
      <vt:lpstr>St Benedict’s Core Subjects</vt:lpstr>
      <vt:lpstr>Guided Choices</vt:lpstr>
      <vt:lpstr>Submitting your Selections</vt:lpstr>
      <vt:lpstr>Languages</vt:lpstr>
      <vt:lpstr>Options Timeline</vt:lpstr>
      <vt:lpstr>Choosing Options: How to Decide?</vt:lpstr>
      <vt:lpstr>Choosing Options: How to Decide?</vt:lpstr>
      <vt:lpstr>Being part of Key Stage 4</vt:lpstr>
      <vt:lpstr>KS4 attitude</vt:lpstr>
      <vt:lpstr>Study and one note</vt:lpstr>
      <vt:lpstr>Subject Presentations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Sam Tatum</dc:creator>
  <cp:lastModifiedBy>Sam Tatum</cp:lastModifiedBy>
  <cp:revision>8</cp:revision>
  <dcterms:created xsi:type="dcterms:W3CDTF">2024-11-04T11:23:13Z</dcterms:created>
  <dcterms:modified xsi:type="dcterms:W3CDTF">2026-02-03T14:07:12Z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0x010100A5675CFC75884B4B9B051C9D6AF7A386</vt:lpwstr>
  </property>
  <property fmtid="{D5CDD505-2E9C-101B-9397-08002B2CF9AE}" pid="3" name="MediaServiceImageTags">
    <vt:lpwstr/>
  </property>
</Properties>
</file>