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409" r:id="rId2"/>
    <p:sldId id="410" r:id="rId3"/>
    <p:sldId id="411" r:id="rId4"/>
    <p:sldId id="412" r:id="rId5"/>
    <p:sldId id="451" r:id="rId6"/>
    <p:sldId id="449" r:id="rId7"/>
    <p:sldId id="452" r:id="rId8"/>
    <p:sldId id="413" r:id="rId9"/>
    <p:sldId id="414" r:id="rId10"/>
    <p:sldId id="265" r:id="rId11"/>
    <p:sldId id="390" r:id="rId12"/>
    <p:sldId id="306" r:id="rId13"/>
    <p:sldId id="336" r:id="rId14"/>
    <p:sldId id="445" r:id="rId15"/>
    <p:sldId id="335" r:id="rId16"/>
    <p:sldId id="435" r:id="rId17"/>
    <p:sldId id="276" r:id="rId18"/>
    <p:sldId id="434" r:id="rId19"/>
    <p:sldId id="407" r:id="rId20"/>
    <p:sldId id="396" r:id="rId21"/>
    <p:sldId id="447" r:id="rId22"/>
    <p:sldId id="448" r:id="rId23"/>
    <p:sldId id="321" r:id="rId24"/>
    <p:sldId id="401" r:id="rId25"/>
    <p:sldId id="263" r:id="rId26"/>
    <p:sldId id="304"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25572A-3A20-4796-ADB2-65F308878F18}" v="115" dt="2025-09-10T15:33:22.1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14" autoAdjust="0"/>
  </p:normalViewPr>
  <p:slideViewPr>
    <p:cSldViewPr>
      <p:cViewPr varScale="1">
        <p:scale>
          <a:sx n="70" d="100"/>
          <a:sy n="70" d="100"/>
        </p:scale>
        <p:origin x="157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85DA8-5B6B-4C48-937E-3133FC78E581}" type="doc">
      <dgm:prSet loTypeId="urn:microsoft.com/office/officeart/2016/7/layout/RepeatingBendingProcessNew" loCatId="process" qsTypeId="urn:microsoft.com/office/officeart/2005/8/quickstyle/simple4" qsCatId="simple" csTypeId="urn:microsoft.com/office/officeart/2005/8/colors/colorful1" csCatId="colorful" phldr="1"/>
      <dgm:spPr/>
      <dgm:t>
        <a:bodyPr/>
        <a:lstStyle/>
        <a:p>
          <a:endParaRPr lang="en-US"/>
        </a:p>
      </dgm:t>
    </dgm:pt>
    <dgm:pt modelId="{FF924CA2-0D35-4160-92CD-2C5DC69FCE7A}">
      <dgm:prSet/>
      <dgm:spPr/>
      <dgm:t>
        <a:bodyPr/>
        <a:lstStyle/>
        <a:p>
          <a:r>
            <a:rPr lang="en-GB" dirty="0">
              <a:solidFill>
                <a:schemeClr val="tx1"/>
              </a:solidFill>
            </a:rPr>
            <a:t>Follow expectations and show respect. If you show respect, then this works both ways- I want you to be treated as young adolescents in the school community.</a:t>
          </a:r>
        </a:p>
      </dgm:t>
    </dgm:pt>
    <dgm:pt modelId="{3F8EA54D-7B4D-4A6A-BE01-8E4D93F83CC6}" type="parTrans" cxnId="{9852F181-FFC2-41A8-873F-776B6DF43B87}">
      <dgm:prSet/>
      <dgm:spPr/>
      <dgm:t>
        <a:bodyPr/>
        <a:lstStyle/>
        <a:p>
          <a:endParaRPr lang="en-US"/>
        </a:p>
      </dgm:t>
    </dgm:pt>
    <dgm:pt modelId="{579786FF-B06F-49D5-A3BF-4F4EEEDF473E}" type="sibTrans" cxnId="{9852F181-FFC2-41A8-873F-776B6DF43B87}">
      <dgm:prSet/>
      <dgm:spPr/>
      <dgm:t>
        <a:bodyPr/>
        <a:lstStyle/>
        <a:p>
          <a:endParaRPr lang="en-US"/>
        </a:p>
      </dgm:t>
    </dgm:pt>
    <dgm:pt modelId="{64A5B066-BC28-4154-BFA7-3E4BE0E45CD5}">
      <dgm:prSet/>
      <dgm:spPr/>
      <dgm:t>
        <a:bodyPr/>
        <a:lstStyle/>
        <a:p>
          <a:r>
            <a:rPr lang="en-GB" dirty="0">
              <a:solidFill>
                <a:schemeClr val="tx1"/>
              </a:solidFill>
            </a:rPr>
            <a:t>Push yourself out of you comfort zone- challenge yourself to do something to better yourself.</a:t>
          </a:r>
          <a:endParaRPr lang="en-US" dirty="0">
            <a:solidFill>
              <a:schemeClr val="tx1"/>
            </a:solidFill>
          </a:endParaRPr>
        </a:p>
      </dgm:t>
    </dgm:pt>
    <dgm:pt modelId="{4B204143-9D4F-4B90-B2CC-F4A388BE543B}" type="parTrans" cxnId="{1B99287C-937A-46AB-8100-6077BF924D99}">
      <dgm:prSet/>
      <dgm:spPr/>
      <dgm:t>
        <a:bodyPr/>
        <a:lstStyle/>
        <a:p>
          <a:endParaRPr lang="en-US"/>
        </a:p>
      </dgm:t>
    </dgm:pt>
    <dgm:pt modelId="{7D4D54FD-0EA1-45E8-933A-7A4FAD5E23A2}" type="sibTrans" cxnId="{1B99287C-937A-46AB-8100-6077BF924D99}">
      <dgm:prSet/>
      <dgm:spPr/>
      <dgm:t>
        <a:bodyPr/>
        <a:lstStyle/>
        <a:p>
          <a:endParaRPr lang="en-US"/>
        </a:p>
      </dgm:t>
    </dgm:pt>
    <dgm:pt modelId="{6E2FAC92-7EED-4E52-B5F9-2FF7E1381E06}">
      <dgm:prSet/>
      <dgm:spPr>
        <a:solidFill>
          <a:schemeClr val="accent5">
            <a:lumMod val="75000"/>
          </a:schemeClr>
        </a:solidFill>
      </dgm:spPr>
      <dgm:t>
        <a:bodyPr/>
        <a:lstStyle/>
        <a:p>
          <a:r>
            <a:rPr lang="en-GB" dirty="0">
              <a:solidFill>
                <a:schemeClr val="tx1"/>
              </a:solidFill>
            </a:rPr>
            <a:t>Work Hard and graft: Improve attitude to learning, ask teachers what can we do to get better</a:t>
          </a:r>
        </a:p>
      </dgm:t>
    </dgm:pt>
    <dgm:pt modelId="{610483CB-4309-4E50-852C-9FD9DA5E420B}" type="parTrans" cxnId="{27884364-8AC7-44E2-BEFC-B6F63230683E}">
      <dgm:prSet/>
      <dgm:spPr/>
      <dgm:t>
        <a:bodyPr/>
        <a:lstStyle/>
        <a:p>
          <a:endParaRPr lang="en-GB"/>
        </a:p>
      </dgm:t>
    </dgm:pt>
    <dgm:pt modelId="{4FEEB40E-D286-468B-AB9B-7FF32E124D05}" type="sibTrans" cxnId="{27884364-8AC7-44E2-BEFC-B6F63230683E}">
      <dgm:prSet/>
      <dgm:spPr/>
      <dgm:t>
        <a:bodyPr/>
        <a:lstStyle/>
        <a:p>
          <a:endParaRPr lang="en-GB"/>
        </a:p>
      </dgm:t>
    </dgm:pt>
    <dgm:pt modelId="{64CD95C5-9950-4CA8-9BAF-5F36E53E28DC}">
      <dgm:prSet/>
      <dgm:spPr/>
      <dgm:t>
        <a:bodyPr/>
        <a:lstStyle/>
        <a:p>
          <a:r>
            <a:rPr lang="en-GB" dirty="0">
              <a:solidFill>
                <a:schemeClr val="tx1"/>
              </a:solidFill>
            </a:rPr>
            <a:t>Curiosity- be willing to extend your knowledge and know more.</a:t>
          </a:r>
          <a:endParaRPr lang="en-US" dirty="0">
            <a:solidFill>
              <a:schemeClr val="tx1"/>
            </a:solidFill>
          </a:endParaRPr>
        </a:p>
      </dgm:t>
    </dgm:pt>
    <dgm:pt modelId="{54DCBFEA-B00E-4098-9CEA-BF0C4E443B21}" type="parTrans" cxnId="{16FFE990-FC99-40CE-A427-FA30706E0DA7}">
      <dgm:prSet/>
      <dgm:spPr/>
      <dgm:t>
        <a:bodyPr/>
        <a:lstStyle/>
        <a:p>
          <a:endParaRPr lang="en-GB"/>
        </a:p>
      </dgm:t>
    </dgm:pt>
    <dgm:pt modelId="{79C16838-941C-42CC-A333-7748451CC66A}" type="sibTrans" cxnId="{16FFE990-FC99-40CE-A427-FA30706E0DA7}">
      <dgm:prSet/>
      <dgm:spPr/>
      <dgm:t>
        <a:bodyPr/>
        <a:lstStyle/>
        <a:p>
          <a:endParaRPr lang="en-GB"/>
        </a:p>
      </dgm:t>
    </dgm:pt>
    <dgm:pt modelId="{CDD7CAD4-A144-4DF0-A71F-918BF86F1C9B}">
      <dgm:prSet/>
      <dgm:spPr/>
      <dgm:t>
        <a:bodyPr/>
        <a:lstStyle/>
        <a:p>
          <a:r>
            <a:rPr lang="en-GB" dirty="0">
              <a:solidFill>
                <a:schemeClr val="tx1"/>
              </a:solidFill>
            </a:rPr>
            <a:t>Routines- Consistency and organisation allows you to prepare yourselves better. </a:t>
          </a:r>
          <a:endParaRPr lang="en-US" dirty="0">
            <a:solidFill>
              <a:schemeClr val="tx1"/>
            </a:solidFill>
          </a:endParaRPr>
        </a:p>
      </dgm:t>
    </dgm:pt>
    <dgm:pt modelId="{5BC127FB-817E-4E05-806D-4F6BBF91AD1D}" type="parTrans" cxnId="{78E84F63-5135-4146-A093-9FAE8C37778C}">
      <dgm:prSet/>
      <dgm:spPr/>
      <dgm:t>
        <a:bodyPr/>
        <a:lstStyle/>
        <a:p>
          <a:endParaRPr lang="en-GB"/>
        </a:p>
      </dgm:t>
    </dgm:pt>
    <dgm:pt modelId="{F397F49A-EEA6-4111-8774-B3A65E11D3AA}" type="sibTrans" cxnId="{78E84F63-5135-4146-A093-9FAE8C37778C}">
      <dgm:prSet/>
      <dgm:spPr/>
      <dgm:t>
        <a:bodyPr/>
        <a:lstStyle/>
        <a:p>
          <a:endParaRPr lang="en-GB"/>
        </a:p>
      </dgm:t>
    </dgm:pt>
    <dgm:pt modelId="{C58B6F6B-3EE0-455F-A785-8236C9B53C04}" type="pres">
      <dgm:prSet presAssocID="{0CA85DA8-5B6B-4C48-937E-3133FC78E581}" presName="Name0" presStyleCnt="0">
        <dgm:presLayoutVars>
          <dgm:dir/>
          <dgm:resizeHandles val="exact"/>
        </dgm:presLayoutVars>
      </dgm:prSet>
      <dgm:spPr/>
    </dgm:pt>
    <dgm:pt modelId="{F173C9B1-6FD9-4EFB-8215-22A9F35814D7}" type="pres">
      <dgm:prSet presAssocID="{FF924CA2-0D35-4160-92CD-2C5DC69FCE7A}" presName="node" presStyleLbl="node1" presStyleIdx="0" presStyleCnt="5">
        <dgm:presLayoutVars>
          <dgm:bulletEnabled val="1"/>
        </dgm:presLayoutVars>
      </dgm:prSet>
      <dgm:spPr/>
    </dgm:pt>
    <dgm:pt modelId="{82B6FC7D-16ED-41D1-A232-882209479983}" type="pres">
      <dgm:prSet presAssocID="{579786FF-B06F-49D5-A3BF-4F4EEEDF473E}" presName="sibTrans" presStyleLbl="sibTrans1D1" presStyleIdx="0" presStyleCnt="4"/>
      <dgm:spPr/>
    </dgm:pt>
    <dgm:pt modelId="{CFBFAC48-9E2A-4CA6-83C2-B93EB31A9577}" type="pres">
      <dgm:prSet presAssocID="{579786FF-B06F-49D5-A3BF-4F4EEEDF473E}" presName="connectorText" presStyleLbl="sibTrans1D1" presStyleIdx="0" presStyleCnt="4"/>
      <dgm:spPr/>
    </dgm:pt>
    <dgm:pt modelId="{F0273EE7-D97A-422A-A17D-93AAE3BBFE5F}" type="pres">
      <dgm:prSet presAssocID="{64A5B066-BC28-4154-BFA7-3E4BE0E45CD5}" presName="node" presStyleLbl="node1" presStyleIdx="1" presStyleCnt="5">
        <dgm:presLayoutVars>
          <dgm:bulletEnabled val="1"/>
        </dgm:presLayoutVars>
      </dgm:prSet>
      <dgm:spPr/>
    </dgm:pt>
    <dgm:pt modelId="{978CF934-E3AE-4762-A442-A4541072944C}" type="pres">
      <dgm:prSet presAssocID="{7D4D54FD-0EA1-45E8-933A-7A4FAD5E23A2}" presName="sibTrans" presStyleLbl="sibTrans1D1" presStyleIdx="1" presStyleCnt="4"/>
      <dgm:spPr/>
    </dgm:pt>
    <dgm:pt modelId="{B9DA2F54-9EDC-424B-B02C-900EB3F147EA}" type="pres">
      <dgm:prSet presAssocID="{7D4D54FD-0EA1-45E8-933A-7A4FAD5E23A2}" presName="connectorText" presStyleLbl="sibTrans1D1" presStyleIdx="1" presStyleCnt="4"/>
      <dgm:spPr/>
    </dgm:pt>
    <dgm:pt modelId="{B91BFCD5-878D-4F9E-B059-C4D47892B879}" type="pres">
      <dgm:prSet presAssocID="{CDD7CAD4-A144-4DF0-A71F-918BF86F1C9B}" presName="node" presStyleLbl="node1" presStyleIdx="2" presStyleCnt="5">
        <dgm:presLayoutVars>
          <dgm:bulletEnabled val="1"/>
        </dgm:presLayoutVars>
      </dgm:prSet>
      <dgm:spPr/>
    </dgm:pt>
    <dgm:pt modelId="{CBA78122-B8C2-4B37-BBEE-0BDF5CD06332}" type="pres">
      <dgm:prSet presAssocID="{F397F49A-EEA6-4111-8774-B3A65E11D3AA}" presName="sibTrans" presStyleLbl="sibTrans1D1" presStyleIdx="2" presStyleCnt="4"/>
      <dgm:spPr/>
    </dgm:pt>
    <dgm:pt modelId="{C7A42F86-06C6-468A-BE46-442FDC32BAD6}" type="pres">
      <dgm:prSet presAssocID="{F397F49A-EEA6-4111-8774-B3A65E11D3AA}" presName="connectorText" presStyleLbl="sibTrans1D1" presStyleIdx="2" presStyleCnt="4"/>
      <dgm:spPr/>
    </dgm:pt>
    <dgm:pt modelId="{7AF611D1-C4BA-4F90-A248-3C76B401382F}" type="pres">
      <dgm:prSet presAssocID="{64CD95C5-9950-4CA8-9BAF-5F36E53E28DC}" presName="node" presStyleLbl="node1" presStyleIdx="3" presStyleCnt="5" custLinFactNeighborX="57975" custLinFactNeighborY="896">
        <dgm:presLayoutVars>
          <dgm:bulletEnabled val="1"/>
        </dgm:presLayoutVars>
      </dgm:prSet>
      <dgm:spPr/>
    </dgm:pt>
    <dgm:pt modelId="{0BCF730F-CFFA-4929-8F3F-39F45503A8F5}" type="pres">
      <dgm:prSet presAssocID="{79C16838-941C-42CC-A333-7748451CC66A}" presName="sibTrans" presStyleLbl="sibTrans1D1" presStyleIdx="3" presStyleCnt="4"/>
      <dgm:spPr/>
    </dgm:pt>
    <dgm:pt modelId="{80F9133F-7BB6-4F53-9315-00C06399D7C2}" type="pres">
      <dgm:prSet presAssocID="{79C16838-941C-42CC-A333-7748451CC66A}" presName="connectorText" presStyleLbl="sibTrans1D1" presStyleIdx="3" presStyleCnt="4"/>
      <dgm:spPr/>
    </dgm:pt>
    <dgm:pt modelId="{A28CC9C9-AC46-4B66-876E-A5344E481A17}" type="pres">
      <dgm:prSet presAssocID="{6E2FAC92-7EED-4E52-B5F9-2FF7E1381E06}" presName="node" presStyleLbl="node1" presStyleIdx="4" presStyleCnt="5" custLinFactNeighborX="71840" custLinFactNeighborY="896">
        <dgm:presLayoutVars>
          <dgm:bulletEnabled val="1"/>
        </dgm:presLayoutVars>
      </dgm:prSet>
      <dgm:spPr/>
    </dgm:pt>
  </dgm:ptLst>
  <dgm:cxnLst>
    <dgm:cxn modelId="{B5A80311-67BA-49E8-B6C6-07EDDB235D2D}" type="presOf" srcId="{F397F49A-EEA6-4111-8774-B3A65E11D3AA}" destId="{C7A42F86-06C6-468A-BE46-442FDC32BAD6}" srcOrd="1" destOrd="0" presId="urn:microsoft.com/office/officeart/2016/7/layout/RepeatingBendingProcessNew"/>
    <dgm:cxn modelId="{51493D19-0629-4095-8655-45F605E9A7E0}" type="presOf" srcId="{579786FF-B06F-49D5-A3BF-4F4EEEDF473E}" destId="{82B6FC7D-16ED-41D1-A232-882209479983}" srcOrd="0" destOrd="0" presId="urn:microsoft.com/office/officeart/2016/7/layout/RepeatingBendingProcessNew"/>
    <dgm:cxn modelId="{37C48535-3A86-410A-983E-917370D23B29}" type="presOf" srcId="{CDD7CAD4-A144-4DF0-A71F-918BF86F1C9B}" destId="{B91BFCD5-878D-4F9E-B059-C4D47892B879}" srcOrd="0" destOrd="0" presId="urn:microsoft.com/office/officeart/2016/7/layout/RepeatingBendingProcessNew"/>
    <dgm:cxn modelId="{2DCD1E3F-AE5A-40CB-BF5E-0608E0EC2806}" type="presOf" srcId="{64CD95C5-9950-4CA8-9BAF-5F36E53E28DC}" destId="{7AF611D1-C4BA-4F90-A248-3C76B401382F}" srcOrd="0" destOrd="0" presId="urn:microsoft.com/office/officeart/2016/7/layout/RepeatingBendingProcessNew"/>
    <dgm:cxn modelId="{78E84F63-5135-4146-A093-9FAE8C37778C}" srcId="{0CA85DA8-5B6B-4C48-937E-3133FC78E581}" destId="{CDD7CAD4-A144-4DF0-A71F-918BF86F1C9B}" srcOrd="2" destOrd="0" parTransId="{5BC127FB-817E-4E05-806D-4F6BBF91AD1D}" sibTransId="{F397F49A-EEA6-4111-8774-B3A65E11D3AA}"/>
    <dgm:cxn modelId="{27884364-8AC7-44E2-BEFC-B6F63230683E}" srcId="{0CA85DA8-5B6B-4C48-937E-3133FC78E581}" destId="{6E2FAC92-7EED-4E52-B5F9-2FF7E1381E06}" srcOrd="4" destOrd="0" parTransId="{610483CB-4309-4E50-852C-9FD9DA5E420B}" sibTransId="{4FEEB40E-D286-468B-AB9B-7FF32E124D05}"/>
    <dgm:cxn modelId="{D93D6E66-502F-46F1-9770-4670E1F7B290}" type="presOf" srcId="{FF924CA2-0D35-4160-92CD-2C5DC69FCE7A}" destId="{F173C9B1-6FD9-4EFB-8215-22A9F35814D7}" srcOrd="0" destOrd="0" presId="urn:microsoft.com/office/officeart/2016/7/layout/RepeatingBendingProcessNew"/>
    <dgm:cxn modelId="{7184EE4B-B498-45DC-99FE-08B3D57E5ADE}" type="presOf" srcId="{0CA85DA8-5B6B-4C48-937E-3133FC78E581}" destId="{C58B6F6B-3EE0-455F-A785-8236C9B53C04}" srcOrd="0" destOrd="0" presId="urn:microsoft.com/office/officeart/2016/7/layout/RepeatingBendingProcessNew"/>
    <dgm:cxn modelId="{3816826F-D106-47C3-82A2-D0528DA32F84}" type="presOf" srcId="{6E2FAC92-7EED-4E52-B5F9-2FF7E1381E06}" destId="{A28CC9C9-AC46-4B66-876E-A5344E481A17}" srcOrd="0" destOrd="0" presId="urn:microsoft.com/office/officeart/2016/7/layout/RepeatingBendingProcessNew"/>
    <dgm:cxn modelId="{1B99287C-937A-46AB-8100-6077BF924D99}" srcId="{0CA85DA8-5B6B-4C48-937E-3133FC78E581}" destId="{64A5B066-BC28-4154-BFA7-3E4BE0E45CD5}" srcOrd="1" destOrd="0" parTransId="{4B204143-9D4F-4B90-B2CC-F4A388BE543B}" sibTransId="{7D4D54FD-0EA1-45E8-933A-7A4FAD5E23A2}"/>
    <dgm:cxn modelId="{9852F181-FFC2-41A8-873F-776B6DF43B87}" srcId="{0CA85DA8-5B6B-4C48-937E-3133FC78E581}" destId="{FF924CA2-0D35-4160-92CD-2C5DC69FCE7A}" srcOrd="0" destOrd="0" parTransId="{3F8EA54D-7B4D-4A6A-BE01-8E4D93F83CC6}" sibTransId="{579786FF-B06F-49D5-A3BF-4F4EEEDF473E}"/>
    <dgm:cxn modelId="{04133B83-63C6-4BE4-8F3B-8E5F39955743}" type="presOf" srcId="{579786FF-B06F-49D5-A3BF-4F4EEEDF473E}" destId="{CFBFAC48-9E2A-4CA6-83C2-B93EB31A9577}" srcOrd="1" destOrd="0" presId="urn:microsoft.com/office/officeart/2016/7/layout/RepeatingBendingProcessNew"/>
    <dgm:cxn modelId="{16FFE990-FC99-40CE-A427-FA30706E0DA7}" srcId="{0CA85DA8-5B6B-4C48-937E-3133FC78E581}" destId="{64CD95C5-9950-4CA8-9BAF-5F36E53E28DC}" srcOrd="3" destOrd="0" parTransId="{54DCBFEA-B00E-4098-9CEA-BF0C4E443B21}" sibTransId="{79C16838-941C-42CC-A333-7748451CC66A}"/>
    <dgm:cxn modelId="{164602AE-5F96-488D-83B1-0DDEA73EB928}" type="presOf" srcId="{7D4D54FD-0EA1-45E8-933A-7A4FAD5E23A2}" destId="{978CF934-E3AE-4762-A442-A4541072944C}" srcOrd="0" destOrd="0" presId="urn:microsoft.com/office/officeart/2016/7/layout/RepeatingBendingProcessNew"/>
    <dgm:cxn modelId="{FF6040C8-D908-4825-9E0E-F8645D9DBF08}" type="presOf" srcId="{79C16838-941C-42CC-A333-7748451CC66A}" destId="{0BCF730F-CFFA-4929-8F3F-39F45503A8F5}" srcOrd="0" destOrd="0" presId="urn:microsoft.com/office/officeart/2016/7/layout/RepeatingBendingProcessNew"/>
    <dgm:cxn modelId="{4437ADD0-5273-4FC7-A029-DAEE28D2CDEF}" type="presOf" srcId="{79C16838-941C-42CC-A333-7748451CC66A}" destId="{80F9133F-7BB6-4F53-9315-00C06399D7C2}" srcOrd="1" destOrd="0" presId="urn:microsoft.com/office/officeart/2016/7/layout/RepeatingBendingProcessNew"/>
    <dgm:cxn modelId="{A9B78EE2-1F52-492F-8128-A641BC024092}" type="presOf" srcId="{F397F49A-EEA6-4111-8774-B3A65E11D3AA}" destId="{CBA78122-B8C2-4B37-BBEE-0BDF5CD06332}" srcOrd="0" destOrd="0" presId="urn:microsoft.com/office/officeart/2016/7/layout/RepeatingBendingProcessNew"/>
    <dgm:cxn modelId="{25684FE6-C67B-4521-B571-5750A032D93C}" type="presOf" srcId="{7D4D54FD-0EA1-45E8-933A-7A4FAD5E23A2}" destId="{B9DA2F54-9EDC-424B-B02C-900EB3F147EA}" srcOrd="1" destOrd="0" presId="urn:microsoft.com/office/officeart/2016/7/layout/RepeatingBendingProcessNew"/>
    <dgm:cxn modelId="{773318F5-881F-473E-9A88-6FFB30CD68C1}" type="presOf" srcId="{64A5B066-BC28-4154-BFA7-3E4BE0E45CD5}" destId="{F0273EE7-D97A-422A-A17D-93AAE3BBFE5F}" srcOrd="0" destOrd="0" presId="urn:microsoft.com/office/officeart/2016/7/layout/RepeatingBendingProcessNew"/>
    <dgm:cxn modelId="{731E65E4-7F24-4CB8-935E-F8AC211AD286}" type="presParOf" srcId="{C58B6F6B-3EE0-455F-A785-8236C9B53C04}" destId="{F173C9B1-6FD9-4EFB-8215-22A9F35814D7}" srcOrd="0" destOrd="0" presId="urn:microsoft.com/office/officeart/2016/7/layout/RepeatingBendingProcessNew"/>
    <dgm:cxn modelId="{563B96D0-6CD2-4C10-B68D-6F5B58210008}" type="presParOf" srcId="{C58B6F6B-3EE0-455F-A785-8236C9B53C04}" destId="{82B6FC7D-16ED-41D1-A232-882209479983}" srcOrd="1" destOrd="0" presId="urn:microsoft.com/office/officeart/2016/7/layout/RepeatingBendingProcessNew"/>
    <dgm:cxn modelId="{D6B58FCB-1E23-4681-9100-4970B0DB528B}" type="presParOf" srcId="{82B6FC7D-16ED-41D1-A232-882209479983}" destId="{CFBFAC48-9E2A-4CA6-83C2-B93EB31A9577}" srcOrd="0" destOrd="0" presId="urn:microsoft.com/office/officeart/2016/7/layout/RepeatingBendingProcessNew"/>
    <dgm:cxn modelId="{562AB8FB-52F9-4DDC-B570-2261F32A9015}" type="presParOf" srcId="{C58B6F6B-3EE0-455F-A785-8236C9B53C04}" destId="{F0273EE7-D97A-422A-A17D-93AAE3BBFE5F}" srcOrd="2" destOrd="0" presId="urn:microsoft.com/office/officeart/2016/7/layout/RepeatingBendingProcessNew"/>
    <dgm:cxn modelId="{B9DF2483-76FD-4CEE-8209-F44249364016}" type="presParOf" srcId="{C58B6F6B-3EE0-455F-A785-8236C9B53C04}" destId="{978CF934-E3AE-4762-A442-A4541072944C}" srcOrd="3" destOrd="0" presId="urn:microsoft.com/office/officeart/2016/7/layout/RepeatingBendingProcessNew"/>
    <dgm:cxn modelId="{D7FAA7C8-6855-49BD-B101-662B6FCC98FA}" type="presParOf" srcId="{978CF934-E3AE-4762-A442-A4541072944C}" destId="{B9DA2F54-9EDC-424B-B02C-900EB3F147EA}" srcOrd="0" destOrd="0" presId="urn:microsoft.com/office/officeart/2016/7/layout/RepeatingBendingProcessNew"/>
    <dgm:cxn modelId="{16966891-AAEE-4C95-B0CC-0D96B69B1DC9}" type="presParOf" srcId="{C58B6F6B-3EE0-455F-A785-8236C9B53C04}" destId="{B91BFCD5-878D-4F9E-B059-C4D47892B879}" srcOrd="4" destOrd="0" presId="urn:microsoft.com/office/officeart/2016/7/layout/RepeatingBendingProcessNew"/>
    <dgm:cxn modelId="{6CBC70C7-1FFB-439B-B5D8-A0F90A94FD9C}" type="presParOf" srcId="{C58B6F6B-3EE0-455F-A785-8236C9B53C04}" destId="{CBA78122-B8C2-4B37-BBEE-0BDF5CD06332}" srcOrd="5" destOrd="0" presId="urn:microsoft.com/office/officeart/2016/7/layout/RepeatingBendingProcessNew"/>
    <dgm:cxn modelId="{BB4E7B47-A23E-402C-8415-93525529F407}" type="presParOf" srcId="{CBA78122-B8C2-4B37-BBEE-0BDF5CD06332}" destId="{C7A42F86-06C6-468A-BE46-442FDC32BAD6}" srcOrd="0" destOrd="0" presId="urn:microsoft.com/office/officeart/2016/7/layout/RepeatingBendingProcessNew"/>
    <dgm:cxn modelId="{6B4FE8E0-A651-44EE-BF15-22EBA5C01B7A}" type="presParOf" srcId="{C58B6F6B-3EE0-455F-A785-8236C9B53C04}" destId="{7AF611D1-C4BA-4F90-A248-3C76B401382F}" srcOrd="6" destOrd="0" presId="urn:microsoft.com/office/officeart/2016/7/layout/RepeatingBendingProcessNew"/>
    <dgm:cxn modelId="{84746C29-0E49-4939-9EBE-25C2FBCDD734}" type="presParOf" srcId="{C58B6F6B-3EE0-455F-A785-8236C9B53C04}" destId="{0BCF730F-CFFA-4929-8F3F-39F45503A8F5}" srcOrd="7" destOrd="0" presId="urn:microsoft.com/office/officeart/2016/7/layout/RepeatingBendingProcessNew"/>
    <dgm:cxn modelId="{2B8C6FD8-0432-49F2-B598-7C4A16395150}" type="presParOf" srcId="{0BCF730F-CFFA-4929-8F3F-39F45503A8F5}" destId="{80F9133F-7BB6-4F53-9315-00C06399D7C2}" srcOrd="0" destOrd="0" presId="urn:microsoft.com/office/officeart/2016/7/layout/RepeatingBendingProcessNew"/>
    <dgm:cxn modelId="{73B41D6A-8233-4BE1-9FB3-5A5C515366A9}" type="presParOf" srcId="{C58B6F6B-3EE0-455F-A785-8236C9B53C04}" destId="{A28CC9C9-AC46-4B66-876E-A5344E481A17}"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17EACE-4FA9-47DB-8D9F-7EF74F2CC9E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20EC172-C8ED-46CE-B65A-C90500102719}">
      <dgm:prSet custT="1"/>
      <dgm:spPr/>
      <dgm:t>
        <a:bodyPr/>
        <a:lstStyle/>
        <a:p>
          <a:r>
            <a:rPr lang="en-GB" sz="2400" b="0" dirty="0"/>
            <a:t>I want this year group to continue being a year group that everyone loves to teach. To lead by example as the top of KS4.</a:t>
          </a:r>
          <a:endParaRPr lang="en-US" sz="2400" b="0" dirty="0"/>
        </a:p>
      </dgm:t>
    </dgm:pt>
    <dgm:pt modelId="{178B7F15-B9B2-4B17-975E-3630119A0D7D}" type="parTrans" cxnId="{C44BD6E1-54AA-43C6-A84A-36ECE612A2BA}">
      <dgm:prSet/>
      <dgm:spPr/>
      <dgm:t>
        <a:bodyPr/>
        <a:lstStyle/>
        <a:p>
          <a:endParaRPr lang="en-US"/>
        </a:p>
      </dgm:t>
    </dgm:pt>
    <dgm:pt modelId="{2A391859-F28E-46BE-A165-B369F13ADB19}" type="sibTrans" cxnId="{C44BD6E1-54AA-43C6-A84A-36ECE612A2BA}">
      <dgm:prSet/>
      <dgm:spPr/>
      <dgm:t>
        <a:bodyPr/>
        <a:lstStyle/>
        <a:p>
          <a:endParaRPr lang="en-US"/>
        </a:p>
      </dgm:t>
    </dgm:pt>
    <dgm:pt modelId="{00DBEFE9-38BC-43D6-949C-177EACB614C6}">
      <dgm:prSet custT="1"/>
      <dgm:spPr/>
      <dgm:t>
        <a:bodyPr/>
        <a:lstStyle/>
        <a:p>
          <a:r>
            <a:rPr lang="en-GB" sz="2000" dirty="0"/>
            <a:t>If students follow expectations and the visons I have set them,  I know you will be ready and prepared for post 16 education and give yourself opportunities in your next steps.</a:t>
          </a:r>
          <a:endParaRPr lang="en-US" sz="2000" dirty="0"/>
        </a:p>
      </dgm:t>
    </dgm:pt>
    <dgm:pt modelId="{6A7D227E-F034-4100-A87E-D8D9D81FA3D4}" type="parTrans" cxnId="{B72A2561-F01A-4352-BE9B-441C5EEB3685}">
      <dgm:prSet/>
      <dgm:spPr/>
      <dgm:t>
        <a:bodyPr/>
        <a:lstStyle/>
        <a:p>
          <a:endParaRPr lang="en-US"/>
        </a:p>
      </dgm:t>
    </dgm:pt>
    <dgm:pt modelId="{0BA19114-3AA7-4B12-8990-691159EB24E5}" type="sibTrans" cxnId="{B72A2561-F01A-4352-BE9B-441C5EEB3685}">
      <dgm:prSet/>
      <dgm:spPr/>
      <dgm:t>
        <a:bodyPr/>
        <a:lstStyle/>
        <a:p>
          <a:endParaRPr lang="en-US"/>
        </a:p>
      </dgm:t>
    </dgm:pt>
    <dgm:pt modelId="{6B62C58C-3492-4B01-8CE6-72AC59637CEF}">
      <dgm:prSet custT="1"/>
      <dgm:spPr/>
      <dgm:t>
        <a:bodyPr/>
        <a:lstStyle/>
        <a:p>
          <a:r>
            <a:rPr lang="en-GB" sz="2000" dirty="0"/>
            <a:t>I want students to leave school confident and ready to flourish on the next stages of their education. The hard work starts now, Year 11 is where we should be pushing ourselves to be the best we can be.</a:t>
          </a:r>
        </a:p>
      </dgm:t>
    </dgm:pt>
    <dgm:pt modelId="{E1E9AE09-D7DE-4D26-80E9-2FB365CE0E61}" type="parTrans" cxnId="{4C1E89DF-AC0B-4542-A631-068730F972E9}">
      <dgm:prSet/>
      <dgm:spPr/>
      <dgm:t>
        <a:bodyPr/>
        <a:lstStyle/>
        <a:p>
          <a:endParaRPr lang="en-US"/>
        </a:p>
      </dgm:t>
    </dgm:pt>
    <dgm:pt modelId="{7C141B52-44FC-444D-9FA8-D4C915A46A9F}" type="sibTrans" cxnId="{4C1E89DF-AC0B-4542-A631-068730F972E9}">
      <dgm:prSet/>
      <dgm:spPr/>
      <dgm:t>
        <a:bodyPr/>
        <a:lstStyle/>
        <a:p>
          <a:endParaRPr lang="en-US"/>
        </a:p>
      </dgm:t>
    </dgm:pt>
    <dgm:pt modelId="{099AD9BA-EA8D-449A-8B6D-E8CDC61FA8B5}">
      <dgm:prSet custT="1"/>
      <dgm:spPr/>
      <dgm:t>
        <a:bodyPr/>
        <a:lstStyle/>
        <a:p>
          <a:r>
            <a:rPr lang="en-GB" sz="1800" dirty="0"/>
            <a:t>If I can implement these visions to them, I will be proud that I have influenced you to be the people you are today and to give you choices when leaving secondary education.</a:t>
          </a:r>
          <a:endParaRPr lang="en-US" sz="500" dirty="0"/>
        </a:p>
      </dgm:t>
    </dgm:pt>
    <dgm:pt modelId="{93FAE3F1-A7A9-4C05-9F32-78968018D317}" type="parTrans" cxnId="{F995E764-04EA-4B77-B59B-558730DA0EE0}">
      <dgm:prSet/>
      <dgm:spPr/>
      <dgm:t>
        <a:bodyPr/>
        <a:lstStyle/>
        <a:p>
          <a:endParaRPr lang="en-US"/>
        </a:p>
      </dgm:t>
    </dgm:pt>
    <dgm:pt modelId="{55960AEB-5089-4158-B82D-3A28A24B9A9E}" type="sibTrans" cxnId="{F995E764-04EA-4B77-B59B-558730DA0EE0}">
      <dgm:prSet/>
      <dgm:spPr/>
      <dgm:t>
        <a:bodyPr/>
        <a:lstStyle/>
        <a:p>
          <a:endParaRPr lang="en-US"/>
        </a:p>
      </dgm:t>
    </dgm:pt>
    <dgm:pt modelId="{F1851723-5FAD-45E8-A94B-36B525527FD3}" type="pres">
      <dgm:prSet presAssocID="{A617EACE-4FA9-47DB-8D9F-7EF74F2CC9EB}" presName="linear" presStyleCnt="0">
        <dgm:presLayoutVars>
          <dgm:animLvl val="lvl"/>
          <dgm:resizeHandles val="exact"/>
        </dgm:presLayoutVars>
      </dgm:prSet>
      <dgm:spPr/>
    </dgm:pt>
    <dgm:pt modelId="{82502D20-B092-44D0-AC73-5CA7FE2F0E77}" type="pres">
      <dgm:prSet presAssocID="{D20EC172-C8ED-46CE-B65A-C90500102719}" presName="parentText" presStyleLbl="node1" presStyleIdx="0" presStyleCnt="4" custLinFactY="-19363" custLinFactNeighborX="-1261" custLinFactNeighborY="-100000">
        <dgm:presLayoutVars>
          <dgm:chMax val="0"/>
          <dgm:bulletEnabled val="1"/>
        </dgm:presLayoutVars>
      </dgm:prSet>
      <dgm:spPr/>
    </dgm:pt>
    <dgm:pt modelId="{2D11CB16-8872-4640-B01E-B24BE2B59392}" type="pres">
      <dgm:prSet presAssocID="{2A391859-F28E-46BE-A165-B369F13ADB19}" presName="spacer" presStyleCnt="0"/>
      <dgm:spPr/>
    </dgm:pt>
    <dgm:pt modelId="{110BCE37-EC4A-4571-8B59-80780FEAB492}" type="pres">
      <dgm:prSet presAssocID="{00DBEFE9-38BC-43D6-949C-177EACB614C6}" presName="parentText" presStyleLbl="node1" presStyleIdx="1" presStyleCnt="4">
        <dgm:presLayoutVars>
          <dgm:chMax val="0"/>
          <dgm:bulletEnabled val="1"/>
        </dgm:presLayoutVars>
      </dgm:prSet>
      <dgm:spPr/>
    </dgm:pt>
    <dgm:pt modelId="{0E661BDE-B872-44AB-86E9-376DDF52A371}" type="pres">
      <dgm:prSet presAssocID="{0BA19114-3AA7-4B12-8990-691159EB24E5}" presName="spacer" presStyleCnt="0"/>
      <dgm:spPr/>
    </dgm:pt>
    <dgm:pt modelId="{DA71605A-B1D2-4D1D-B38C-C63895FC8AE7}" type="pres">
      <dgm:prSet presAssocID="{6B62C58C-3492-4B01-8CE6-72AC59637CEF}" presName="parentText" presStyleLbl="node1" presStyleIdx="2" presStyleCnt="4">
        <dgm:presLayoutVars>
          <dgm:chMax val="0"/>
          <dgm:bulletEnabled val="1"/>
        </dgm:presLayoutVars>
      </dgm:prSet>
      <dgm:spPr/>
    </dgm:pt>
    <dgm:pt modelId="{107D7AE0-4760-4326-85AE-3FBD325EB541}" type="pres">
      <dgm:prSet presAssocID="{7C141B52-44FC-444D-9FA8-D4C915A46A9F}" presName="spacer" presStyleCnt="0"/>
      <dgm:spPr/>
    </dgm:pt>
    <dgm:pt modelId="{3D8CE435-5A16-471E-B24C-6A269A12CCCA}" type="pres">
      <dgm:prSet presAssocID="{099AD9BA-EA8D-449A-8B6D-E8CDC61FA8B5}" presName="parentText" presStyleLbl="node1" presStyleIdx="3" presStyleCnt="4" custLinFactNeighborX="-328" custLinFactNeighborY="13229">
        <dgm:presLayoutVars>
          <dgm:chMax val="0"/>
          <dgm:bulletEnabled val="1"/>
        </dgm:presLayoutVars>
      </dgm:prSet>
      <dgm:spPr/>
    </dgm:pt>
  </dgm:ptLst>
  <dgm:cxnLst>
    <dgm:cxn modelId="{45A31327-BE84-42F4-809F-CA1B0C5CB837}" type="presOf" srcId="{6B62C58C-3492-4B01-8CE6-72AC59637CEF}" destId="{DA71605A-B1D2-4D1D-B38C-C63895FC8AE7}" srcOrd="0" destOrd="0" presId="urn:microsoft.com/office/officeart/2005/8/layout/vList2"/>
    <dgm:cxn modelId="{42F15631-578E-4AD0-A5A7-8F2FAFDDB059}" type="presOf" srcId="{00DBEFE9-38BC-43D6-949C-177EACB614C6}" destId="{110BCE37-EC4A-4571-8B59-80780FEAB492}" srcOrd="0" destOrd="0" presId="urn:microsoft.com/office/officeart/2005/8/layout/vList2"/>
    <dgm:cxn modelId="{B72A2561-F01A-4352-BE9B-441C5EEB3685}" srcId="{A617EACE-4FA9-47DB-8D9F-7EF74F2CC9EB}" destId="{00DBEFE9-38BC-43D6-949C-177EACB614C6}" srcOrd="1" destOrd="0" parTransId="{6A7D227E-F034-4100-A87E-D8D9D81FA3D4}" sibTransId="{0BA19114-3AA7-4B12-8990-691159EB24E5}"/>
    <dgm:cxn modelId="{F995E764-04EA-4B77-B59B-558730DA0EE0}" srcId="{A617EACE-4FA9-47DB-8D9F-7EF74F2CC9EB}" destId="{099AD9BA-EA8D-449A-8B6D-E8CDC61FA8B5}" srcOrd="3" destOrd="0" parTransId="{93FAE3F1-A7A9-4C05-9F32-78968018D317}" sibTransId="{55960AEB-5089-4158-B82D-3A28A24B9A9E}"/>
    <dgm:cxn modelId="{CA3A9649-8F63-482B-BA24-FE0FE8353A8A}" type="presOf" srcId="{A617EACE-4FA9-47DB-8D9F-7EF74F2CC9EB}" destId="{F1851723-5FAD-45E8-A94B-36B525527FD3}" srcOrd="0" destOrd="0" presId="urn:microsoft.com/office/officeart/2005/8/layout/vList2"/>
    <dgm:cxn modelId="{273C4687-3C0A-4C15-8B31-FC68806AE523}" type="presOf" srcId="{D20EC172-C8ED-46CE-B65A-C90500102719}" destId="{82502D20-B092-44D0-AC73-5CA7FE2F0E77}" srcOrd="0" destOrd="0" presId="urn:microsoft.com/office/officeart/2005/8/layout/vList2"/>
    <dgm:cxn modelId="{97790AB4-3AD9-4CD2-A863-06BA113C4F4F}" type="presOf" srcId="{099AD9BA-EA8D-449A-8B6D-E8CDC61FA8B5}" destId="{3D8CE435-5A16-471E-B24C-6A269A12CCCA}" srcOrd="0" destOrd="0" presId="urn:microsoft.com/office/officeart/2005/8/layout/vList2"/>
    <dgm:cxn modelId="{4C1E89DF-AC0B-4542-A631-068730F972E9}" srcId="{A617EACE-4FA9-47DB-8D9F-7EF74F2CC9EB}" destId="{6B62C58C-3492-4B01-8CE6-72AC59637CEF}" srcOrd="2" destOrd="0" parTransId="{E1E9AE09-D7DE-4D26-80E9-2FB365CE0E61}" sibTransId="{7C141B52-44FC-444D-9FA8-D4C915A46A9F}"/>
    <dgm:cxn modelId="{C44BD6E1-54AA-43C6-A84A-36ECE612A2BA}" srcId="{A617EACE-4FA9-47DB-8D9F-7EF74F2CC9EB}" destId="{D20EC172-C8ED-46CE-B65A-C90500102719}" srcOrd="0" destOrd="0" parTransId="{178B7F15-B9B2-4B17-975E-3630119A0D7D}" sibTransId="{2A391859-F28E-46BE-A165-B369F13ADB19}"/>
    <dgm:cxn modelId="{0AE343E6-8245-4500-B83C-CA473A9DAB24}" type="presParOf" srcId="{F1851723-5FAD-45E8-A94B-36B525527FD3}" destId="{82502D20-B092-44D0-AC73-5CA7FE2F0E77}" srcOrd="0" destOrd="0" presId="urn:microsoft.com/office/officeart/2005/8/layout/vList2"/>
    <dgm:cxn modelId="{5E7FF9F0-F31D-4245-9D92-19F7A4BCC61C}" type="presParOf" srcId="{F1851723-5FAD-45E8-A94B-36B525527FD3}" destId="{2D11CB16-8872-4640-B01E-B24BE2B59392}" srcOrd="1" destOrd="0" presId="urn:microsoft.com/office/officeart/2005/8/layout/vList2"/>
    <dgm:cxn modelId="{C2350B92-D7E4-4237-A7EC-B1F05B1FF539}" type="presParOf" srcId="{F1851723-5FAD-45E8-A94B-36B525527FD3}" destId="{110BCE37-EC4A-4571-8B59-80780FEAB492}" srcOrd="2" destOrd="0" presId="urn:microsoft.com/office/officeart/2005/8/layout/vList2"/>
    <dgm:cxn modelId="{19EC5B7E-FA0F-40F0-813B-30ADF5AA10FC}" type="presParOf" srcId="{F1851723-5FAD-45E8-A94B-36B525527FD3}" destId="{0E661BDE-B872-44AB-86E9-376DDF52A371}" srcOrd="3" destOrd="0" presId="urn:microsoft.com/office/officeart/2005/8/layout/vList2"/>
    <dgm:cxn modelId="{467BFCA6-60F7-46F6-ADDB-77B4798A285F}" type="presParOf" srcId="{F1851723-5FAD-45E8-A94B-36B525527FD3}" destId="{DA71605A-B1D2-4D1D-B38C-C63895FC8AE7}" srcOrd="4" destOrd="0" presId="urn:microsoft.com/office/officeart/2005/8/layout/vList2"/>
    <dgm:cxn modelId="{80A359CA-61B6-467A-AA05-59FBA9D4BE40}" type="presParOf" srcId="{F1851723-5FAD-45E8-A94B-36B525527FD3}" destId="{107D7AE0-4760-4326-85AE-3FBD325EB541}" srcOrd="5" destOrd="0" presId="urn:microsoft.com/office/officeart/2005/8/layout/vList2"/>
    <dgm:cxn modelId="{A5E47AE9-4B07-4990-8E3D-9199313AE57D}" type="presParOf" srcId="{F1851723-5FAD-45E8-A94B-36B525527FD3}" destId="{3D8CE435-5A16-471E-B24C-6A269A12CCC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B6FC7D-16ED-41D1-A232-882209479983}">
      <dsp:nvSpPr>
        <dsp:cNvPr id="0" name=""/>
        <dsp:cNvSpPr/>
      </dsp:nvSpPr>
      <dsp:spPr>
        <a:xfrm>
          <a:off x="2540052" y="1062446"/>
          <a:ext cx="552477" cy="91440"/>
        </a:xfrm>
        <a:custGeom>
          <a:avLst/>
          <a:gdLst/>
          <a:ahLst/>
          <a:cxnLst/>
          <a:rect l="0" t="0" r="0" b="0"/>
          <a:pathLst>
            <a:path>
              <a:moveTo>
                <a:pt x="0" y="45720"/>
              </a:moveTo>
              <a:lnTo>
                <a:pt x="552477"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01713" y="1105250"/>
        <a:ext cx="29153" cy="5830"/>
      </dsp:txXfrm>
    </dsp:sp>
    <dsp:sp modelId="{F173C9B1-6FD9-4EFB-8215-22A9F35814D7}">
      <dsp:nvSpPr>
        <dsp:cNvPr id="0" name=""/>
        <dsp:cNvSpPr/>
      </dsp:nvSpPr>
      <dsp:spPr>
        <a:xfrm>
          <a:off x="6734" y="347630"/>
          <a:ext cx="2535117" cy="1521070"/>
        </a:xfrm>
        <a:prstGeom prst="rect">
          <a:avLst/>
        </a:prstGeom>
        <a:gradFill rotWithShape="0">
          <a:gsLst>
            <a:gs pos="0">
              <a:schemeClr val="accent2">
                <a:hueOff val="0"/>
                <a:satOff val="0"/>
                <a:lumOff val="0"/>
                <a:alphaOff val="0"/>
                <a:tint val="96000"/>
                <a:satMod val="120000"/>
                <a:lumMod val="120000"/>
              </a:schemeClr>
            </a:gs>
            <a:gs pos="100000">
              <a:schemeClr val="accent2">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4223" tIns="130394" rIns="124223" bIns="130394"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Follow expectations and show respect. If you show respect, then this works both ways- I want you to be treated as young adolescents in the school community.</a:t>
          </a:r>
        </a:p>
      </dsp:txBody>
      <dsp:txXfrm>
        <a:off x="6734" y="347630"/>
        <a:ext cx="2535117" cy="1521070"/>
      </dsp:txXfrm>
    </dsp:sp>
    <dsp:sp modelId="{978CF934-E3AE-4762-A442-A4541072944C}">
      <dsp:nvSpPr>
        <dsp:cNvPr id="0" name=""/>
        <dsp:cNvSpPr/>
      </dsp:nvSpPr>
      <dsp:spPr>
        <a:xfrm>
          <a:off x="5658246" y="1062446"/>
          <a:ext cx="552477" cy="91440"/>
        </a:xfrm>
        <a:custGeom>
          <a:avLst/>
          <a:gdLst/>
          <a:ahLst/>
          <a:cxnLst/>
          <a:rect l="0" t="0" r="0" b="0"/>
          <a:pathLst>
            <a:path>
              <a:moveTo>
                <a:pt x="0" y="45720"/>
              </a:moveTo>
              <a:lnTo>
                <a:pt x="552477"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19908" y="1105250"/>
        <a:ext cx="29153" cy="5830"/>
      </dsp:txXfrm>
    </dsp:sp>
    <dsp:sp modelId="{F0273EE7-D97A-422A-A17D-93AAE3BBFE5F}">
      <dsp:nvSpPr>
        <dsp:cNvPr id="0" name=""/>
        <dsp:cNvSpPr/>
      </dsp:nvSpPr>
      <dsp:spPr>
        <a:xfrm>
          <a:off x="3124929" y="347630"/>
          <a:ext cx="2535117" cy="1521070"/>
        </a:xfrm>
        <a:prstGeom prst="rect">
          <a:avLst/>
        </a:prstGeom>
        <a:gradFill rotWithShape="0">
          <a:gsLst>
            <a:gs pos="0">
              <a:schemeClr val="accent3">
                <a:hueOff val="0"/>
                <a:satOff val="0"/>
                <a:lumOff val="0"/>
                <a:alphaOff val="0"/>
                <a:tint val="96000"/>
                <a:satMod val="120000"/>
                <a:lumMod val="120000"/>
              </a:schemeClr>
            </a:gs>
            <a:gs pos="100000">
              <a:schemeClr val="accent3">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4223" tIns="130394" rIns="124223" bIns="130394"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Push yourself out of you comfort zone- challenge yourself to do something to better yourself.</a:t>
          </a:r>
          <a:endParaRPr lang="en-US" sz="1400" kern="1200" dirty="0">
            <a:solidFill>
              <a:schemeClr val="tx1"/>
            </a:solidFill>
          </a:endParaRPr>
        </a:p>
      </dsp:txBody>
      <dsp:txXfrm>
        <a:off x="3124929" y="347630"/>
        <a:ext cx="2535117" cy="1521070"/>
      </dsp:txXfrm>
    </dsp:sp>
    <dsp:sp modelId="{CBA78122-B8C2-4B37-BBEE-0BDF5CD06332}">
      <dsp:nvSpPr>
        <dsp:cNvPr id="0" name=""/>
        <dsp:cNvSpPr/>
      </dsp:nvSpPr>
      <dsp:spPr>
        <a:xfrm>
          <a:off x="2744027" y="1866901"/>
          <a:ext cx="4766654" cy="566105"/>
        </a:xfrm>
        <a:custGeom>
          <a:avLst/>
          <a:gdLst/>
          <a:ahLst/>
          <a:cxnLst/>
          <a:rect l="0" t="0" r="0" b="0"/>
          <a:pathLst>
            <a:path>
              <a:moveTo>
                <a:pt x="4766654" y="0"/>
              </a:moveTo>
              <a:lnTo>
                <a:pt x="4766654" y="300152"/>
              </a:lnTo>
              <a:lnTo>
                <a:pt x="0" y="300152"/>
              </a:lnTo>
              <a:lnTo>
                <a:pt x="0" y="566105"/>
              </a:lnTo>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007258" y="2147039"/>
        <a:ext cx="240192" cy="5830"/>
      </dsp:txXfrm>
    </dsp:sp>
    <dsp:sp modelId="{B91BFCD5-878D-4F9E-B059-C4D47892B879}">
      <dsp:nvSpPr>
        <dsp:cNvPr id="0" name=""/>
        <dsp:cNvSpPr/>
      </dsp:nvSpPr>
      <dsp:spPr>
        <a:xfrm>
          <a:off x="6243123" y="347630"/>
          <a:ext cx="2535117" cy="1521070"/>
        </a:xfrm>
        <a:prstGeom prst="rect">
          <a:avLst/>
        </a:prstGeom>
        <a:gradFill rotWithShape="0">
          <a:gsLst>
            <a:gs pos="0">
              <a:schemeClr val="accent4">
                <a:hueOff val="0"/>
                <a:satOff val="0"/>
                <a:lumOff val="0"/>
                <a:alphaOff val="0"/>
                <a:tint val="96000"/>
                <a:satMod val="120000"/>
                <a:lumMod val="120000"/>
              </a:schemeClr>
            </a:gs>
            <a:gs pos="100000">
              <a:schemeClr val="accent4">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4223" tIns="130394" rIns="124223" bIns="130394"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Routines- Consistency and organisation allows you to prepare yourselves better. </a:t>
          </a:r>
          <a:endParaRPr lang="en-US" sz="1400" kern="1200" dirty="0">
            <a:solidFill>
              <a:schemeClr val="tx1"/>
            </a:solidFill>
          </a:endParaRPr>
        </a:p>
      </dsp:txBody>
      <dsp:txXfrm>
        <a:off x="6243123" y="347630"/>
        <a:ext cx="2535117" cy="1521070"/>
      </dsp:txXfrm>
    </dsp:sp>
    <dsp:sp modelId="{0BCF730F-CFFA-4929-8F3F-39F45503A8F5}">
      <dsp:nvSpPr>
        <dsp:cNvPr id="0" name=""/>
        <dsp:cNvSpPr/>
      </dsp:nvSpPr>
      <dsp:spPr>
        <a:xfrm>
          <a:off x="4009786" y="3180222"/>
          <a:ext cx="903971" cy="91440"/>
        </a:xfrm>
        <a:custGeom>
          <a:avLst/>
          <a:gdLst/>
          <a:ahLst/>
          <a:cxnLst/>
          <a:rect l="0" t="0" r="0" b="0"/>
          <a:pathLst>
            <a:path>
              <a:moveTo>
                <a:pt x="0" y="45720"/>
              </a:moveTo>
              <a:lnTo>
                <a:pt x="903971" y="45720"/>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438407" y="3223027"/>
        <a:ext cx="46728" cy="5830"/>
      </dsp:txXfrm>
    </dsp:sp>
    <dsp:sp modelId="{7AF611D1-C4BA-4F90-A248-3C76B401382F}">
      <dsp:nvSpPr>
        <dsp:cNvPr id="0" name=""/>
        <dsp:cNvSpPr/>
      </dsp:nvSpPr>
      <dsp:spPr>
        <a:xfrm>
          <a:off x="1476468" y="2465407"/>
          <a:ext cx="2535117" cy="1521070"/>
        </a:xfrm>
        <a:prstGeom prst="rect">
          <a:avLst/>
        </a:prstGeom>
        <a:gradFill rotWithShape="0">
          <a:gsLst>
            <a:gs pos="0">
              <a:schemeClr val="accent5">
                <a:hueOff val="0"/>
                <a:satOff val="0"/>
                <a:lumOff val="0"/>
                <a:alphaOff val="0"/>
                <a:tint val="96000"/>
                <a:satMod val="120000"/>
                <a:lumMod val="120000"/>
              </a:schemeClr>
            </a:gs>
            <a:gs pos="100000">
              <a:schemeClr val="accent5">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4223" tIns="130394" rIns="124223" bIns="130394"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Curiosity- be willing to extend your knowledge and know more.</a:t>
          </a:r>
          <a:endParaRPr lang="en-US" sz="1400" kern="1200" dirty="0">
            <a:solidFill>
              <a:schemeClr val="tx1"/>
            </a:solidFill>
          </a:endParaRPr>
        </a:p>
      </dsp:txBody>
      <dsp:txXfrm>
        <a:off x="1476468" y="2465407"/>
        <a:ext cx="2535117" cy="1521070"/>
      </dsp:txXfrm>
    </dsp:sp>
    <dsp:sp modelId="{A28CC9C9-AC46-4B66-876E-A5344E481A17}">
      <dsp:nvSpPr>
        <dsp:cNvPr id="0" name=""/>
        <dsp:cNvSpPr/>
      </dsp:nvSpPr>
      <dsp:spPr>
        <a:xfrm>
          <a:off x="4946157" y="2465407"/>
          <a:ext cx="2535117" cy="1521070"/>
        </a:xfrm>
        <a:prstGeom prst="rect">
          <a:avLst/>
        </a:prstGeom>
        <a:solidFill>
          <a:schemeClr val="accent5">
            <a:lumMod val="75000"/>
          </a:schemeClr>
        </a:soli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4223" tIns="130394" rIns="124223" bIns="130394"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Work Hard and graft: Improve attitude to learning, ask teachers what can we do to get better</a:t>
          </a:r>
        </a:p>
      </dsp:txBody>
      <dsp:txXfrm>
        <a:off x="4946157" y="2465407"/>
        <a:ext cx="2535117" cy="15210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02D20-B092-44D0-AC73-5CA7FE2F0E77}">
      <dsp:nvSpPr>
        <dsp:cNvPr id="0" name=""/>
        <dsp:cNvSpPr/>
      </dsp:nvSpPr>
      <dsp:spPr>
        <a:xfrm>
          <a:off x="0" y="0"/>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0" kern="1200" dirty="0"/>
            <a:t>I want this year group to continue being a year group that everyone loves to teach. To lead by example as the top of KS4.</a:t>
          </a:r>
          <a:endParaRPr lang="en-US" sz="2400" b="0" kern="1200" dirty="0"/>
        </a:p>
      </dsp:txBody>
      <dsp:txXfrm>
        <a:off x="51296" y="51296"/>
        <a:ext cx="8466360" cy="948215"/>
      </dsp:txXfrm>
    </dsp:sp>
    <dsp:sp modelId="{110BCE37-EC4A-4571-8B59-80780FEAB492}">
      <dsp:nvSpPr>
        <dsp:cNvPr id="0" name=""/>
        <dsp:cNvSpPr/>
      </dsp:nvSpPr>
      <dsp:spPr>
        <a:xfrm>
          <a:off x="0" y="1066608"/>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If students follow expectations and the visons I have set them,  I know you will be ready and prepared for post 16 education and give yourself opportunities in your next steps.</a:t>
          </a:r>
          <a:endParaRPr lang="en-US" sz="2000" kern="1200" dirty="0"/>
        </a:p>
      </dsp:txBody>
      <dsp:txXfrm>
        <a:off x="51296" y="1117904"/>
        <a:ext cx="8466360" cy="948215"/>
      </dsp:txXfrm>
    </dsp:sp>
    <dsp:sp modelId="{DA71605A-B1D2-4D1D-B38C-C63895FC8AE7}">
      <dsp:nvSpPr>
        <dsp:cNvPr id="0" name=""/>
        <dsp:cNvSpPr/>
      </dsp:nvSpPr>
      <dsp:spPr>
        <a:xfrm>
          <a:off x="0" y="2131056"/>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 want students to leave school confident and ready to flourish on the next stages of their education. The hard work starts now, Year 11 is where we should be pushing ourselves to be the best we can be.</a:t>
          </a:r>
        </a:p>
      </dsp:txBody>
      <dsp:txXfrm>
        <a:off x="51296" y="2182352"/>
        <a:ext cx="8466360" cy="948215"/>
      </dsp:txXfrm>
    </dsp:sp>
    <dsp:sp modelId="{3D8CE435-5A16-471E-B24C-6A269A12CCCA}">
      <dsp:nvSpPr>
        <dsp:cNvPr id="0" name=""/>
        <dsp:cNvSpPr/>
      </dsp:nvSpPr>
      <dsp:spPr>
        <a:xfrm>
          <a:off x="0" y="3197309"/>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If I can implement these visions to them, I will be proud that I have influenced you to be the people you are today and to give you choices when leaving secondary education.</a:t>
          </a:r>
          <a:endParaRPr lang="en-US" sz="500" kern="1200" dirty="0"/>
        </a:p>
      </dsp:txBody>
      <dsp:txXfrm>
        <a:off x="51296" y="3248605"/>
        <a:ext cx="8466360" cy="948215"/>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A6C566D-91B3-492C-AD9A-416CB0475CA6}" type="datetimeFigureOut">
              <a:rPr lang="en-GB" smtClean="0"/>
              <a:t>20/10/2025</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5BD79FC-BA8F-49EB-8A97-D99A5ACBCB0F}" type="slidenum">
              <a:rPr lang="en-GB" smtClean="0"/>
              <a:t>‹#›</a:t>
            </a:fld>
            <a:endParaRPr lang="en-GB" dirty="0"/>
          </a:p>
        </p:txBody>
      </p:sp>
    </p:spTree>
    <p:extLst>
      <p:ext uri="{BB962C8B-B14F-4D97-AF65-F5344CB8AC3E}">
        <p14:creationId xmlns:p14="http://schemas.microsoft.com/office/powerpoint/2010/main" val="1780393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5505C12-16DD-4129-B169-9022B4D3FDF0}" type="datetimeFigureOut">
              <a:rPr lang="en-GB" smtClean="0"/>
              <a:t>20/10/2025</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CB723E8E-1414-4D23-B790-E7824AC740FF}" type="slidenum">
              <a:rPr lang="en-GB" smtClean="0"/>
              <a:t>‹#›</a:t>
            </a:fld>
            <a:endParaRPr lang="en-GB" dirty="0"/>
          </a:p>
        </p:txBody>
      </p:sp>
    </p:spTree>
    <p:extLst>
      <p:ext uri="{BB962C8B-B14F-4D97-AF65-F5344CB8AC3E}">
        <p14:creationId xmlns:p14="http://schemas.microsoft.com/office/powerpoint/2010/main" val="1477818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723E8E-1414-4D23-B790-E7824AC740FF}" type="slidenum">
              <a:rPr lang="en-GB" smtClean="0"/>
              <a:t>5</a:t>
            </a:fld>
            <a:endParaRPr lang="en-GB" dirty="0"/>
          </a:p>
        </p:txBody>
      </p:sp>
    </p:spTree>
    <p:extLst>
      <p:ext uri="{BB962C8B-B14F-4D97-AF65-F5344CB8AC3E}">
        <p14:creationId xmlns:p14="http://schemas.microsoft.com/office/powerpoint/2010/main" val="14012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723E8E-1414-4D23-B790-E7824AC740FF}" type="slidenum">
              <a:rPr lang="en-GB" smtClean="0"/>
              <a:t>8</a:t>
            </a:fld>
            <a:endParaRPr lang="en-GB" dirty="0"/>
          </a:p>
        </p:txBody>
      </p:sp>
    </p:spTree>
    <p:extLst>
      <p:ext uri="{BB962C8B-B14F-4D97-AF65-F5344CB8AC3E}">
        <p14:creationId xmlns:p14="http://schemas.microsoft.com/office/powerpoint/2010/main" val="2437221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723E8E-1414-4D23-B790-E7824AC740FF}" type="slidenum">
              <a:rPr lang="en-GB" smtClean="0"/>
              <a:t>9</a:t>
            </a:fld>
            <a:endParaRPr lang="en-GB" dirty="0"/>
          </a:p>
        </p:txBody>
      </p:sp>
    </p:spTree>
    <p:extLst>
      <p:ext uri="{BB962C8B-B14F-4D97-AF65-F5344CB8AC3E}">
        <p14:creationId xmlns:p14="http://schemas.microsoft.com/office/powerpoint/2010/main" val="368445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B723E8E-1414-4D23-B790-E7824AC740FF}" type="slidenum">
              <a:rPr lang="en-GB" smtClean="0"/>
              <a:t>10</a:t>
            </a:fld>
            <a:endParaRPr lang="en-GB"/>
          </a:p>
        </p:txBody>
      </p:sp>
    </p:spTree>
    <p:extLst>
      <p:ext uri="{BB962C8B-B14F-4D97-AF65-F5344CB8AC3E}">
        <p14:creationId xmlns:p14="http://schemas.microsoft.com/office/powerpoint/2010/main" val="730213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723E8E-1414-4D23-B790-E7824AC740FF}" type="slidenum">
              <a:rPr lang="en-GB" smtClean="0"/>
              <a:t>21</a:t>
            </a:fld>
            <a:endParaRPr lang="en-GB" dirty="0"/>
          </a:p>
        </p:txBody>
      </p:sp>
    </p:spTree>
    <p:extLst>
      <p:ext uri="{BB962C8B-B14F-4D97-AF65-F5344CB8AC3E}">
        <p14:creationId xmlns:p14="http://schemas.microsoft.com/office/powerpoint/2010/main" val="1783263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020DD58-113A-4951-AB1F-CB193C371A66}" type="datetimeFigureOut">
              <a:rPr lang="en-GB" smtClean="0"/>
              <a:t>20/10/2025</a:t>
            </a:fld>
            <a:endParaRPr lang="en-GB"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2053AF6-93D2-4FD8-A173-4A0B8BC56AC8}" type="slidenum">
              <a:rPr lang="en-GB" smtClean="0"/>
              <a:t>‹#›</a:t>
            </a:fld>
            <a:endParaRPr lang="en-GB"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dir="u"/>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mailto:Ahahn@st-benedicts.suffolk.sch.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www.st-benedicts.suffolk.sch.uk/index.asp"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www.google.co.uk/url?q=http://www.kellogg.edu/helpdesk/student/email/&amp;sa=U&amp;ved=0ahUKEwjnkJP3rZDWAhVHBMAKHWr7Ac8QwW4IGDAB&amp;usg=AFQjCNETQEa9HkCtpVuYdZ7da_xP3xfQyA" TargetMode="Externa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395619"/>
            <a:ext cx="8202666" cy="3545549"/>
          </a:xfrm>
        </p:spPr>
        <p:txBody>
          <a:bodyPr>
            <a:normAutofit fontScale="90000"/>
          </a:bodyPr>
          <a:lstStyle/>
          <a:p>
            <a:br>
              <a:rPr lang="en-GB" dirty="0"/>
            </a:br>
            <a:br>
              <a:rPr lang="en-GB" dirty="0"/>
            </a:br>
            <a:r>
              <a:rPr lang="en-GB" b="1" dirty="0"/>
              <a:t> </a:t>
            </a:r>
            <a:r>
              <a:rPr lang="en-GB" sz="5300" b="1" dirty="0"/>
              <a:t>Year 11 Parents’ </a:t>
            </a:r>
            <a:br>
              <a:rPr lang="en-GB" sz="5300" b="1" dirty="0"/>
            </a:br>
            <a:r>
              <a:rPr lang="en-GB" sz="5300" b="1" dirty="0"/>
              <a:t>Curriculum Evening </a:t>
            </a:r>
            <a:br>
              <a:rPr lang="en-GB" sz="5300" dirty="0"/>
            </a:br>
            <a:r>
              <a:rPr lang="en-GB" sz="5300" dirty="0"/>
              <a:t>Wednesday 10</a:t>
            </a:r>
            <a:r>
              <a:rPr lang="en-GB" sz="5300" baseline="30000" dirty="0"/>
              <a:t>th</a:t>
            </a:r>
            <a:r>
              <a:rPr lang="en-GB" sz="5300" dirty="0"/>
              <a:t> September  2025</a:t>
            </a:r>
            <a:br>
              <a:rPr lang="en-GB" sz="5300" dirty="0"/>
            </a:br>
            <a:r>
              <a:rPr lang="en-GB" sz="5300" dirty="0"/>
              <a:t>Preparation and Celebration </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07503"/>
            <a:ext cx="3589004" cy="10045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Information Information Cent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533924"/>
            <a:ext cx="2149822" cy="1324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227290"/>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0810" y="1704242"/>
            <a:ext cx="6120680" cy="4865228"/>
          </a:xfrm>
        </p:spPr>
        <p:txBody>
          <a:bodyPr>
            <a:noAutofit/>
          </a:bodyPr>
          <a:lstStyle/>
          <a:p>
            <a:r>
              <a:rPr lang="en-GB" b="1" dirty="0">
                <a:solidFill>
                  <a:schemeClr val="tx1"/>
                </a:solidFill>
              </a:rPr>
              <a:t>Welcome and prayer</a:t>
            </a:r>
          </a:p>
          <a:p>
            <a:r>
              <a:rPr lang="en-GB" b="1" dirty="0">
                <a:solidFill>
                  <a:schemeClr val="tx1"/>
                </a:solidFill>
              </a:rPr>
              <a:t>Overview of the year ahead, my vision, attendance, behaviour and expectations (Mr Turner Head of Year 11)</a:t>
            </a:r>
          </a:p>
          <a:p>
            <a:endParaRPr lang="en-GB" b="1" dirty="0">
              <a:solidFill>
                <a:schemeClr val="tx1"/>
              </a:solidFill>
            </a:endParaRPr>
          </a:p>
          <a:p>
            <a:r>
              <a:rPr lang="en-GB" b="1" dirty="0">
                <a:solidFill>
                  <a:schemeClr val="tx1"/>
                </a:solidFill>
              </a:rPr>
              <a:t>Additional Information: </a:t>
            </a:r>
          </a:p>
          <a:p>
            <a:r>
              <a:rPr lang="en-GB" b="1" dirty="0">
                <a:solidFill>
                  <a:schemeClr val="tx1"/>
                </a:solidFill>
              </a:rPr>
              <a:t>Revision – relearn, retrieve, rehearse </a:t>
            </a:r>
          </a:p>
          <a:p>
            <a:r>
              <a:rPr lang="en-GB" b="1" dirty="0">
                <a:solidFill>
                  <a:schemeClr val="tx1"/>
                </a:solidFill>
              </a:rPr>
              <a:t>Students working at home</a:t>
            </a:r>
          </a:p>
          <a:p>
            <a:r>
              <a:rPr lang="en-GB" b="1" dirty="0">
                <a:solidFill>
                  <a:schemeClr val="tx1"/>
                </a:solidFill>
              </a:rPr>
              <a:t>Where to find curriculum information</a:t>
            </a:r>
          </a:p>
          <a:p>
            <a:r>
              <a:rPr lang="en-GB" b="1" dirty="0">
                <a:solidFill>
                  <a:schemeClr val="tx1"/>
                </a:solidFill>
              </a:rPr>
              <a:t>Careers talks- post 16 education</a:t>
            </a:r>
          </a:p>
          <a:p>
            <a:r>
              <a:rPr lang="en-GB" b="1" dirty="0">
                <a:solidFill>
                  <a:schemeClr val="tx1"/>
                </a:solidFill>
              </a:rPr>
              <a:t>Mental and health </a:t>
            </a:r>
            <a:r>
              <a:rPr lang="en-GB" b="1">
                <a:solidFill>
                  <a:schemeClr val="tx1"/>
                </a:solidFill>
              </a:rPr>
              <a:t>and wellbeing. </a:t>
            </a:r>
            <a:endParaRPr lang="en-GB" b="1" dirty="0">
              <a:solidFill>
                <a:schemeClr val="tx1"/>
              </a:solidFill>
            </a:endParaRPr>
          </a:p>
        </p:txBody>
      </p:sp>
      <p:sp>
        <p:nvSpPr>
          <p:cNvPr id="3" name="Title 2"/>
          <p:cNvSpPr>
            <a:spLocks noGrp="1"/>
          </p:cNvSpPr>
          <p:nvPr>
            <p:ph type="title"/>
          </p:nvPr>
        </p:nvSpPr>
        <p:spPr>
          <a:xfrm>
            <a:off x="-684584" y="729138"/>
            <a:ext cx="8229600" cy="1252728"/>
          </a:xfrm>
        </p:spPr>
        <p:txBody>
          <a:bodyPr/>
          <a:lstStyle/>
          <a:p>
            <a:r>
              <a:rPr lang="en-GB" b="1" dirty="0">
                <a:solidFill>
                  <a:schemeClr val="tx1"/>
                </a:solidFill>
              </a:rPr>
              <a:t> </a:t>
            </a:r>
            <a:r>
              <a:rPr lang="en-GB" sz="4800" b="1" dirty="0">
                <a:solidFill>
                  <a:schemeClr val="bg1"/>
                </a:solidFill>
              </a:rPr>
              <a:t>This evening’s schedule</a:t>
            </a:r>
          </a:p>
        </p:txBody>
      </p:sp>
      <p:pic>
        <p:nvPicPr>
          <p:cNvPr id="5"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07502"/>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Info panel picture">
            <a:extLst>
              <a:ext uri="{FF2B5EF4-FFF2-40B4-BE49-F238E27FC236}">
                <a16:creationId xmlns:a16="http://schemas.microsoft.com/office/drawing/2014/main" id="{349E016A-598F-2FAE-0C3B-2E8A5A4556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4171" y="1185436"/>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B5BD3E-6BF8-CF2C-7669-1796D88A59BA}"/>
              </a:ext>
            </a:extLst>
          </p:cNvPr>
          <p:cNvSpPr txBox="1"/>
          <p:nvPr/>
        </p:nvSpPr>
        <p:spPr>
          <a:xfrm>
            <a:off x="5939419" y="3106161"/>
            <a:ext cx="3033038" cy="923330"/>
          </a:xfrm>
          <a:prstGeom prst="rect">
            <a:avLst/>
          </a:prstGeom>
          <a:noFill/>
        </p:spPr>
        <p:txBody>
          <a:bodyPr wrap="square">
            <a:spAutoFit/>
          </a:bodyPr>
          <a:lstStyle/>
          <a:p>
            <a:pPr algn="ctr"/>
            <a:r>
              <a:rPr lang="en-GB" b="1" dirty="0">
                <a:solidFill>
                  <a:schemeClr val="tx1"/>
                </a:solidFill>
              </a:rPr>
              <a:t>Mr Turner</a:t>
            </a:r>
          </a:p>
          <a:p>
            <a:pPr algn="ctr"/>
            <a:r>
              <a:rPr lang="en-GB" b="1" dirty="0">
                <a:solidFill>
                  <a:schemeClr val="tx1"/>
                </a:solidFill>
              </a:rPr>
              <a:t> (</a:t>
            </a:r>
            <a:r>
              <a:rPr lang="en-GB" b="1" dirty="0"/>
              <a:t>Senior Progress Leader- Year</a:t>
            </a:r>
            <a:r>
              <a:rPr lang="en-GB" b="1" dirty="0">
                <a:solidFill>
                  <a:schemeClr val="tx1"/>
                </a:solidFill>
              </a:rPr>
              <a:t> 11)</a:t>
            </a:r>
            <a:endParaRPr lang="en-GB" dirty="0"/>
          </a:p>
        </p:txBody>
      </p:sp>
      <p:pic>
        <p:nvPicPr>
          <p:cNvPr id="2052" name="Picture 4" descr="Info panel picture">
            <a:extLst>
              <a:ext uri="{FF2B5EF4-FFF2-40B4-BE49-F238E27FC236}">
                <a16:creationId xmlns:a16="http://schemas.microsoft.com/office/drawing/2014/main" id="{E7376F13-3C81-F306-82ED-D716F96FA9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38533" y="3933056"/>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5DD13C6-D481-B8A5-D4E4-288C83BC51E5}"/>
              </a:ext>
            </a:extLst>
          </p:cNvPr>
          <p:cNvSpPr txBox="1"/>
          <p:nvPr/>
        </p:nvSpPr>
        <p:spPr>
          <a:xfrm>
            <a:off x="5870759" y="5838056"/>
            <a:ext cx="3033038" cy="923330"/>
          </a:xfrm>
          <a:prstGeom prst="rect">
            <a:avLst/>
          </a:prstGeom>
          <a:noFill/>
        </p:spPr>
        <p:txBody>
          <a:bodyPr wrap="square">
            <a:spAutoFit/>
          </a:bodyPr>
          <a:lstStyle/>
          <a:p>
            <a:pPr algn="ctr"/>
            <a:r>
              <a:rPr lang="en-GB" b="1" dirty="0">
                <a:solidFill>
                  <a:schemeClr val="tx1"/>
                </a:solidFill>
              </a:rPr>
              <a:t>Mr </a:t>
            </a:r>
            <a:r>
              <a:rPr lang="en-GB" b="1" dirty="0"/>
              <a:t>Tatum</a:t>
            </a:r>
            <a:endParaRPr lang="en-GB" b="1" dirty="0">
              <a:solidFill>
                <a:schemeClr val="tx1"/>
              </a:solidFill>
            </a:endParaRPr>
          </a:p>
          <a:p>
            <a:pPr algn="ctr"/>
            <a:r>
              <a:rPr lang="en-GB" b="1" dirty="0">
                <a:solidFill>
                  <a:schemeClr val="tx1"/>
                </a:solidFill>
              </a:rPr>
              <a:t> (Deputy Headteacher- SLT line manager for Year 11)</a:t>
            </a:r>
            <a:endParaRPr lang="en-GB" dirty="0"/>
          </a:p>
        </p:txBody>
      </p:sp>
    </p:spTree>
    <p:extLst>
      <p:ext uri="{BB962C8B-B14F-4D97-AF65-F5344CB8AC3E}">
        <p14:creationId xmlns:p14="http://schemas.microsoft.com/office/powerpoint/2010/main" val="426830511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2276872"/>
            <a:ext cx="7948405" cy="4137323"/>
          </a:xfrm>
        </p:spPr>
        <p:txBody>
          <a:bodyPr>
            <a:noAutofit/>
          </a:bodyPr>
          <a:lstStyle/>
          <a:p>
            <a:pPr marL="0" indent="0">
              <a:buNone/>
            </a:pPr>
            <a:r>
              <a:rPr lang="en-GB" dirty="0">
                <a:solidFill>
                  <a:schemeClr val="tx1"/>
                </a:solidFill>
              </a:rPr>
              <a:t>Lord,</a:t>
            </a:r>
            <a:br>
              <a:rPr lang="en-GB" dirty="0">
                <a:solidFill>
                  <a:schemeClr val="tx1"/>
                </a:solidFill>
              </a:rPr>
            </a:br>
            <a:r>
              <a:rPr lang="en-GB" dirty="0">
                <a:solidFill>
                  <a:schemeClr val="tx1"/>
                </a:solidFill>
              </a:rPr>
              <a:t>You are the light that guides my feet.</a:t>
            </a:r>
            <a:br>
              <a:rPr lang="en-GB" dirty="0">
                <a:solidFill>
                  <a:schemeClr val="tx1"/>
                </a:solidFill>
              </a:rPr>
            </a:br>
            <a:r>
              <a:rPr lang="en-GB" dirty="0">
                <a:solidFill>
                  <a:schemeClr val="tx1"/>
                </a:solidFill>
              </a:rPr>
              <a:t>You are the map that gives me direction.</a:t>
            </a:r>
            <a:br>
              <a:rPr lang="en-GB" dirty="0">
                <a:solidFill>
                  <a:schemeClr val="tx1"/>
                </a:solidFill>
              </a:rPr>
            </a:br>
            <a:r>
              <a:rPr lang="en-GB" dirty="0">
                <a:solidFill>
                  <a:schemeClr val="tx1"/>
                </a:solidFill>
              </a:rPr>
              <a:t>You are the peace that makes me strong.</a:t>
            </a:r>
            <a:br>
              <a:rPr lang="en-GB" dirty="0">
                <a:solidFill>
                  <a:schemeClr val="tx1"/>
                </a:solidFill>
              </a:rPr>
            </a:br>
            <a:r>
              <a:rPr lang="en-GB" dirty="0">
                <a:solidFill>
                  <a:schemeClr val="tx1"/>
                </a:solidFill>
              </a:rPr>
              <a:t>You are the leader whom I faithfully follow.</a:t>
            </a:r>
            <a:br>
              <a:rPr lang="en-GB" dirty="0">
                <a:solidFill>
                  <a:schemeClr val="tx1"/>
                </a:solidFill>
              </a:rPr>
            </a:br>
            <a:br>
              <a:rPr lang="en-GB" dirty="0">
                <a:solidFill>
                  <a:schemeClr val="tx1"/>
                </a:solidFill>
              </a:rPr>
            </a:br>
            <a:r>
              <a:rPr lang="en-GB" dirty="0">
                <a:solidFill>
                  <a:schemeClr val="tx1"/>
                </a:solidFill>
              </a:rPr>
              <a:t>May your light illuminate my life</a:t>
            </a:r>
            <a:br>
              <a:rPr lang="en-GB" dirty="0">
                <a:solidFill>
                  <a:schemeClr val="tx1"/>
                </a:solidFill>
              </a:rPr>
            </a:br>
            <a:r>
              <a:rPr lang="en-GB" dirty="0">
                <a:solidFill>
                  <a:schemeClr val="tx1"/>
                </a:solidFill>
              </a:rPr>
              <a:t>And your guidance bring direction.</a:t>
            </a:r>
            <a:br>
              <a:rPr lang="en-GB" dirty="0">
                <a:solidFill>
                  <a:schemeClr val="tx1"/>
                </a:solidFill>
              </a:rPr>
            </a:br>
            <a:r>
              <a:rPr lang="en-GB" dirty="0">
                <a:solidFill>
                  <a:schemeClr val="tx1"/>
                </a:solidFill>
              </a:rPr>
              <a:t>May I find inspiration in your word</a:t>
            </a:r>
            <a:br>
              <a:rPr lang="en-GB" dirty="0">
                <a:solidFill>
                  <a:schemeClr val="tx1"/>
                </a:solidFill>
              </a:rPr>
            </a:br>
            <a:r>
              <a:rPr lang="en-GB" dirty="0">
                <a:solidFill>
                  <a:schemeClr val="tx1"/>
                </a:solidFill>
              </a:rPr>
              <a:t>And peace in my heart as I follow you.</a:t>
            </a:r>
            <a:br>
              <a:rPr lang="en-GB" dirty="0">
                <a:solidFill>
                  <a:schemeClr val="tx1"/>
                </a:solidFill>
              </a:rPr>
            </a:br>
            <a:r>
              <a:rPr lang="en-GB" dirty="0">
                <a:solidFill>
                  <a:schemeClr val="tx1"/>
                </a:solidFill>
              </a:rPr>
              <a:t>Amen.</a:t>
            </a:r>
            <a:br>
              <a:rPr lang="en-GB" dirty="0">
                <a:solidFill>
                  <a:schemeClr val="tx1"/>
                </a:solidFill>
              </a:rPr>
            </a:br>
            <a:br>
              <a:rPr lang="en-GB" dirty="0">
                <a:solidFill>
                  <a:schemeClr val="tx1"/>
                </a:solidFill>
              </a:rPr>
            </a:br>
            <a:endParaRPr lang="en-GB" dirty="0">
              <a:solidFill>
                <a:schemeClr val="tx1"/>
              </a:solidFill>
            </a:endParaRPr>
          </a:p>
        </p:txBody>
      </p:sp>
      <p:sp>
        <p:nvSpPr>
          <p:cNvPr id="3" name="Title 2"/>
          <p:cNvSpPr>
            <a:spLocks noGrp="1"/>
          </p:cNvSpPr>
          <p:nvPr>
            <p:ph type="title"/>
          </p:nvPr>
        </p:nvSpPr>
        <p:spPr>
          <a:xfrm>
            <a:off x="467544" y="836712"/>
            <a:ext cx="8229600" cy="1252728"/>
          </a:xfrm>
        </p:spPr>
        <p:txBody>
          <a:bodyPr/>
          <a:lstStyle/>
          <a:p>
            <a:r>
              <a:rPr lang="en-GB" b="1" dirty="0">
                <a:solidFill>
                  <a:schemeClr val="bg1"/>
                </a:solidFill>
              </a:rPr>
              <a:t>Pause for reflection</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243849"/>
            <a:ext cx="3516996" cy="984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36796052"/>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Tutor team –</a:t>
            </a:r>
            <a:br>
              <a:rPr lang="en-GB" dirty="0"/>
            </a:br>
            <a:r>
              <a:rPr lang="en-GB" dirty="0"/>
              <a:t> @st-benedicts.suffolk.sch.uk</a:t>
            </a:r>
          </a:p>
        </p:txBody>
      </p:sp>
      <p:sp>
        <p:nvSpPr>
          <p:cNvPr id="14" name="Content Placeholder 1"/>
          <p:cNvSpPr txBox="1">
            <a:spLocks/>
          </p:cNvSpPr>
          <p:nvPr/>
        </p:nvSpPr>
        <p:spPr>
          <a:xfrm>
            <a:off x="3649307" y="3586895"/>
            <a:ext cx="1938896" cy="43700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3200" b="1" dirty="0"/>
              <a:t>11C</a:t>
            </a:r>
            <a:r>
              <a:rPr lang="en-GB" sz="2000" dirty="0"/>
              <a:t> Nstiff@	</a:t>
            </a:r>
          </a:p>
        </p:txBody>
      </p:sp>
      <p:sp>
        <p:nvSpPr>
          <p:cNvPr id="23" name="Content Placeholder 1"/>
          <p:cNvSpPr txBox="1">
            <a:spLocks/>
          </p:cNvSpPr>
          <p:nvPr/>
        </p:nvSpPr>
        <p:spPr>
          <a:xfrm>
            <a:off x="6588224" y="3630909"/>
            <a:ext cx="2725937" cy="453695"/>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3200" b="1" dirty="0"/>
              <a:t>11L</a:t>
            </a:r>
            <a:r>
              <a:rPr lang="en-GB" sz="2000" dirty="0"/>
              <a:t> </a:t>
            </a:r>
            <a:r>
              <a:rPr lang="en-GB" sz="2000" dirty="0" err="1"/>
              <a:t>Dwallace</a:t>
            </a:r>
            <a:r>
              <a:rPr lang="en-GB" sz="2000" dirty="0"/>
              <a:t> @ 	</a:t>
            </a:r>
          </a:p>
        </p:txBody>
      </p:sp>
      <p:sp>
        <p:nvSpPr>
          <p:cNvPr id="25" name="Content Placeholder 1"/>
          <p:cNvSpPr txBox="1">
            <a:spLocks/>
          </p:cNvSpPr>
          <p:nvPr/>
        </p:nvSpPr>
        <p:spPr>
          <a:xfrm>
            <a:off x="298141" y="3547279"/>
            <a:ext cx="4781392" cy="46616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3200" b="1" dirty="0"/>
              <a:t>11A</a:t>
            </a:r>
            <a:r>
              <a:rPr lang="en-GB" sz="2000" dirty="0"/>
              <a:t> </a:t>
            </a:r>
            <a:r>
              <a:rPr lang="en-GB" sz="2000" dirty="0" err="1"/>
              <a:t>Mforeman</a:t>
            </a:r>
            <a:r>
              <a:rPr lang="en-GB" sz="2000" dirty="0"/>
              <a:t>@ </a:t>
            </a:r>
          </a:p>
        </p:txBody>
      </p:sp>
      <p:sp>
        <p:nvSpPr>
          <p:cNvPr id="26" name="Content Placeholder 1"/>
          <p:cNvSpPr txBox="1">
            <a:spLocks/>
          </p:cNvSpPr>
          <p:nvPr/>
        </p:nvSpPr>
        <p:spPr>
          <a:xfrm>
            <a:off x="690558" y="6102851"/>
            <a:ext cx="1938896" cy="43700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3200" b="1" dirty="0"/>
              <a:t>11P</a:t>
            </a:r>
            <a:r>
              <a:rPr lang="en-GB" sz="2000" dirty="0"/>
              <a:t> </a:t>
            </a:r>
            <a:r>
              <a:rPr lang="en-GB" sz="2000" dirty="0" err="1"/>
              <a:t>Jsayer</a:t>
            </a:r>
            <a:r>
              <a:rPr lang="en-GB" sz="2000" dirty="0"/>
              <a:t>@	</a:t>
            </a:r>
          </a:p>
        </p:txBody>
      </p:sp>
      <p:sp>
        <p:nvSpPr>
          <p:cNvPr id="27" name="Content Placeholder 1"/>
          <p:cNvSpPr txBox="1">
            <a:spLocks/>
          </p:cNvSpPr>
          <p:nvPr/>
        </p:nvSpPr>
        <p:spPr>
          <a:xfrm>
            <a:off x="6588224" y="6048081"/>
            <a:ext cx="2555776" cy="81924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3200" dirty="0"/>
              <a:t>1</a:t>
            </a:r>
            <a:r>
              <a:rPr lang="en-GB" sz="3200" b="1" dirty="0"/>
              <a:t>1X</a:t>
            </a:r>
            <a:r>
              <a:rPr lang="en-GB" sz="3200" dirty="0"/>
              <a:t> </a:t>
            </a:r>
            <a:r>
              <a:rPr lang="en-GB" sz="2000" dirty="0" err="1"/>
              <a:t>Ddunsmore</a:t>
            </a:r>
            <a:r>
              <a:rPr lang="en-GB" sz="2000" dirty="0"/>
              <a:t> @</a:t>
            </a:r>
          </a:p>
        </p:txBody>
      </p:sp>
      <p:sp>
        <p:nvSpPr>
          <p:cNvPr id="15" name="Content Placeholder 1">
            <a:extLst>
              <a:ext uri="{FF2B5EF4-FFF2-40B4-BE49-F238E27FC236}">
                <a16:creationId xmlns:a16="http://schemas.microsoft.com/office/drawing/2014/main" id="{88657BA1-F6C7-47AA-BD15-3BC01A6ED274}"/>
              </a:ext>
            </a:extLst>
          </p:cNvPr>
          <p:cNvSpPr txBox="1">
            <a:spLocks/>
          </p:cNvSpPr>
          <p:nvPr/>
        </p:nvSpPr>
        <p:spPr>
          <a:xfrm>
            <a:off x="3095712" y="6093522"/>
            <a:ext cx="4320480" cy="76447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3200" b="1" dirty="0"/>
              <a:t>11s</a:t>
            </a:r>
            <a:r>
              <a:rPr lang="en-GB" sz="2000" dirty="0"/>
              <a:t> </a:t>
            </a:r>
            <a:r>
              <a:rPr lang="en-GB" sz="2000" dirty="0" err="1"/>
              <a:t>Pbaker</a:t>
            </a:r>
            <a:r>
              <a:rPr lang="en-GB" sz="2000" dirty="0"/>
              <a:t>@  &amp;    </a:t>
            </a:r>
            <a:r>
              <a:rPr lang="en-GB" sz="2000" dirty="0" err="1"/>
              <a:t>Csevery</a:t>
            </a:r>
            <a:r>
              <a:rPr lang="en-GB" sz="2000" dirty="0"/>
              <a:t>@    	</a:t>
            </a:r>
          </a:p>
        </p:txBody>
      </p:sp>
      <p:pic>
        <p:nvPicPr>
          <p:cNvPr id="1026" name="Picture 2" descr="Info panel picture">
            <a:extLst>
              <a:ext uri="{FF2B5EF4-FFF2-40B4-BE49-F238E27FC236}">
                <a16:creationId xmlns:a16="http://schemas.microsoft.com/office/drawing/2014/main" id="{1E335865-40DA-C998-4E72-86A7484622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4143081"/>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fo panel picture">
            <a:extLst>
              <a:ext uri="{FF2B5EF4-FFF2-40B4-BE49-F238E27FC236}">
                <a16:creationId xmlns:a16="http://schemas.microsoft.com/office/drawing/2014/main" id="{81EDA0D8-C14E-C9DA-CF98-B96A0F574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9500" y="1742596"/>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fo panel picture">
            <a:extLst>
              <a:ext uri="{FF2B5EF4-FFF2-40B4-BE49-F238E27FC236}">
                <a16:creationId xmlns:a16="http://schemas.microsoft.com/office/drawing/2014/main" id="{293C3D90-A4F9-CDD2-1D6F-877FA333B6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2237" y="1658482"/>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nfo panel picture">
            <a:extLst>
              <a:ext uri="{FF2B5EF4-FFF2-40B4-BE49-F238E27FC236}">
                <a16:creationId xmlns:a16="http://schemas.microsoft.com/office/drawing/2014/main" id="{9351DBED-7D38-8B2A-7268-2A9C4E9D47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17116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Info panel picture">
            <a:extLst>
              <a:ext uri="{FF2B5EF4-FFF2-40B4-BE49-F238E27FC236}">
                <a16:creationId xmlns:a16="http://schemas.microsoft.com/office/drawing/2014/main" id="{33B36F6D-114C-2643-7FA9-38E0B55089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88837" y="4165802"/>
            <a:ext cx="1883163"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Info panel picture">
            <a:extLst>
              <a:ext uri="{FF2B5EF4-FFF2-40B4-BE49-F238E27FC236}">
                <a16:creationId xmlns:a16="http://schemas.microsoft.com/office/drawing/2014/main" id="{60D30D76-C421-6ECF-72F5-419188D386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8037" y="415549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nfo panel picture">
            <a:extLst>
              <a:ext uri="{FF2B5EF4-FFF2-40B4-BE49-F238E27FC236}">
                <a16:creationId xmlns:a16="http://schemas.microsoft.com/office/drawing/2014/main" id="{1A943214-1409-FE5D-5625-AA65F70A0B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5802" y="1689252"/>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686717"/>
      </p:ext>
    </p:extLst>
  </p:cSld>
  <p:clrMapOvr>
    <a:masterClrMapping/>
  </p:clrMapOvr>
  <mc:AlternateContent xmlns:mc="http://schemas.openxmlformats.org/markup-compatibility/2006" xmlns:p14="http://schemas.microsoft.com/office/powerpoint/2010/main">
    <mc:Choice Requires="p14">
      <p:transition spd="slow" p14:dur="1500" advClick="0" advTm="10000">
        <p:push dir="u"/>
      </p:transition>
    </mc:Choice>
    <mc:Fallback xmlns="">
      <p:transition spd="slow" advClick="0" advTm="10000">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A39D2-80DE-D1AC-DADF-D77B03C9D8C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F06F929-B417-B497-78A8-3496AC00BCAE}"/>
              </a:ext>
            </a:extLst>
          </p:cNvPr>
          <p:cNvSpPr>
            <a:spLocks noGrp="1"/>
          </p:cNvSpPr>
          <p:nvPr>
            <p:ph idx="1"/>
          </p:nvPr>
        </p:nvSpPr>
        <p:spPr>
          <a:xfrm>
            <a:off x="155584" y="1492155"/>
            <a:ext cx="9168944" cy="5904656"/>
          </a:xfrm>
        </p:spPr>
        <p:txBody>
          <a:bodyPr>
            <a:noAutofit/>
          </a:bodyPr>
          <a:lstStyle/>
          <a:p>
            <a:r>
              <a:rPr lang="en-GB" sz="2800" b="1" u="sng" dirty="0">
                <a:solidFill>
                  <a:schemeClr val="tx1"/>
                </a:solidFill>
              </a:rPr>
              <a:t>Term 1</a:t>
            </a:r>
          </a:p>
          <a:p>
            <a:r>
              <a:rPr lang="en-GB" sz="2800" dirty="0">
                <a:solidFill>
                  <a:schemeClr val="tx1"/>
                </a:solidFill>
              </a:rPr>
              <a:t>Careers Interviews – Ms Hahn</a:t>
            </a:r>
          </a:p>
          <a:p>
            <a:r>
              <a:rPr lang="en-GB" sz="2800" b="1" dirty="0">
                <a:solidFill>
                  <a:schemeClr val="tx1"/>
                </a:solidFill>
              </a:rPr>
              <a:t>Half-term 1-</a:t>
            </a:r>
            <a:r>
              <a:rPr lang="en-GB" sz="2800" dirty="0">
                <a:solidFill>
                  <a:schemeClr val="tx1"/>
                </a:solidFill>
              </a:rPr>
              <a:t> study skills focus: the “how to” revise aspect of preparation</a:t>
            </a:r>
          </a:p>
          <a:p>
            <a:r>
              <a:rPr lang="en-GB" sz="2800" dirty="0">
                <a:solidFill>
                  <a:schemeClr val="tx1"/>
                </a:solidFill>
              </a:rPr>
              <a:t>10</a:t>
            </a:r>
            <a:r>
              <a:rPr lang="en-GB" sz="2800" baseline="30000" dirty="0">
                <a:solidFill>
                  <a:schemeClr val="tx1"/>
                </a:solidFill>
              </a:rPr>
              <a:t>th</a:t>
            </a:r>
            <a:r>
              <a:rPr lang="en-GB" sz="2800" dirty="0">
                <a:solidFill>
                  <a:schemeClr val="tx1"/>
                </a:solidFill>
              </a:rPr>
              <a:t> September- Information evening</a:t>
            </a:r>
          </a:p>
          <a:p>
            <a:r>
              <a:rPr lang="en-GB" sz="2800" dirty="0">
                <a:solidFill>
                  <a:schemeClr val="tx1"/>
                </a:solidFill>
              </a:rPr>
              <a:t>15-17</a:t>
            </a:r>
            <a:r>
              <a:rPr lang="en-GB" sz="2800" baseline="30000" dirty="0">
                <a:solidFill>
                  <a:schemeClr val="tx1"/>
                </a:solidFill>
              </a:rPr>
              <a:t>th</a:t>
            </a:r>
            <a:r>
              <a:rPr lang="en-GB" sz="2800" dirty="0">
                <a:solidFill>
                  <a:schemeClr val="tx1"/>
                </a:solidFill>
              </a:rPr>
              <a:t> September- Year 11 Bradwell Pilgrimage residential</a:t>
            </a:r>
          </a:p>
          <a:p>
            <a:r>
              <a:rPr lang="en-GB" sz="2800" dirty="0">
                <a:solidFill>
                  <a:schemeClr val="tx1"/>
                </a:solidFill>
              </a:rPr>
              <a:t>6</a:t>
            </a:r>
            <a:r>
              <a:rPr lang="en-GB" sz="2800" baseline="30000" dirty="0">
                <a:solidFill>
                  <a:schemeClr val="tx1"/>
                </a:solidFill>
              </a:rPr>
              <a:t>th</a:t>
            </a:r>
            <a:r>
              <a:rPr lang="en-GB" sz="2800" dirty="0">
                <a:solidFill>
                  <a:schemeClr val="tx1"/>
                </a:solidFill>
              </a:rPr>
              <a:t> form Open evening 21</a:t>
            </a:r>
            <a:r>
              <a:rPr lang="en-GB" sz="2800" baseline="30000" dirty="0">
                <a:solidFill>
                  <a:schemeClr val="tx1"/>
                </a:solidFill>
              </a:rPr>
              <a:t>ST</a:t>
            </a:r>
            <a:r>
              <a:rPr lang="en-GB" sz="2800" dirty="0">
                <a:solidFill>
                  <a:schemeClr val="tx1"/>
                </a:solidFill>
              </a:rPr>
              <a:t> October</a:t>
            </a:r>
          </a:p>
          <a:p>
            <a:r>
              <a:rPr lang="en-GB" sz="2800" b="1" dirty="0">
                <a:solidFill>
                  <a:schemeClr val="tx1"/>
                </a:solidFill>
              </a:rPr>
              <a:t>Half term 2- </a:t>
            </a:r>
            <a:r>
              <a:rPr lang="en-GB" sz="2800" dirty="0">
                <a:solidFill>
                  <a:schemeClr val="tx1"/>
                </a:solidFill>
              </a:rPr>
              <a:t>Subject specific revisions sessions start.</a:t>
            </a:r>
          </a:p>
          <a:p>
            <a:r>
              <a:rPr lang="en-GB" sz="2800" dirty="0">
                <a:solidFill>
                  <a:schemeClr val="tx1"/>
                </a:solidFill>
              </a:rPr>
              <a:t>14</a:t>
            </a:r>
            <a:r>
              <a:rPr lang="en-GB" sz="2800" baseline="30000" dirty="0">
                <a:solidFill>
                  <a:schemeClr val="tx1"/>
                </a:solidFill>
              </a:rPr>
              <a:t>th</a:t>
            </a:r>
            <a:r>
              <a:rPr lang="en-GB" sz="2800" dirty="0">
                <a:solidFill>
                  <a:schemeClr val="tx1"/>
                </a:solidFill>
              </a:rPr>
              <a:t>-27</a:t>
            </a:r>
            <a:r>
              <a:rPr lang="en-GB" sz="2800" baseline="30000" dirty="0">
                <a:solidFill>
                  <a:schemeClr val="tx1"/>
                </a:solidFill>
              </a:rPr>
              <a:t>th</a:t>
            </a:r>
            <a:r>
              <a:rPr lang="en-GB" sz="2800" dirty="0">
                <a:solidFill>
                  <a:schemeClr val="tx1"/>
                </a:solidFill>
              </a:rPr>
              <a:t> Nov Mock examinations – 2xweeks</a:t>
            </a:r>
          </a:p>
          <a:p>
            <a:r>
              <a:rPr lang="en-GB" sz="2800" dirty="0">
                <a:solidFill>
                  <a:schemeClr val="tx1"/>
                </a:solidFill>
              </a:rPr>
              <a:t>18</a:t>
            </a:r>
            <a:r>
              <a:rPr lang="en-GB" sz="2800" baseline="30000" dirty="0">
                <a:solidFill>
                  <a:schemeClr val="tx1"/>
                </a:solidFill>
              </a:rPr>
              <a:t>th</a:t>
            </a:r>
            <a:r>
              <a:rPr lang="en-GB" sz="2800" dirty="0">
                <a:solidFill>
                  <a:schemeClr val="tx1"/>
                </a:solidFill>
              </a:rPr>
              <a:t> December Mock results and Bowling (TBC)</a:t>
            </a:r>
          </a:p>
          <a:p>
            <a:endParaRPr lang="en-GB" sz="1600" dirty="0">
              <a:solidFill>
                <a:schemeClr val="tx1"/>
              </a:solidFill>
            </a:endParaRPr>
          </a:p>
        </p:txBody>
      </p:sp>
      <p:sp>
        <p:nvSpPr>
          <p:cNvPr id="3" name="Title 2">
            <a:extLst>
              <a:ext uri="{FF2B5EF4-FFF2-40B4-BE49-F238E27FC236}">
                <a16:creationId xmlns:a16="http://schemas.microsoft.com/office/drawing/2014/main" id="{7E5AD2BD-BA96-FF1F-37E8-249F7066DE7B}"/>
              </a:ext>
            </a:extLst>
          </p:cNvPr>
          <p:cNvSpPr>
            <a:spLocks noGrp="1"/>
          </p:cNvSpPr>
          <p:nvPr>
            <p:ph type="title"/>
          </p:nvPr>
        </p:nvSpPr>
        <p:spPr>
          <a:xfrm>
            <a:off x="-910951" y="239427"/>
            <a:ext cx="8229600" cy="1252728"/>
          </a:xfrm>
        </p:spPr>
        <p:txBody>
          <a:bodyPr/>
          <a:lstStyle/>
          <a:p>
            <a:r>
              <a:rPr lang="en-GB" dirty="0"/>
              <a:t>Key dates for Year 11</a:t>
            </a:r>
          </a:p>
        </p:txBody>
      </p:sp>
      <p:pic>
        <p:nvPicPr>
          <p:cNvPr id="4" name="Picture 3">
            <a:extLst>
              <a:ext uri="{FF2B5EF4-FFF2-40B4-BE49-F238E27FC236}">
                <a16:creationId xmlns:a16="http://schemas.microsoft.com/office/drawing/2014/main" id="{FF357432-B04A-A5E3-A766-1A41B7721231}"/>
              </a:ext>
            </a:extLst>
          </p:cNvPr>
          <p:cNvPicPr>
            <a:picLocks noChangeAspect="1"/>
          </p:cNvPicPr>
          <p:nvPr/>
        </p:nvPicPr>
        <p:blipFill>
          <a:blip r:embed="rId3"/>
          <a:stretch>
            <a:fillRect/>
          </a:stretch>
        </p:blipFill>
        <p:spPr>
          <a:xfrm>
            <a:off x="5940152" y="260648"/>
            <a:ext cx="3048264" cy="1713124"/>
          </a:xfrm>
          <a:prstGeom prst="rect">
            <a:avLst/>
          </a:prstGeom>
        </p:spPr>
      </p:pic>
    </p:spTree>
    <p:extLst>
      <p:ext uri="{BB962C8B-B14F-4D97-AF65-F5344CB8AC3E}">
        <p14:creationId xmlns:p14="http://schemas.microsoft.com/office/powerpoint/2010/main" val="36024516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24D31-F77E-E160-CC9B-792AFCFF7BBF}"/>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87A8B10-1FCB-89B9-0984-E934AD03CC91}"/>
              </a:ext>
            </a:extLst>
          </p:cNvPr>
          <p:cNvSpPr>
            <a:spLocks noGrp="1"/>
          </p:cNvSpPr>
          <p:nvPr>
            <p:ph idx="1"/>
          </p:nvPr>
        </p:nvSpPr>
        <p:spPr>
          <a:xfrm>
            <a:off x="292979" y="1930854"/>
            <a:ext cx="8851021" cy="5904656"/>
          </a:xfrm>
        </p:spPr>
        <p:txBody>
          <a:bodyPr>
            <a:noAutofit/>
          </a:bodyPr>
          <a:lstStyle/>
          <a:p>
            <a:pPr marL="0" indent="0">
              <a:buNone/>
            </a:pPr>
            <a:r>
              <a:rPr lang="en-GB" sz="2800" b="1" u="sng" dirty="0">
                <a:solidFill>
                  <a:schemeClr val="tx1"/>
                </a:solidFill>
              </a:rPr>
              <a:t>Term 2</a:t>
            </a:r>
          </a:p>
          <a:p>
            <a:pPr marL="0" indent="0">
              <a:buNone/>
            </a:pPr>
            <a:r>
              <a:rPr lang="en-GB" sz="2800" b="1" dirty="0">
                <a:solidFill>
                  <a:schemeClr val="tx1"/>
                </a:solidFill>
              </a:rPr>
              <a:t>Half-term 3</a:t>
            </a:r>
            <a:r>
              <a:rPr lang="en-GB" sz="2800" dirty="0">
                <a:solidFill>
                  <a:schemeClr val="tx1"/>
                </a:solidFill>
              </a:rPr>
              <a:t> </a:t>
            </a:r>
          </a:p>
          <a:p>
            <a:r>
              <a:rPr lang="en-GB" sz="2800" dirty="0">
                <a:solidFill>
                  <a:schemeClr val="tx1"/>
                </a:solidFill>
              </a:rPr>
              <a:t>subject specific revision sessions increase</a:t>
            </a:r>
          </a:p>
          <a:p>
            <a:r>
              <a:rPr lang="en-GB" sz="2800" dirty="0">
                <a:solidFill>
                  <a:schemeClr val="tx1"/>
                </a:solidFill>
              </a:rPr>
              <a:t>13th Jan Yr11 parents evening</a:t>
            </a:r>
          </a:p>
          <a:p>
            <a:r>
              <a:rPr lang="en-GB" sz="2800" dirty="0">
                <a:solidFill>
                  <a:schemeClr val="tx1"/>
                </a:solidFill>
              </a:rPr>
              <a:t>9</a:t>
            </a:r>
            <a:r>
              <a:rPr lang="en-GB" sz="2800" baseline="30000" dirty="0">
                <a:solidFill>
                  <a:schemeClr val="tx1"/>
                </a:solidFill>
              </a:rPr>
              <a:t>th</a:t>
            </a:r>
            <a:r>
              <a:rPr lang="en-GB" sz="2800" dirty="0">
                <a:solidFill>
                  <a:schemeClr val="tx1"/>
                </a:solidFill>
              </a:rPr>
              <a:t> Feb In class mock examinations – two weeks</a:t>
            </a:r>
          </a:p>
          <a:p>
            <a:pPr marL="0" indent="0">
              <a:buNone/>
            </a:pPr>
            <a:r>
              <a:rPr lang="en-GB" sz="2800" b="1" dirty="0">
                <a:solidFill>
                  <a:schemeClr val="tx1"/>
                </a:solidFill>
              </a:rPr>
              <a:t>Half-term 4</a:t>
            </a:r>
          </a:p>
          <a:p>
            <a:r>
              <a:rPr lang="en-GB" sz="2800" dirty="0">
                <a:solidFill>
                  <a:schemeClr val="tx1"/>
                </a:solidFill>
              </a:rPr>
              <a:t>24</a:t>
            </a:r>
            <a:r>
              <a:rPr lang="en-GB" sz="2800" baseline="30000" dirty="0">
                <a:solidFill>
                  <a:schemeClr val="tx1"/>
                </a:solidFill>
              </a:rPr>
              <a:t>th</a:t>
            </a:r>
            <a:r>
              <a:rPr lang="en-GB" sz="2800" dirty="0">
                <a:solidFill>
                  <a:schemeClr val="tx1"/>
                </a:solidFill>
              </a:rPr>
              <a:t> -26</a:t>
            </a:r>
            <a:r>
              <a:rPr lang="en-GB" sz="2800" baseline="30000" dirty="0">
                <a:solidFill>
                  <a:schemeClr val="tx1"/>
                </a:solidFill>
              </a:rPr>
              <a:t>th</a:t>
            </a:r>
            <a:r>
              <a:rPr lang="en-GB" sz="2800" dirty="0">
                <a:solidFill>
                  <a:schemeClr val="tx1"/>
                </a:solidFill>
              </a:rPr>
              <a:t> Mar futures evenings – invitations to follow</a:t>
            </a:r>
          </a:p>
          <a:p>
            <a:r>
              <a:rPr lang="en-GB" sz="2800" dirty="0">
                <a:solidFill>
                  <a:schemeClr val="tx1"/>
                </a:solidFill>
              </a:rPr>
              <a:t>30</a:t>
            </a:r>
            <a:r>
              <a:rPr lang="en-GB" sz="2800" baseline="30000" dirty="0">
                <a:solidFill>
                  <a:schemeClr val="tx1"/>
                </a:solidFill>
              </a:rPr>
              <a:t>th</a:t>
            </a:r>
            <a:r>
              <a:rPr lang="en-GB" sz="2800" dirty="0">
                <a:solidFill>
                  <a:schemeClr val="tx1"/>
                </a:solidFill>
              </a:rPr>
              <a:t> Mar – 3</a:t>
            </a:r>
            <a:r>
              <a:rPr lang="en-GB" sz="2800" baseline="30000" dirty="0">
                <a:solidFill>
                  <a:schemeClr val="tx1"/>
                </a:solidFill>
              </a:rPr>
              <a:t>rd</a:t>
            </a:r>
            <a:r>
              <a:rPr lang="en-GB" sz="2800" dirty="0">
                <a:solidFill>
                  <a:schemeClr val="tx1"/>
                </a:solidFill>
              </a:rPr>
              <a:t> Apr Easter school</a:t>
            </a:r>
          </a:p>
        </p:txBody>
      </p:sp>
      <p:sp>
        <p:nvSpPr>
          <p:cNvPr id="3" name="Title 2">
            <a:extLst>
              <a:ext uri="{FF2B5EF4-FFF2-40B4-BE49-F238E27FC236}">
                <a16:creationId xmlns:a16="http://schemas.microsoft.com/office/drawing/2014/main" id="{F70B0189-C568-C11C-E81D-2557D059B7C0}"/>
              </a:ext>
            </a:extLst>
          </p:cNvPr>
          <p:cNvSpPr>
            <a:spLocks noGrp="1"/>
          </p:cNvSpPr>
          <p:nvPr>
            <p:ph type="title"/>
          </p:nvPr>
        </p:nvSpPr>
        <p:spPr>
          <a:xfrm>
            <a:off x="-910951" y="425890"/>
            <a:ext cx="8229600" cy="1252728"/>
          </a:xfrm>
        </p:spPr>
        <p:txBody>
          <a:bodyPr/>
          <a:lstStyle/>
          <a:p>
            <a:r>
              <a:rPr lang="en-GB" dirty="0"/>
              <a:t>Key dates for Year 11</a:t>
            </a:r>
          </a:p>
        </p:txBody>
      </p:sp>
      <p:pic>
        <p:nvPicPr>
          <p:cNvPr id="4" name="Picture 3">
            <a:extLst>
              <a:ext uri="{FF2B5EF4-FFF2-40B4-BE49-F238E27FC236}">
                <a16:creationId xmlns:a16="http://schemas.microsoft.com/office/drawing/2014/main" id="{925EE385-57C5-1B96-9F7A-1690A5C05260}"/>
              </a:ext>
            </a:extLst>
          </p:cNvPr>
          <p:cNvPicPr>
            <a:picLocks noChangeAspect="1"/>
          </p:cNvPicPr>
          <p:nvPr/>
        </p:nvPicPr>
        <p:blipFill>
          <a:blip r:embed="rId2"/>
          <a:stretch>
            <a:fillRect/>
          </a:stretch>
        </p:blipFill>
        <p:spPr>
          <a:xfrm>
            <a:off x="5940152" y="260648"/>
            <a:ext cx="3048264" cy="1713124"/>
          </a:xfrm>
          <a:prstGeom prst="rect">
            <a:avLst/>
          </a:prstGeom>
        </p:spPr>
      </p:pic>
    </p:spTree>
    <p:extLst>
      <p:ext uri="{BB962C8B-B14F-4D97-AF65-F5344CB8AC3E}">
        <p14:creationId xmlns:p14="http://schemas.microsoft.com/office/powerpoint/2010/main" val="546692202"/>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9D8D7-5510-B297-9A5E-7619370EC3D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2407F2-AED2-5530-3A58-1A89FD2A2CF5}"/>
              </a:ext>
            </a:extLst>
          </p:cNvPr>
          <p:cNvSpPr>
            <a:spLocks noGrp="1"/>
          </p:cNvSpPr>
          <p:nvPr>
            <p:ph idx="1"/>
          </p:nvPr>
        </p:nvSpPr>
        <p:spPr>
          <a:xfrm>
            <a:off x="292979" y="1843860"/>
            <a:ext cx="8695437" cy="5904656"/>
          </a:xfrm>
        </p:spPr>
        <p:txBody>
          <a:bodyPr>
            <a:noAutofit/>
          </a:bodyPr>
          <a:lstStyle/>
          <a:p>
            <a:pPr marL="0" indent="0">
              <a:buNone/>
            </a:pPr>
            <a:r>
              <a:rPr lang="en-GB" sz="2800" b="1" u="sng" dirty="0">
                <a:solidFill>
                  <a:schemeClr val="tx1"/>
                </a:solidFill>
              </a:rPr>
              <a:t>Term 3</a:t>
            </a:r>
          </a:p>
          <a:p>
            <a:pPr marL="0" indent="0">
              <a:buNone/>
            </a:pPr>
            <a:r>
              <a:rPr lang="en-GB" sz="2800" b="1" dirty="0">
                <a:solidFill>
                  <a:schemeClr val="tx1"/>
                </a:solidFill>
              </a:rPr>
              <a:t>Half-term 5</a:t>
            </a:r>
          </a:p>
          <a:p>
            <a:r>
              <a:rPr lang="en-GB" sz="2800" dirty="0">
                <a:solidFill>
                  <a:schemeClr val="tx1"/>
                </a:solidFill>
              </a:rPr>
              <a:t>MAY into JUNE public Examination period (showtime!) These will be sent once the examination dates are confirmed.</a:t>
            </a:r>
          </a:p>
          <a:p>
            <a:pPr marL="0" indent="0">
              <a:buNone/>
            </a:pPr>
            <a:r>
              <a:rPr lang="en-GB" sz="2800" b="1" dirty="0">
                <a:solidFill>
                  <a:schemeClr val="tx1"/>
                </a:solidFill>
              </a:rPr>
              <a:t>Half term 6</a:t>
            </a:r>
          </a:p>
          <a:p>
            <a:r>
              <a:rPr lang="en-GB" sz="2800" dirty="0">
                <a:solidFill>
                  <a:schemeClr val="tx1"/>
                </a:solidFill>
              </a:rPr>
              <a:t>18</a:t>
            </a:r>
            <a:r>
              <a:rPr lang="en-GB" sz="2800" baseline="30000" dirty="0">
                <a:solidFill>
                  <a:schemeClr val="tx1"/>
                </a:solidFill>
              </a:rPr>
              <a:t>th</a:t>
            </a:r>
            <a:r>
              <a:rPr lang="en-GB" sz="2800" dirty="0">
                <a:solidFill>
                  <a:schemeClr val="tx1"/>
                </a:solidFill>
              </a:rPr>
              <a:t> June provisional Yr11 celebration day and shirt signing</a:t>
            </a:r>
          </a:p>
          <a:p>
            <a:r>
              <a:rPr lang="en-GB" sz="2800" dirty="0">
                <a:solidFill>
                  <a:schemeClr val="tx1"/>
                </a:solidFill>
              </a:rPr>
              <a:t>19</a:t>
            </a:r>
            <a:r>
              <a:rPr lang="en-GB" sz="2800" baseline="30000" dirty="0">
                <a:solidFill>
                  <a:schemeClr val="tx1"/>
                </a:solidFill>
              </a:rPr>
              <a:t>th</a:t>
            </a:r>
            <a:r>
              <a:rPr lang="en-GB" sz="2800" dirty="0">
                <a:solidFill>
                  <a:schemeClr val="tx1"/>
                </a:solidFill>
              </a:rPr>
              <a:t> June 6</a:t>
            </a:r>
            <a:r>
              <a:rPr lang="en-GB" sz="2800" baseline="30000" dirty="0">
                <a:solidFill>
                  <a:schemeClr val="tx1"/>
                </a:solidFill>
              </a:rPr>
              <a:t>th</a:t>
            </a:r>
            <a:r>
              <a:rPr lang="en-GB" sz="2800" dirty="0">
                <a:solidFill>
                  <a:schemeClr val="tx1"/>
                </a:solidFill>
              </a:rPr>
              <a:t> form Transition morning</a:t>
            </a:r>
          </a:p>
          <a:p>
            <a:r>
              <a:rPr lang="en-GB" sz="2800" dirty="0">
                <a:solidFill>
                  <a:schemeClr val="tx1"/>
                </a:solidFill>
              </a:rPr>
              <a:t>22</a:t>
            </a:r>
            <a:r>
              <a:rPr lang="en-GB" sz="2800" baseline="30000" dirty="0">
                <a:solidFill>
                  <a:schemeClr val="tx1"/>
                </a:solidFill>
              </a:rPr>
              <a:t>nd</a:t>
            </a:r>
            <a:r>
              <a:rPr lang="en-GB" sz="2800" dirty="0">
                <a:solidFill>
                  <a:schemeClr val="tx1"/>
                </a:solidFill>
              </a:rPr>
              <a:t>  June- Year 11 Prom -  Folk café TBC</a:t>
            </a:r>
            <a:endParaRPr lang="en-GB" sz="1600" dirty="0">
              <a:solidFill>
                <a:schemeClr val="tx1"/>
              </a:solidFill>
            </a:endParaRPr>
          </a:p>
        </p:txBody>
      </p:sp>
      <p:sp>
        <p:nvSpPr>
          <p:cNvPr id="3" name="Title 2">
            <a:extLst>
              <a:ext uri="{FF2B5EF4-FFF2-40B4-BE49-F238E27FC236}">
                <a16:creationId xmlns:a16="http://schemas.microsoft.com/office/drawing/2014/main" id="{96D69C4C-02E1-CEEB-3633-2CA41711659F}"/>
              </a:ext>
            </a:extLst>
          </p:cNvPr>
          <p:cNvSpPr>
            <a:spLocks noGrp="1"/>
          </p:cNvSpPr>
          <p:nvPr>
            <p:ph type="title"/>
          </p:nvPr>
        </p:nvSpPr>
        <p:spPr>
          <a:xfrm>
            <a:off x="-910951" y="425890"/>
            <a:ext cx="8229600" cy="1252728"/>
          </a:xfrm>
        </p:spPr>
        <p:txBody>
          <a:bodyPr/>
          <a:lstStyle/>
          <a:p>
            <a:r>
              <a:rPr lang="en-GB" dirty="0"/>
              <a:t>Key dates for Year 11</a:t>
            </a:r>
          </a:p>
        </p:txBody>
      </p:sp>
      <p:pic>
        <p:nvPicPr>
          <p:cNvPr id="4" name="Picture 3">
            <a:extLst>
              <a:ext uri="{FF2B5EF4-FFF2-40B4-BE49-F238E27FC236}">
                <a16:creationId xmlns:a16="http://schemas.microsoft.com/office/drawing/2014/main" id="{A6300ABA-861F-802E-F559-B2DD6C08F7FB}"/>
              </a:ext>
            </a:extLst>
          </p:cNvPr>
          <p:cNvPicPr>
            <a:picLocks noChangeAspect="1"/>
          </p:cNvPicPr>
          <p:nvPr/>
        </p:nvPicPr>
        <p:blipFill>
          <a:blip r:embed="rId2"/>
          <a:stretch>
            <a:fillRect/>
          </a:stretch>
        </p:blipFill>
        <p:spPr>
          <a:xfrm>
            <a:off x="5940152" y="260648"/>
            <a:ext cx="3048264" cy="1713124"/>
          </a:xfrm>
          <a:prstGeom prst="rect">
            <a:avLst/>
          </a:prstGeom>
        </p:spPr>
      </p:pic>
    </p:spTree>
    <p:extLst>
      <p:ext uri="{BB962C8B-B14F-4D97-AF65-F5344CB8AC3E}">
        <p14:creationId xmlns:p14="http://schemas.microsoft.com/office/powerpoint/2010/main" val="397089014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5173-4084-30AB-2D77-99144EF35917}"/>
              </a:ext>
            </a:extLst>
          </p:cNvPr>
          <p:cNvSpPr>
            <a:spLocks noGrp="1"/>
          </p:cNvSpPr>
          <p:nvPr>
            <p:ph type="title"/>
          </p:nvPr>
        </p:nvSpPr>
        <p:spPr>
          <a:xfrm>
            <a:off x="607013" y="404664"/>
            <a:ext cx="7886700" cy="994172"/>
          </a:xfrm>
        </p:spPr>
        <p:txBody>
          <a:bodyPr>
            <a:normAutofit/>
          </a:bodyPr>
          <a:lstStyle/>
          <a:p>
            <a:r>
              <a:rPr lang="en-GB" dirty="0">
                <a:solidFill>
                  <a:srgbClr val="FFFFFF"/>
                </a:solidFill>
              </a:rPr>
              <a:t>My vision for Year 11</a:t>
            </a:r>
          </a:p>
        </p:txBody>
      </p:sp>
      <p:graphicFrame>
        <p:nvGraphicFramePr>
          <p:cNvPr id="5" name="Content Placeholder 2">
            <a:extLst>
              <a:ext uri="{FF2B5EF4-FFF2-40B4-BE49-F238E27FC236}">
                <a16:creationId xmlns:a16="http://schemas.microsoft.com/office/drawing/2014/main" id="{98A71D3D-0007-0D24-ED0C-F579FE4E0085}"/>
              </a:ext>
            </a:extLst>
          </p:cNvPr>
          <p:cNvGraphicFramePr>
            <a:graphicFrameLocks noGrp="1"/>
          </p:cNvGraphicFramePr>
          <p:nvPr>
            <p:ph idx="1"/>
            <p:extLst>
              <p:ext uri="{D42A27DB-BD31-4B8C-83A1-F6EECF244321}">
                <p14:modId xmlns:p14="http://schemas.microsoft.com/office/powerpoint/2010/main" val="1143201478"/>
              </p:ext>
            </p:extLst>
          </p:nvPr>
        </p:nvGraphicFramePr>
        <p:xfrm>
          <a:off x="107504" y="1844824"/>
          <a:ext cx="8784976"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482760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FA15F-883D-6E01-3EAD-D2402D8EF48E}"/>
              </a:ext>
            </a:extLst>
          </p:cNvPr>
          <p:cNvSpPr>
            <a:spLocks noGrp="1"/>
          </p:cNvSpPr>
          <p:nvPr>
            <p:ph type="title"/>
          </p:nvPr>
        </p:nvSpPr>
        <p:spPr>
          <a:xfrm>
            <a:off x="628650" y="836712"/>
            <a:ext cx="7886700" cy="994172"/>
          </a:xfrm>
        </p:spPr>
        <p:txBody>
          <a:bodyPr>
            <a:normAutofit fontScale="90000"/>
          </a:bodyPr>
          <a:lstStyle/>
          <a:p>
            <a:r>
              <a:rPr lang="en-GB" dirty="0">
                <a:solidFill>
                  <a:srgbClr val="FFFFFF"/>
                </a:solidFill>
              </a:rPr>
              <a:t>What I want </a:t>
            </a:r>
            <a:r>
              <a:rPr lang="en-GB" dirty="0"/>
              <a:t>Year 11 to leave and be known for…..</a:t>
            </a:r>
            <a:br>
              <a:rPr lang="en-GB" dirty="0">
                <a:solidFill>
                  <a:srgbClr val="FFFFFF"/>
                </a:solidFill>
              </a:rPr>
            </a:br>
            <a:endParaRPr lang="en-GB" dirty="0">
              <a:solidFill>
                <a:srgbClr val="FFFFFF"/>
              </a:solidFill>
            </a:endParaRPr>
          </a:p>
        </p:txBody>
      </p:sp>
      <p:graphicFrame>
        <p:nvGraphicFramePr>
          <p:cNvPr id="11" name="Content Placeholder 2">
            <a:extLst>
              <a:ext uri="{FF2B5EF4-FFF2-40B4-BE49-F238E27FC236}">
                <a16:creationId xmlns:a16="http://schemas.microsoft.com/office/drawing/2014/main" id="{D79A823F-8A23-5BD5-E281-46AF28C8E7BC}"/>
              </a:ext>
            </a:extLst>
          </p:cNvPr>
          <p:cNvGraphicFramePr>
            <a:graphicFrameLocks noGrp="1"/>
          </p:cNvGraphicFramePr>
          <p:nvPr>
            <p:ph idx="1"/>
            <p:extLst>
              <p:ext uri="{D42A27DB-BD31-4B8C-83A1-F6EECF244321}">
                <p14:modId xmlns:p14="http://schemas.microsoft.com/office/powerpoint/2010/main" val="170620683"/>
              </p:ext>
            </p:extLst>
          </p:nvPr>
        </p:nvGraphicFramePr>
        <p:xfrm>
          <a:off x="395536" y="2276872"/>
          <a:ext cx="8568952"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037809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348880"/>
            <a:ext cx="7704856" cy="4248472"/>
          </a:xfrm>
        </p:spPr>
        <p:txBody>
          <a:bodyPr>
            <a:normAutofit/>
          </a:bodyPr>
          <a:lstStyle/>
          <a:p>
            <a:r>
              <a:rPr lang="en-GB" dirty="0">
                <a:solidFill>
                  <a:schemeClr val="tx1"/>
                </a:solidFill>
              </a:rPr>
              <a:t>Punctuality - both to school and lessons</a:t>
            </a:r>
          </a:p>
          <a:p>
            <a:r>
              <a:rPr lang="en-GB" dirty="0">
                <a:solidFill>
                  <a:schemeClr val="tx1"/>
                </a:solidFill>
              </a:rPr>
              <a:t>Correct equipment to all lessons</a:t>
            </a:r>
          </a:p>
          <a:p>
            <a:r>
              <a:rPr lang="en-GB" dirty="0">
                <a:solidFill>
                  <a:schemeClr val="tx1"/>
                </a:solidFill>
              </a:rPr>
              <a:t>Correct uniform!</a:t>
            </a:r>
          </a:p>
          <a:p>
            <a:r>
              <a:rPr lang="en-GB" dirty="0">
                <a:solidFill>
                  <a:schemeClr val="tx1"/>
                </a:solidFill>
              </a:rPr>
              <a:t>No phones</a:t>
            </a:r>
          </a:p>
          <a:p>
            <a:r>
              <a:rPr lang="en-GB" dirty="0">
                <a:solidFill>
                  <a:schemeClr val="tx1"/>
                </a:solidFill>
              </a:rPr>
              <a:t>Classroom behaviour code – no eating, politeness to all and respect for others and the room</a:t>
            </a:r>
          </a:p>
          <a:p>
            <a:r>
              <a:rPr lang="en-GB" dirty="0">
                <a:solidFill>
                  <a:schemeClr val="tx1"/>
                </a:solidFill>
              </a:rPr>
              <a:t>Three step sanction system – warning, move, remove</a:t>
            </a:r>
          </a:p>
          <a:p>
            <a:r>
              <a:rPr lang="en-GB" dirty="0">
                <a:solidFill>
                  <a:schemeClr val="tx1"/>
                </a:solidFill>
              </a:rPr>
              <a:t>Homework neat and on time - Arbor</a:t>
            </a:r>
          </a:p>
          <a:p>
            <a:r>
              <a:rPr lang="en-GB" dirty="0">
                <a:solidFill>
                  <a:schemeClr val="tx1"/>
                </a:solidFill>
              </a:rPr>
              <a:t>Consider your EBH scores – rewards, references</a:t>
            </a:r>
          </a:p>
          <a:p>
            <a:endParaRPr lang="en-GB" dirty="0"/>
          </a:p>
          <a:p>
            <a:endParaRPr lang="en-GB" dirty="0"/>
          </a:p>
          <a:p>
            <a:endParaRPr lang="en-GB" dirty="0"/>
          </a:p>
        </p:txBody>
      </p:sp>
      <p:sp>
        <p:nvSpPr>
          <p:cNvPr id="3" name="Title 2"/>
          <p:cNvSpPr>
            <a:spLocks noGrp="1"/>
          </p:cNvSpPr>
          <p:nvPr>
            <p:ph type="title"/>
          </p:nvPr>
        </p:nvSpPr>
        <p:spPr>
          <a:xfrm>
            <a:off x="467544" y="610971"/>
            <a:ext cx="8229600" cy="1252728"/>
          </a:xfrm>
        </p:spPr>
        <p:txBody>
          <a:bodyPr/>
          <a:lstStyle/>
          <a:p>
            <a:r>
              <a:rPr lang="en-GB" dirty="0"/>
              <a:t>Thie year the same rules apply…</a:t>
            </a:r>
          </a:p>
        </p:txBody>
      </p:sp>
      <p:pic>
        <p:nvPicPr>
          <p:cNvPr id="4" name="Picture 2" descr="St. Benedict’ Catholic Schoo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243850"/>
            <a:ext cx="2508884" cy="7021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048106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Expectations- Attendance</a:t>
            </a:r>
          </a:p>
        </p:txBody>
      </p:sp>
      <p:sp>
        <p:nvSpPr>
          <p:cNvPr id="3" name="Content Placeholder 2"/>
          <p:cNvSpPr>
            <a:spLocks noGrp="1"/>
          </p:cNvSpPr>
          <p:nvPr>
            <p:ph idx="1"/>
          </p:nvPr>
        </p:nvSpPr>
        <p:spPr/>
        <p:txBody>
          <a:bodyPr>
            <a:normAutofit/>
          </a:bodyPr>
          <a:lstStyle/>
          <a:p>
            <a:r>
              <a:rPr lang="en-GB" dirty="0"/>
              <a:t>We expect students to have a minimum attendance of  96%.</a:t>
            </a:r>
          </a:p>
          <a:p>
            <a:r>
              <a:rPr lang="en-GB" dirty="0"/>
              <a:t>Below 94% and you will be alerted by letter.</a:t>
            </a:r>
          </a:p>
          <a:p>
            <a:r>
              <a:rPr lang="en-GB" dirty="0"/>
              <a:t>If your child is absent then please phone the office and leave a message explaining the absence.</a:t>
            </a:r>
          </a:p>
          <a:p>
            <a:r>
              <a:rPr lang="en-GB" dirty="0"/>
              <a:t>When your child returns to school  please send them in with a note confirming  the reasons for the absence.</a:t>
            </a:r>
          </a:p>
        </p:txBody>
      </p:sp>
    </p:spTree>
    <p:extLst>
      <p:ext uri="{BB962C8B-B14F-4D97-AF65-F5344CB8AC3E}">
        <p14:creationId xmlns:p14="http://schemas.microsoft.com/office/powerpoint/2010/main" val="786601470"/>
      </p:ext>
    </p:extLst>
  </p:cSld>
  <p:clrMapOvr>
    <a:masterClrMapping/>
  </p:clrMapOvr>
  <mc:AlternateContent xmlns:mc="http://schemas.openxmlformats.org/markup-compatibility/2006" xmlns:p14="http://schemas.microsoft.com/office/powerpoint/2010/main">
    <mc:Choice Requires="p14">
      <p:transition spd="slow" p14:dur="1500" advClick="0" advTm="10000">
        <p:push dir="u"/>
      </p:transition>
    </mc:Choice>
    <mc:Fallback xmlns="">
      <p:transition spd="slow" advClick="0" advTm="10000">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08237558"/>
              </p:ext>
            </p:extLst>
          </p:nvPr>
        </p:nvGraphicFramePr>
        <p:xfrm>
          <a:off x="755576" y="2132857"/>
          <a:ext cx="7776864" cy="4176462"/>
        </p:xfrm>
        <a:graphic>
          <a:graphicData uri="http://schemas.openxmlformats.org/drawingml/2006/table">
            <a:tbl>
              <a:tblPr/>
              <a:tblGrid>
                <a:gridCol w="3882706">
                  <a:extLst>
                    <a:ext uri="{9D8B030D-6E8A-4147-A177-3AD203B41FA5}">
                      <a16:colId xmlns:a16="http://schemas.microsoft.com/office/drawing/2014/main" val="20000"/>
                    </a:ext>
                  </a:extLst>
                </a:gridCol>
                <a:gridCol w="3894158">
                  <a:extLst>
                    <a:ext uri="{9D8B030D-6E8A-4147-A177-3AD203B41FA5}">
                      <a16:colId xmlns:a16="http://schemas.microsoft.com/office/drawing/2014/main" val="20001"/>
                    </a:ext>
                  </a:extLst>
                </a:gridCol>
              </a:tblGrid>
              <a:tr h="1082787">
                <a:tc gridSpan="2">
                  <a:txBody>
                    <a:bodyPr/>
                    <a:lstStyle/>
                    <a:p>
                      <a:r>
                        <a:rPr lang="en-GB" sz="2000" b="1" dirty="0">
                          <a:solidFill>
                            <a:srgbClr val="333333"/>
                          </a:solidFill>
                          <a:effectLst/>
                          <a:latin typeface="tahoma"/>
                        </a:rPr>
                        <a:t>Lateness = Lost Learning*(Figures below are calculated over a school year)</a:t>
                      </a:r>
                      <a:endParaRPr lang="en-GB" sz="2000" dirty="0"/>
                    </a:p>
                  </a:txBody>
                  <a:tcPr anchor="ctr">
                    <a:lnL>
                      <a:noFill/>
                    </a:lnL>
                    <a:lnR>
                      <a:noFill/>
                    </a:lnR>
                    <a:lnT>
                      <a:noFill/>
                    </a:lnT>
                    <a:lnB>
                      <a:noFill/>
                    </a:lnB>
                  </a:tcPr>
                </a:tc>
                <a:tc hMerge="1">
                  <a:txBody>
                    <a:bodyPr/>
                    <a:lstStyle/>
                    <a:p>
                      <a:endParaRPr lang="en-GB"/>
                    </a:p>
                  </a:txBody>
                  <a:tcPr/>
                </a:tc>
                <a:extLst>
                  <a:ext uri="{0D108BD9-81ED-4DB2-BD59-A6C34878D82A}">
                    <a16:rowId xmlns:a16="http://schemas.microsoft.com/office/drawing/2014/main" val="10000"/>
                  </a:ext>
                </a:extLst>
              </a:tr>
              <a:tr h="618735">
                <a:tc>
                  <a:txBody>
                    <a:bodyPr/>
                    <a:lstStyle/>
                    <a:p>
                      <a:r>
                        <a:rPr lang="en-GB" sz="2000" b="1">
                          <a:solidFill>
                            <a:srgbClr val="333333"/>
                          </a:solidFill>
                          <a:effectLst/>
                          <a:latin typeface="tahoma"/>
                        </a:rPr>
                        <a:t>5 minutes late each day </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3 days lost!</a:t>
                      </a:r>
                      <a:endParaRPr lang="en-GB" sz="2000"/>
                    </a:p>
                  </a:txBody>
                  <a:tcPr anchor="ctr">
                    <a:lnL>
                      <a:noFill/>
                    </a:lnL>
                    <a:lnR>
                      <a:noFill/>
                    </a:lnR>
                    <a:lnT>
                      <a:noFill/>
                    </a:lnT>
                    <a:lnB>
                      <a:noFill/>
                    </a:lnB>
                  </a:tcPr>
                </a:tc>
                <a:extLst>
                  <a:ext uri="{0D108BD9-81ED-4DB2-BD59-A6C34878D82A}">
                    <a16:rowId xmlns:a16="http://schemas.microsoft.com/office/drawing/2014/main" val="10001"/>
                  </a:ext>
                </a:extLst>
              </a:tr>
              <a:tr h="618735">
                <a:tc>
                  <a:txBody>
                    <a:bodyPr/>
                    <a:lstStyle/>
                    <a:p>
                      <a:r>
                        <a:rPr lang="en-GB" sz="2000" b="1">
                          <a:solidFill>
                            <a:srgbClr val="333333"/>
                          </a:solidFill>
                          <a:effectLst/>
                          <a:latin typeface="tahoma"/>
                        </a:rPr>
                        <a:t>10 minutes late each day</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6.5 days lost!</a:t>
                      </a:r>
                      <a:endParaRPr lang="en-GB" sz="2000"/>
                    </a:p>
                  </a:txBody>
                  <a:tcPr anchor="ctr">
                    <a:lnL>
                      <a:noFill/>
                    </a:lnL>
                    <a:lnR>
                      <a:noFill/>
                    </a:lnR>
                    <a:lnT>
                      <a:noFill/>
                    </a:lnT>
                    <a:lnB>
                      <a:noFill/>
                    </a:lnB>
                  </a:tcPr>
                </a:tc>
                <a:extLst>
                  <a:ext uri="{0D108BD9-81ED-4DB2-BD59-A6C34878D82A}">
                    <a16:rowId xmlns:a16="http://schemas.microsoft.com/office/drawing/2014/main" val="10002"/>
                  </a:ext>
                </a:extLst>
              </a:tr>
              <a:tr h="618735">
                <a:tc>
                  <a:txBody>
                    <a:bodyPr/>
                    <a:lstStyle/>
                    <a:p>
                      <a:r>
                        <a:rPr lang="en-GB" sz="2000" b="1">
                          <a:solidFill>
                            <a:srgbClr val="333333"/>
                          </a:solidFill>
                          <a:effectLst/>
                          <a:latin typeface="tahoma"/>
                        </a:rPr>
                        <a:t>15 minutes late each day</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10 days lost!</a:t>
                      </a:r>
                      <a:endParaRPr lang="en-GB" sz="2000"/>
                    </a:p>
                  </a:txBody>
                  <a:tcPr anchor="ctr">
                    <a:lnL>
                      <a:noFill/>
                    </a:lnL>
                    <a:lnR>
                      <a:noFill/>
                    </a:lnR>
                    <a:lnT>
                      <a:noFill/>
                    </a:lnT>
                    <a:lnB>
                      <a:noFill/>
                    </a:lnB>
                  </a:tcPr>
                </a:tc>
                <a:extLst>
                  <a:ext uri="{0D108BD9-81ED-4DB2-BD59-A6C34878D82A}">
                    <a16:rowId xmlns:a16="http://schemas.microsoft.com/office/drawing/2014/main" val="10003"/>
                  </a:ext>
                </a:extLst>
              </a:tr>
              <a:tr h="618735">
                <a:tc>
                  <a:txBody>
                    <a:bodyPr/>
                    <a:lstStyle/>
                    <a:p>
                      <a:r>
                        <a:rPr lang="en-GB" sz="2000" b="1">
                          <a:solidFill>
                            <a:srgbClr val="333333"/>
                          </a:solidFill>
                          <a:effectLst/>
                          <a:latin typeface="tahoma"/>
                        </a:rPr>
                        <a:t>20 minutes late each day</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13 days lost!</a:t>
                      </a:r>
                      <a:endParaRPr lang="en-GB" sz="2000"/>
                    </a:p>
                  </a:txBody>
                  <a:tcPr anchor="ctr">
                    <a:lnL>
                      <a:noFill/>
                    </a:lnL>
                    <a:lnR>
                      <a:noFill/>
                    </a:lnR>
                    <a:lnT>
                      <a:noFill/>
                    </a:lnT>
                    <a:lnB>
                      <a:noFill/>
                    </a:lnB>
                  </a:tcPr>
                </a:tc>
                <a:extLst>
                  <a:ext uri="{0D108BD9-81ED-4DB2-BD59-A6C34878D82A}">
                    <a16:rowId xmlns:a16="http://schemas.microsoft.com/office/drawing/2014/main" val="10004"/>
                  </a:ext>
                </a:extLst>
              </a:tr>
              <a:tr h="618735">
                <a:tc>
                  <a:txBody>
                    <a:bodyPr/>
                    <a:lstStyle/>
                    <a:p>
                      <a:r>
                        <a:rPr lang="en-GB" sz="2000" b="1" dirty="0">
                          <a:solidFill>
                            <a:srgbClr val="333333"/>
                          </a:solidFill>
                          <a:effectLst/>
                          <a:latin typeface="tahoma"/>
                        </a:rPr>
                        <a:t>30 minutes late each day</a:t>
                      </a:r>
                      <a:endParaRPr lang="en-GB" sz="2000" dirty="0"/>
                    </a:p>
                  </a:txBody>
                  <a:tcPr anchor="ctr">
                    <a:lnL>
                      <a:noFill/>
                    </a:lnL>
                    <a:lnR>
                      <a:noFill/>
                    </a:lnR>
                    <a:lnT>
                      <a:noFill/>
                    </a:lnT>
                    <a:lnB>
                      <a:noFill/>
                    </a:lnB>
                  </a:tcPr>
                </a:tc>
                <a:tc>
                  <a:txBody>
                    <a:bodyPr/>
                    <a:lstStyle/>
                    <a:p>
                      <a:r>
                        <a:rPr lang="en-GB" sz="2000" b="1" dirty="0">
                          <a:solidFill>
                            <a:srgbClr val="333333"/>
                          </a:solidFill>
                          <a:effectLst/>
                          <a:latin typeface="tahoma"/>
                        </a:rPr>
                        <a:t>19 days lost!</a:t>
                      </a:r>
                      <a:endParaRPr lang="en-GB" sz="2000" dirty="0"/>
                    </a:p>
                  </a:txBody>
                  <a:tcPr anchor="ctr">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3" name="Title 2"/>
          <p:cNvSpPr>
            <a:spLocks noGrp="1"/>
          </p:cNvSpPr>
          <p:nvPr>
            <p:ph type="title"/>
          </p:nvPr>
        </p:nvSpPr>
        <p:spPr>
          <a:xfrm>
            <a:off x="-85155" y="343066"/>
            <a:ext cx="8229600" cy="1252728"/>
          </a:xfrm>
        </p:spPr>
        <p:txBody>
          <a:bodyPr/>
          <a:lstStyle/>
          <a:p>
            <a:r>
              <a:rPr lang="en-GB" dirty="0"/>
              <a:t>Punctuality</a:t>
            </a:r>
          </a:p>
        </p:txBody>
      </p:sp>
      <p:sp>
        <p:nvSpPr>
          <p:cNvPr id="5" name="Rectangle 1"/>
          <p:cNvSpPr>
            <a:spLocks noChangeArrowheads="1"/>
          </p:cNvSpPr>
          <p:nvPr/>
        </p:nvSpPr>
        <p:spPr bwMode="auto">
          <a:xfrm>
            <a:off x="1341438" y="31654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0784" tIns="68241" rIns="36501" bIns="68241" numCol="1" anchor="ctr" anchorCtr="0" compatLnSpc="1">
            <a:prstTxWarp prst="textNoShape">
              <a:avLst/>
            </a:prstTxWarp>
            <a:spAutoFit/>
          </a:bodyPr>
          <a:lstStyle/>
          <a:p>
            <a:endParaRPr lang="en-GB"/>
          </a:p>
        </p:txBody>
      </p:sp>
      <p:sp>
        <p:nvSpPr>
          <p:cNvPr id="6" name="Oval 5"/>
          <p:cNvSpPr/>
          <p:nvPr/>
        </p:nvSpPr>
        <p:spPr>
          <a:xfrm>
            <a:off x="4572000" y="5661248"/>
            <a:ext cx="2016224" cy="720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Arrow Connector 7"/>
          <p:cNvCxnSpPr/>
          <p:nvPr/>
        </p:nvCxnSpPr>
        <p:spPr>
          <a:xfrm flipV="1">
            <a:off x="6514551" y="5373216"/>
            <a:ext cx="720080" cy="50405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9" name="Rounded Rectangle 8"/>
          <p:cNvSpPr/>
          <p:nvPr/>
        </p:nvSpPr>
        <p:spPr>
          <a:xfrm>
            <a:off x="6718181" y="3424878"/>
            <a:ext cx="2088232" cy="1835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These students will drop AT LEAST ONE GCSE GRADE</a:t>
            </a:r>
          </a:p>
        </p:txBody>
      </p:sp>
      <p:pic>
        <p:nvPicPr>
          <p:cNvPr id="10" name="Picture 2" descr="St. Benedict’ Catholic School">
            <a:hlinkClick r:id="rId2"/>
            <a:extLst>
              <a:ext uri="{FF2B5EF4-FFF2-40B4-BE49-F238E27FC236}">
                <a16:creationId xmlns:a16="http://schemas.microsoft.com/office/drawing/2014/main" id="{BA1DE50F-6C24-435A-9D26-7DAFF41AF4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3438" y="249721"/>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8308096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4834880" cy="1252728"/>
          </a:xfrm>
        </p:spPr>
        <p:txBody>
          <a:bodyPr>
            <a:normAutofit fontScale="90000"/>
          </a:bodyPr>
          <a:lstStyle/>
          <a:p>
            <a:r>
              <a:rPr lang="en-GB" dirty="0"/>
              <a:t>Attainment reporting in Year 11</a:t>
            </a:r>
          </a:p>
        </p:txBody>
      </p:sp>
      <p:sp>
        <p:nvSpPr>
          <p:cNvPr id="3" name="Content Placeholder 2"/>
          <p:cNvSpPr>
            <a:spLocks noGrp="1"/>
          </p:cNvSpPr>
          <p:nvPr>
            <p:ph idx="1"/>
          </p:nvPr>
        </p:nvSpPr>
        <p:spPr>
          <a:xfrm>
            <a:off x="179512" y="2636912"/>
            <a:ext cx="8773580" cy="3716796"/>
          </a:xfrm>
        </p:spPr>
        <p:txBody>
          <a:bodyPr>
            <a:normAutofit lnSpcReduction="10000"/>
          </a:bodyPr>
          <a:lstStyle/>
          <a:p>
            <a:r>
              <a:rPr lang="en-GB" dirty="0"/>
              <a:t>Two assessments for attainment reported end of term 1 and final grade at the end of term 2</a:t>
            </a:r>
          </a:p>
          <a:p>
            <a:r>
              <a:rPr lang="en-GB" dirty="0"/>
              <a:t>Each assessment point will assess both current material and previous work.</a:t>
            </a:r>
          </a:p>
          <a:p>
            <a:r>
              <a:rPr lang="en-GB" dirty="0"/>
              <a:t>Encourage students to prepare for these assessments – helps to build this body of knowledge.</a:t>
            </a:r>
          </a:p>
          <a:p>
            <a:r>
              <a:rPr lang="en-GB" dirty="0"/>
              <a:t>We use low stakes little and often testing in class to ensure information is constantly revisited.</a:t>
            </a:r>
          </a:p>
          <a:p>
            <a:r>
              <a:rPr lang="en-GB" dirty="0"/>
              <a:t>Attainment grades at Christmas and easter will be the grade they received on their mock examinations.</a:t>
            </a:r>
          </a:p>
          <a:p>
            <a:endParaRPr lang="en-GB" dirty="0"/>
          </a:p>
          <a:p>
            <a:endParaRPr lang="en-GB" dirty="0"/>
          </a:p>
        </p:txBody>
      </p:sp>
      <p:pic>
        <p:nvPicPr>
          <p:cNvPr id="5" name="Picture 2" descr="St. Benedict’ Catholic School">
            <a:hlinkClick r:id="rId2"/>
            <a:extLst>
              <a:ext uri="{FF2B5EF4-FFF2-40B4-BE49-F238E27FC236}">
                <a16:creationId xmlns:a16="http://schemas.microsoft.com/office/drawing/2014/main" id="{B2950319-52DC-4BF1-BCBC-2038E24C8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90286140"/>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4834880" cy="1252728"/>
          </a:xfrm>
        </p:spPr>
        <p:txBody>
          <a:bodyPr>
            <a:normAutofit fontScale="90000"/>
          </a:bodyPr>
          <a:lstStyle/>
          <a:p>
            <a:r>
              <a:rPr lang="en-GB" dirty="0"/>
              <a:t>Attitude to learning reporting in Year 11 </a:t>
            </a:r>
          </a:p>
        </p:txBody>
      </p:sp>
      <p:sp>
        <p:nvSpPr>
          <p:cNvPr id="3" name="Content Placeholder 2"/>
          <p:cNvSpPr>
            <a:spLocks noGrp="1"/>
          </p:cNvSpPr>
          <p:nvPr>
            <p:ph idx="1"/>
          </p:nvPr>
        </p:nvSpPr>
        <p:spPr>
          <a:xfrm>
            <a:off x="185210" y="2653710"/>
            <a:ext cx="8773580" cy="3960440"/>
          </a:xfrm>
        </p:spPr>
        <p:txBody>
          <a:bodyPr>
            <a:normAutofit/>
          </a:bodyPr>
          <a:lstStyle/>
          <a:p>
            <a:r>
              <a:rPr lang="en-GB" dirty="0"/>
              <a:t>Early attitude to learning report to give you a prompt indication of how pupils are settling into the new academic year. </a:t>
            </a:r>
          </a:p>
          <a:p>
            <a:endParaRPr lang="en-GB" dirty="0"/>
          </a:p>
          <a:p>
            <a:r>
              <a:rPr lang="en-GB" dirty="0"/>
              <a:t>Attitude to learning will be reported via a new simplified Effort Grade which will be awarded on a 1 to 3 scale, based on our school values of Compassion, Wisdom and Resilience. </a:t>
            </a:r>
          </a:p>
          <a:p>
            <a:r>
              <a:rPr lang="en-GB" dirty="0"/>
              <a:t>1 = below expected attitude to learning – intervention expected</a:t>
            </a:r>
          </a:p>
          <a:p>
            <a:r>
              <a:rPr lang="en-GB" dirty="0"/>
              <a:t>2 = meets expected attitude to learning</a:t>
            </a:r>
          </a:p>
          <a:p>
            <a:r>
              <a:rPr lang="en-GB" dirty="0"/>
              <a:t>3 = Exceeds expected attitude to learning</a:t>
            </a:r>
          </a:p>
          <a:p>
            <a:endParaRPr lang="en-GB" dirty="0"/>
          </a:p>
          <a:p>
            <a:endParaRPr lang="en-GB" dirty="0"/>
          </a:p>
        </p:txBody>
      </p:sp>
      <p:pic>
        <p:nvPicPr>
          <p:cNvPr id="5" name="Picture 2" descr="St. Benedict’ Catholic School">
            <a:hlinkClick r:id="rId2"/>
            <a:extLst>
              <a:ext uri="{FF2B5EF4-FFF2-40B4-BE49-F238E27FC236}">
                <a16:creationId xmlns:a16="http://schemas.microsoft.com/office/drawing/2014/main" id="{B2950319-52DC-4BF1-BCBC-2038E24C8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8201518"/>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0504" y="2924944"/>
            <a:ext cx="5842992" cy="1252728"/>
          </a:xfrm>
        </p:spPr>
        <p:txBody>
          <a:bodyPr>
            <a:normAutofit fontScale="90000"/>
          </a:bodyPr>
          <a:lstStyle/>
          <a:p>
            <a:r>
              <a:rPr lang="en-GB" dirty="0">
                <a:solidFill>
                  <a:schemeClr val="tx1"/>
                </a:solidFill>
              </a:rPr>
              <a:t>Revision: Studying outside the classroom</a:t>
            </a:r>
          </a:p>
        </p:txBody>
      </p:sp>
      <p:pic>
        <p:nvPicPr>
          <p:cNvPr id="4" name="Picture 2" descr="St. Benedict’ Catholic School">
            <a:hlinkClick r:id="rId2"/>
            <a:extLst>
              <a:ext uri="{FF2B5EF4-FFF2-40B4-BE49-F238E27FC236}">
                <a16:creationId xmlns:a16="http://schemas.microsoft.com/office/drawing/2014/main" id="{C894C4CE-FD12-4348-8885-C7433BBCA1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3092670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7F43AF-0937-407A-A5F6-84E9B5DDFB4D}"/>
              </a:ext>
            </a:extLst>
          </p:cNvPr>
          <p:cNvSpPr/>
          <p:nvPr/>
        </p:nvSpPr>
        <p:spPr>
          <a:xfrm>
            <a:off x="332395" y="2244932"/>
            <a:ext cx="7712766" cy="1754326"/>
          </a:xfrm>
          <a:prstGeom prst="rect">
            <a:avLst/>
          </a:prstGeom>
        </p:spPr>
        <p:txBody>
          <a:bodyPr wrap="square">
            <a:spAutoFit/>
          </a:bodyPr>
          <a:lstStyle/>
          <a:p>
            <a:pPr algn="just"/>
            <a:endParaRPr lang="en-GB" dirty="0"/>
          </a:p>
          <a:p>
            <a:pPr algn="just"/>
            <a:endParaRPr lang="en-GB" dirty="0"/>
          </a:p>
          <a:p>
            <a:pPr algn="just"/>
            <a:r>
              <a:rPr lang="en-GB" dirty="0"/>
              <a:t>Students who reported in Year 9 spending between </a:t>
            </a:r>
            <a:r>
              <a:rPr lang="en-GB" b="1" dirty="0"/>
              <a:t>2 and 3 hours </a:t>
            </a:r>
            <a:r>
              <a:rPr lang="en-GB" dirty="0"/>
              <a:t>on homework on an average weeknight were almost </a:t>
            </a:r>
            <a:r>
              <a:rPr lang="en-GB" b="1" dirty="0"/>
              <a:t>10 times </a:t>
            </a:r>
            <a:r>
              <a:rPr lang="en-GB" dirty="0"/>
              <a:t>more likely to achieve </a:t>
            </a:r>
            <a:r>
              <a:rPr lang="en-GB" b="1" dirty="0"/>
              <a:t>5 grades of 4 </a:t>
            </a:r>
            <a:r>
              <a:rPr lang="en-GB" b="1"/>
              <a:t>or above </a:t>
            </a:r>
            <a:r>
              <a:rPr lang="en-GB" dirty="0"/>
              <a:t>than students who did not spend any time on homework.</a:t>
            </a:r>
          </a:p>
        </p:txBody>
      </p:sp>
      <p:sp>
        <p:nvSpPr>
          <p:cNvPr id="3" name="Rectangle 2">
            <a:extLst>
              <a:ext uri="{FF2B5EF4-FFF2-40B4-BE49-F238E27FC236}">
                <a16:creationId xmlns:a16="http://schemas.microsoft.com/office/drawing/2014/main" id="{8E8E1E4A-E03F-4229-AC5B-4E33112B91A4}"/>
              </a:ext>
            </a:extLst>
          </p:cNvPr>
          <p:cNvSpPr/>
          <p:nvPr/>
        </p:nvSpPr>
        <p:spPr>
          <a:xfrm>
            <a:off x="395025" y="3874404"/>
            <a:ext cx="4959626" cy="2031325"/>
          </a:xfrm>
          <a:prstGeom prst="rect">
            <a:avLst/>
          </a:prstGeom>
        </p:spPr>
        <p:txBody>
          <a:bodyPr wrap="square">
            <a:spAutoFit/>
          </a:bodyPr>
          <a:lstStyle/>
          <a:p>
            <a:pPr algn="just"/>
            <a:endParaRPr lang="en-GB" dirty="0"/>
          </a:p>
          <a:p>
            <a:pPr algn="just"/>
            <a:endParaRPr lang="en-GB" dirty="0"/>
          </a:p>
          <a:p>
            <a:pPr algn="just"/>
            <a:r>
              <a:rPr lang="en-GB" dirty="0"/>
              <a:t>These results show </a:t>
            </a:r>
            <a:r>
              <a:rPr lang="en-GB" b="1" dirty="0"/>
              <a:t>independent study </a:t>
            </a:r>
            <a:r>
              <a:rPr lang="en-GB" dirty="0"/>
              <a:t>and effort by students are very important contributors to academic success at GCSE, </a:t>
            </a:r>
            <a:r>
              <a:rPr lang="en-GB" b="1" dirty="0"/>
              <a:t>over and above</a:t>
            </a:r>
            <a:r>
              <a:rPr lang="en-GB" dirty="0"/>
              <a:t> all other </a:t>
            </a:r>
            <a:r>
              <a:rPr lang="en-GB" b="1" dirty="0"/>
              <a:t>background influences and prior attainment.</a:t>
            </a:r>
          </a:p>
        </p:txBody>
      </p:sp>
      <p:pic>
        <p:nvPicPr>
          <p:cNvPr id="4" name="Picture 3">
            <a:extLst>
              <a:ext uri="{FF2B5EF4-FFF2-40B4-BE49-F238E27FC236}">
                <a16:creationId xmlns:a16="http://schemas.microsoft.com/office/drawing/2014/main" id="{4FD9EF52-E059-45E8-935A-8EBFB6C52B11}"/>
              </a:ext>
            </a:extLst>
          </p:cNvPr>
          <p:cNvPicPr>
            <a:picLocks noChangeAspect="1"/>
          </p:cNvPicPr>
          <p:nvPr/>
        </p:nvPicPr>
        <p:blipFill>
          <a:blip r:embed="rId2"/>
          <a:stretch>
            <a:fillRect/>
          </a:stretch>
        </p:blipFill>
        <p:spPr>
          <a:xfrm>
            <a:off x="5724127" y="3874404"/>
            <a:ext cx="2951921" cy="2202587"/>
          </a:xfrm>
          <a:prstGeom prst="rect">
            <a:avLst/>
          </a:prstGeom>
        </p:spPr>
      </p:pic>
      <p:sp>
        <p:nvSpPr>
          <p:cNvPr id="5" name="TextBox 4">
            <a:extLst>
              <a:ext uri="{FF2B5EF4-FFF2-40B4-BE49-F238E27FC236}">
                <a16:creationId xmlns:a16="http://schemas.microsoft.com/office/drawing/2014/main" id="{A1DDED5D-EA4F-4CA9-B899-54E10BDB2A47}"/>
              </a:ext>
            </a:extLst>
          </p:cNvPr>
          <p:cNvSpPr txBox="1"/>
          <p:nvPr/>
        </p:nvSpPr>
        <p:spPr>
          <a:xfrm>
            <a:off x="313380" y="2272113"/>
            <a:ext cx="6967331" cy="415498"/>
          </a:xfrm>
          <a:prstGeom prst="rect">
            <a:avLst/>
          </a:prstGeom>
          <a:noFill/>
        </p:spPr>
        <p:txBody>
          <a:bodyPr wrap="square" rtlCol="0">
            <a:spAutoFit/>
          </a:bodyPr>
          <a:lstStyle/>
          <a:p>
            <a:r>
              <a:rPr lang="en-GB" sz="2100" b="1" dirty="0"/>
              <a:t>Just how effective is independent home study………</a:t>
            </a:r>
          </a:p>
        </p:txBody>
      </p:sp>
      <p:pic>
        <p:nvPicPr>
          <p:cNvPr id="6" name="Picture 2" descr="St. Benedict’ Catholic School">
            <a:hlinkClick r:id="rId3"/>
            <a:extLst>
              <a:ext uri="{FF2B5EF4-FFF2-40B4-BE49-F238E27FC236}">
                <a16:creationId xmlns:a16="http://schemas.microsoft.com/office/drawing/2014/main" id="{D59849A3-06CB-436B-AACB-B69C00E19E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19733D-8867-7BF7-1511-4E6E04521752}"/>
              </a:ext>
            </a:extLst>
          </p:cNvPr>
          <p:cNvSpPr txBox="1"/>
          <p:nvPr/>
        </p:nvSpPr>
        <p:spPr>
          <a:xfrm>
            <a:off x="300388" y="1388006"/>
            <a:ext cx="7650136" cy="584775"/>
          </a:xfrm>
          <a:prstGeom prst="rect">
            <a:avLst/>
          </a:prstGeom>
          <a:noFill/>
        </p:spPr>
        <p:txBody>
          <a:bodyPr wrap="square" rtlCol="0">
            <a:spAutoFit/>
          </a:bodyPr>
          <a:lstStyle/>
          <a:p>
            <a:r>
              <a:rPr lang="en-GB" sz="3200" b="1" u="sng" dirty="0"/>
              <a:t>Students working outside the classroom</a:t>
            </a:r>
          </a:p>
        </p:txBody>
      </p:sp>
    </p:spTree>
    <p:extLst>
      <p:ext uri="{BB962C8B-B14F-4D97-AF65-F5344CB8AC3E}">
        <p14:creationId xmlns:p14="http://schemas.microsoft.com/office/powerpoint/2010/main" val="9803658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F6DE956E-CBA8-6CA8-E570-9C22CE808A9B}"/>
              </a:ext>
            </a:extLst>
          </p:cNvPr>
          <p:cNvPicPr>
            <a:picLocks noGrp="1" noChangeAspect="1"/>
          </p:cNvPicPr>
          <p:nvPr>
            <p:ph idx="1"/>
          </p:nvPr>
        </p:nvPicPr>
        <p:blipFill>
          <a:blip r:embed="rId2"/>
          <a:stretch>
            <a:fillRect/>
          </a:stretch>
        </p:blipFill>
        <p:spPr>
          <a:xfrm>
            <a:off x="954139" y="1193247"/>
            <a:ext cx="7506293" cy="5404530"/>
          </a:xfrm>
          <a:prstGeom prst="rect">
            <a:avLst/>
          </a:prstGeom>
        </p:spPr>
      </p:pic>
      <p:sp>
        <p:nvSpPr>
          <p:cNvPr id="8" name="TextBox 7">
            <a:extLst>
              <a:ext uri="{FF2B5EF4-FFF2-40B4-BE49-F238E27FC236}">
                <a16:creationId xmlns:a16="http://schemas.microsoft.com/office/drawing/2014/main" id="{154F5C85-A7A5-7D02-2E4C-39DFB658AEC4}"/>
              </a:ext>
            </a:extLst>
          </p:cNvPr>
          <p:cNvSpPr txBox="1"/>
          <p:nvPr/>
        </p:nvSpPr>
        <p:spPr>
          <a:xfrm>
            <a:off x="1259632" y="260223"/>
            <a:ext cx="7632848" cy="954107"/>
          </a:xfrm>
          <a:prstGeom prst="rect">
            <a:avLst/>
          </a:prstGeom>
          <a:noFill/>
        </p:spPr>
        <p:txBody>
          <a:bodyPr wrap="square" rtlCol="0">
            <a:spAutoFit/>
          </a:bodyPr>
          <a:lstStyle/>
          <a:p>
            <a:pPr algn="ctr"/>
            <a:r>
              <a:rPr lang="en-GB" sz="2400" dirty="0">
                <a:solidFill>
                  <a:schemeClr val="bg1"/>
                </a:solidFill>
              </a:rPr>
              <a:t>How do we revise?</a:t>
            </a:r>
          </a:p>
          <a:p>
            <a:pPr algn="ctr"/>
            <a:r>
              <a:rPr lang="en-GB" sz="1600" dirty="0">
                <a:solidFill>
                  <a:schemeClr val="bg1"/>
                </a:solidFill>
              </a:rPr>
              <a:t>Effectiveness of ten learning techniques</a:t>
            </a:r>
          </a:p>
          <a:p>
            <a:pPr algn="ctr"/>
            <a:r>
              <a:rPr lang="en-GB" sz="1600" dirty="0" err="1">
                <a:solidFill>
                  <a:schemeClr val="bg1"/>
                </a:solidFill>
              </a:rPr>
              <a:t>Dunlosky</a:t>
            </a:r>
            <a:r>
              <a:rPr lang="en-GB" sz="1600" dirty="0">
                <a:solidFill>
                  <a:schemeClr val="bg1"/>
                </a:solidFill>
              </a:rPr>
              <a:t> et al (2013)</a:t>
            </a:r>
          </a:p>
        </p:txBody>
      </p:sp>
    </p:spTree>
    <p:extLst>
      <p:ext uri="{BB962C8B-B14F-4D97-AF65-F5344CB8AC3E}">
        <p14:creationId xmlns:p14="http://schemas.microsoft.com/office/powerpoint/2010/main" val="28583500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C25A23-2BF1-C437-CCA3-5E645698E8B3}"/>
              </a:ext>
            </a:extLst>
          </p:cNvPr>
          <p:cNvSpPr>
            <a:spLocks noGrp="1"/>
          </p:cNvSpPr>
          <p:nvPr>
            <p:ph idx="1"/>
          </p:nvPr>
        </p:nvSpPr>
        <p:spPr>
          <a:xfrm>
            <a:off x="683568" y="2276872"/>
            <a:ext cx="7776863" cy="4242800"/>
          </a:xfrm>
        </p:spPr>
        <p:txBody>
          <a:bodyPr>
            <a:normAutofit fontScale="92500" lnSpcReduction="20000"/>
          </a:bodyPr>
          <a:lstStyle/>
          <a:p>
            <a:r>
              <a:rPr lang="en-GB" dirty="0"/>
              <a:t>Create a safe place to work at home. Desk/area where you can monitor their work.</a:t>
            </a:r>
          </a:p>
          <a:p>
            <a:r>
              <a:rPr lang="en-GB" dirty="0"/>
              <a:t>Set them a time each evening with no distractions. We recommend 1 hour 30 minutes per night.</a:t>
            </a:r>
          </a:p>
          <a:p>
            <a:r>
              <a:rPr lang="en-GB" dirty="0"/>
              <a:t>This can be split into small sessions of 20-30 minutes allocated to different subjects.</a:t>
            </a:r>
          </a:p>
          <a:p>
            <a:r>
              <a:rPr lang="en-GB" dirty="0"/>
              <a:t>Creating a revision timetable for the upcoming mock examinations in November.</a:t>
            </a:r>
          </a:p>
          <a:p>
            <a:r>
              <a:rPr lang="en-GB" dirty="0"/>
              <a:t>Ensure your child eats food which will supply them with energy and 8 hours sleep a night is crucial during the next year.</a:t>
            </a:r>
          </a:p>
          <a:p>
            <a:r>
              <a:rPr lang="en-GB" dirty="0"/>
              <a:t>Resources available- GCSE POD, Subject knowledge organiser, Revision guide and One note.</a:t>
            </a:r>
          </a:p>
          <a:p>
            <a:endParaRPr lang="en-GB" dirty="0"/>
          </a:p>
          <a:p>
            <a:endParaRPr lang="en-GB" dirty="0"/>
          </a:p>
        </p:txBody>
      </p:sp>
      <p:sp>
        <p:nvSpPr>
          <p:cNvPr id="3" name="Title 2">
            <a:extLst>
              <a:ext uri="{FF2B5EF4-FFF2-40B4-BE49-F238E27FC236}">
                <a16:creationId xmlns:a16="http://schemas.microsoft.com/office/drawing/2014/main" id="{C55CE24A-02FF-2011-8691-43F5F7F574E6}"/>
              </a:ext>
            </a:extLst>
          </p:cNvPr>
          <p:cNvSpPr>
            <a:spLocks noGrp="1"/>
          </p:cNvSpPr>
          <p:nvPr>
            <p:ph type="title"/>
          </p:nvPr>
        </p:nvSpPr>
        <p:spPr/>
        <p:txBody>
          <a:bodyPr>
            <a:normAutofit fontScale="90000"/>
          </a:bodyPr>
          <a:lstStyle/>
          <a:p>
            <a:r>
              <a:rPr lang="en-GB" dirty="0"/>
              <a:t>How can parents support their child working outside the classroom …</a:t>
            </a:r>
          </a:p>
        </p:txBody>
      </p:sp>
    </p:spTree>
    <p:extLst>
      <p:ext uri="{BB962C8B-B14F-4D97-AF65-F5344CB8AC3E}">
        <p14:creationId xmlns:p14="http://schemas.microsoft.com/office/powerpoint/2010/main" val="190691533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0"/>
            <a:ext cx="8182719"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tle 3">
            <a:extLst>
              <a:ext uri="{FF2B5EF4-FFF2-40B4-BE49-F238E27FC236}">
                <a16:creationId xmlns:a16="http://schemas.microsoft.com/office/drawing/2014/main" id="{183FEBF8-BA57-4B50-BA9A-6D58CA3DF186}"/>
              </a:ext>
            </a:extLst>
          </p:cNvPr>
          <p:cNvSpPr>
            <a:spLocks noGrp="1"/>
          </p:cNvSpPr>
          <p:nvPr>
            <p:ph type="ctrTitle"/>
          </p:nvPr>
        </p:nvSpPr>
        <p:spPr>
          <a:xfrm>
            <a:off x="2158527" y="3397069"/>
            <a:ext cx="4578895" cy="2031055"/>
          </a:xfrm>
        </p:spPr>
        <p:txBody>
          <a:bodyPr>
            <a:normAutofit fontScale="90000"/>
          </a:bodyPr>
          <a:lstStyle/>
          <a:p>
            <a:pPr>
              <a:lnSpc>
                <a:spcPct val="90000"/>
              </a:lnSpc>
            </a:pPr>
            <a:r>
              <a:rPr lang="en-GB" sz="3100" dirty="0">
                <a:solidFill>
                  <a:schemeClr val="tx1"/>
                </a:solidFill>
              </a:rPr>
              <a:t>BUT! </a:t>
            </a:r>
            <a:br>
              <a:rPr lang="en-GB" sz="3100" dirty="0">
                <a:solidFill>
                  <a:schemeClr val="tx1"/>
                </a:solidFill>
              </a:rPr>
            </a:br>
            <a:r>
              <a:rPr lang="en-GB" sz="3100" dirty="0">
                <a:solidFill>
                  <a:schemeClr val="tx1"/>
                </a:solidFill>
              </a:rPr>
              <a:t>Any revision is better than no revision and whilst two hours of focused revision alone is more effective than three hours revising with friends, both are more effective than half an hour reading the textbook before getting distracted.</a:t>
            </a: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107910527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79BF7-79B3-4FB6-A40B-55BB3A2A0CE8}"/>
              </a:ext>
            </a:extLst>
          </p:cNvPr>
          <p:cNvSpPr>
            <a:spLocks noGrp="1"/>
          </p:cNvSpPr>
          <p:nvPr>
            <p:ph type="title"/>
          </p:nvPr>
        </p:nvSpPr>
        <p:spPr>
          <a:xfrm>
            <a:off x="0" y="460758"/>
            <a:ext cx="7884368" cy="1252728"/>
          </a:xfrm>
        </p:spPr>
        <p:txBody>
          <a:bodyPr>
            <a:normAutofit fontScale="90000"/>
          </a:bodyPr>
          <a:lstStyle/>
          <a:p>
            <a:r>
              <a:rPr lang="en-GB" dirty="0"/>
              <a:t>PSHE &amp; Citizenship</a:t>
            </a:r>
            <a:br>
              <a:rPr lang="en-GB" dirty="0"/>
            </a:br>
            <a:r>
              <a:rPr lang="en-GB" sz="3600" dirty="0"/>
              <a:t>Helping students academically and beyond </a:t>
            </a:r>
            <a:endParaRPr lang="en-GB" dirty="0"/>
          </a:p>
        </p:txBody>
      </p:sp>
      <p:pic>
        <p:nvPicPr>
          <p:cNvPr id="3" name="Picture 2" descr="St. Benedict’ Catholic School">
            <a:hlinkClick r:id="rId2"/>
            <a:extLst>
              <a:ext uri="{FF2B5EF4-FFF2-40B4-BE49-F238E27FC236}">
                <a16:creationId xmlns:a16="http://schemas.microsoft.com/office/drawing/2014/main" id="{8974ED6D-E1DB-4001-9B83-0C72FE8BAC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1060"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ounded Rectangle 13">
            <a:extLst>
              <a:ext uri="{FF2B5EF4-FFF2-40B4-BE49-F238E27FC236}">
                <a16:creationId xmlns:a16="http://schemas.microsoft.com/office/drawing/2014/main" id="{EFB1E064-A636-438B-9550-B73022DBDB7C}"/>
              </a:ext>
            </a:extLst>
          </p:cNvPr>
          <p:cNvSpPr/>
          <p:nvPr/>
        </p:nvSpPr>
        <p:spPr>
          <a:xfrm>
            <a:off x="395536" y="1963004"/>
            <a:ext cx="8352928" cy="324036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GB" sz="2800" b="1" dirty="0"/>
              <a:t>Key themes we cover within these areas:</a:t>
            </a:r>
          </a:p>
          <a:p>
            <a:endParaRPr lang="en-GB" sz="2800" b="1" dirty="0"/>
          </a:p>
          <a:p>
            <a:endParaRPr lang="en-GB" sz="2800" b="1" dirty="0"/>
          </a:p>
          <a:p>
            <a:endParaRPr lang="en-GB" sz="2800" b="1" dirty="0"/>
          </a:p>
          <a:p>
            <a:endParaRPr lang="en-GB" sz="2800" b="1" dirty="0"/>
          </a:p>
          <a:p>
            <a:endParaRPr lang="en-GB" b="1" dirty="0"/>
          </a:p>
          <a:p>
            <a:endParaRPr lang="en-GB" b="1" dirty="0"/>
          </a:p>
          <a:p>
            <a:endParaRPr lang="en-GB" b="1" dirty="0"/>
          </a:p>
        </p:txBody>
      </p:sp>
      <p:sp>
        <p:nvSpPr>
          <p:cNvPr id="5" name="Rounded Rectangle 12">
            <a:extLst>
              <a:ext uri="{FF2B5EF4-FFF2-40B4-BE49-F238E27FC236}">
                <a16:creationId xmlns:a16="http://schemas.microsoft.com/office/drawing/2014/main" id="{2C6E7BF8-0943-42FC-8374-6EE0811287A9}"/>
              </a:ext>
            </a:extLst>
          </p:cNvPr>
          <p:cNvSpPr/>
          <p:nvPr/>
        </p:nvSpPr>
        <p:spPr>
          <a:xfrm>
            <a:off x="1846423" y="4365104"/>
            <a:ext cx="5451154" cy="576064"/>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Being the best person you can be</a:t>
            </a:r>
          </a:p>
        </p:txBody>
      </p:sp>
      <p:sp>
        <p:nvSpPr>
          <p:cNvPr id="6" name="Rounded Rectangle 10">
            <a:extLst>
              <a:ext uri="{FF2B5EF4-FFF2-40B4-BE49-F238E27FC236}">
                <a16:creationId xmlns:a16="http://schemas.microsoft.com/office/drawing/2014/main" id="{4E2EC7D0-EF75-43E6-87DB-49058EF14A61}"/>
              </a:ext>
            </a:extLst>
          </p:cNvPr>
          <p:cNvSpPr/>
          <p:nvPr/>
        </p:nvSpPr>
        <p:spPr>
          <a:xfrm>
            <a:off x="4139952" y="3560007"/>
            <a:ext cx="4277570" cy="576064"/>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Being happy with you are</a:t>
            </a:r>
          </a:p>
        </p:txBody>
      </p:sp>
      <p:sp>
        <p:nvSpPr>
          <p:cNvPr id="7" name="Rounded Rectangle 8">
            <a:extLst>
              <a:ext uri="{FF2B5EF4-FFF2-40B4-BE49-F238E27FC236}">
                <a16:creationId xmlns:a16="http://schemas.microsoft.com/office/drawing/2014/main" id="{8057DAB6-0940-444C-852B-50417A9AD818}"/>
              </a:ext>
            </a:extLst>
          </p:cNvPr>
          <p:cNvSpPr/>
          <p:nvPr/>
        </p:nvSpPr>
        <p:spPr>
          <a:xfrm>
            <a:off x="912173" y="3583184"/>
            <a:ext cx="2711142" cy="576064"/>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Health &amp; Safety</a:t>
            </a:r>
          </a:p>
        </p:txBody>
      </p:sp>
      <p:sp>
        <p:nvSpPr>
          <p:cNvPr id="8" name="Rounded Rectangle 7">
            <a:extLst>
              <a:ext uri="{FF2B5EF4-FFF2-40B4-BE49-F238E27FC236}">
                <a16:creationId xmlns:a16="http://schemas.microsoft.com/office/drawing/2014/main" id="{D75DA6E7-6D30-4D60-99B9-5702AF99CB7B}"/>
              </a:ext>
            </a:extLst>
          </p:cNvPr>
          <p:cNvSpPr/>
          <p:nvPr/>
        </p:nvSpPr>
        <p:spPr>
          <a:xfrm>
            <a:off x="6275030" y="2686389"/>
            <a:ext cx="2142492" cy="576064"/>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Study Skills</a:t>
            </a:r>
          </a:p>
        </p:txBody>
      </p:sp>
      <p:sp>
        <p:nvSpPr>
          <p:cNvPr id="10" name="Rounded Rectangle 6">
            <a:extLst>
              <a:ext uri="{FF2B5EF4-FFF2-40B4-BE49-F238E27FC236}">
                <a16:creationId xmlns:a16="http://schemas.microsoft.com/office/drawing/2014/main" id="{8D3E6966-C11D-4A59-AEA8-6CFF62CE14D6}"/>
              </a:ext>
            </a:extLst>
          </p:cNvPr>
          <p:cNvSpPr/>
          <p:nvPr/>
        </p:nvSpPr>
        <p:spPr>
          <a:xfrm>
            <a:off x="4329640" y="2673711"/>
            <a:ext cx="1557933" cy="588742"/>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Careers</a:t>
            </a:r>
          </a:p>
        </p:txBody>
      </p:sp>
      <p:sp>
        <p:nvSpPr>
          <p:cNvPr id="11" name="Rounded Rectangle 5">
            <a:extLst>
              <a:ext uri="{FF2B5EF4-FFF2-40B4-BE49-F238E27FC236}">
                <a16:creationId xmlns:a16="http://schemas.microsoft.com/office/drawing/2014/main" id="{79F20ABF-F589-4992-847B-4D82AA891711}"/>
              </a:ext>
            </a:extLst>
          </p:cNvPr>
          <p:cNvSpPr/>
          <p:nvPr/>
        </p:nvSpPr>
        <p:spPr>
          <a:xfrm>
            <a:off x="2574032" y="2686389"/>
            <a:ext cx="1368152" cy="576064"/>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Politics</a:t>
            </a:r>
          </a:p>
        </p:txBody>
      </p:sp>
      <p:sp>
        <p:nvSpPr>
          <p:cNvPr id="12" name="Rounded Rectangle 4">
            <a:extLst>
              <a:ext uri="{FF2B5EF4-FFF2-40B4-BE49-F238E27FC236}">
                <a16:creationId xmlns:a16="http://schemas.microsoft.com/office/drawing/2014/main" id="{53D1FE08-F1B7-4610-B585-8C36B58CE98D}"/>
              </a:ext>
            </a:extLst>
          </p:cNvPr>
          <p:cNvSpPr/>
          <p:nvPr/>
        </p:nvSpPr>
        <p:spPr>
          <a:xfrm>
            <a:off x="798481" y="2673711"/>
            <a:ext cx="1368152" cy="576064"/>
          </a:xfrm>
          <a:prstGeom prst="roundRect">
            <a:avLst/>
          </a:prstGeom>
          <a:solidFill>
            <a:schemeClr val="bg1"/>
          </a:solidFill>
          <a:ln>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dirty="0">
                <a:solidFill>
                  <a:schemeClr val="tx1"/>
                </a:solidFill>
              </a:rPr>
              <a:t>Money</a:t>
            </a:r>
          </a:p>
        </p:txBody>
      </p:sp>
    </p:spTree>
    <p:extLst>
      <p:ext uri="{BB962C8B-B14F-4D97-AF65-F5344CB8AC3E}">
        <p14:creationId xmlns:p14="http://schemas.microsoft.com/office/powerpoint/2010/main" val="3667471671"/>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408B5EB-9541-3DE3-299F-8EF9DE2C5D17}"/>
              </a:ext>
            </a:extLst>
          </p:cNvPr>
          <p:cNvSpPr>
            <a:spLocks noGrp="1"/>
          </p:cNvSpPr>
          <p:nvPr>
            <p:ph idx="1"/>
          </p:nvPr>
        </p:nvSpPr>
        <p:spPr>
          <a:xfrm>
            <a:off x="867832" y="2204864"/>
            <a:ext cx="7408333" cy="4464496"/>
          </a:xfrm>
        </p:spPr>
        <p:txBody>
          <a:bodyPr>
            <a:normAutofit lnSpcReduction="10000"/>
          </a:bodyPr>
          <a:lstStyle/>
          <a:p>
            <a:r>
              <a:rPr lang="en-GB" sz="2800" b="1" dirty="0"/>
              <a:t>1:1</a:t>
            </a:r>
            <a:r>
              <a:rPr lang="en-GB" b="1" dirty="0"/>
              <a:t> Post-16 meetings</a:t>
            </a:r>
          </a:p>
          <a:p>
            <a:pPr lvl="1"/>
            <a:r>
              <a:rPr lang="en-GB" sz="2400" dirty="0"/>
              <a:t>min. 1 hour for each student (160 hours!)</a:t>
            </a:r>
          </a:p>
          <a:p>
            <a:pPr lvl="1"/>
            <a:r>
              <a:rPr lang="en-GB" sz="2400" dirty="0"/>
              <a:t>bespoke report</a:t>
            </a:r>
          </a:p>
          <a:p>
            <a:pPr lvl="1"/>
            <a:r>
              <a:rPr lang="en-GB" sz="2400" dirty="0"/>
              <a:t>further meeting(s) as and when required/requested</a:t>
            </a:r>
          </a:p>
          <a:p>
            <a:r>
              <a:rPr lang="en-GB" b="1" dirty="0"/>
              <a:t>Support with applications </a:t>
            </a:r>
            <a:br>
              <a:rPr lang="en-GB" b="1" dirty="0"/>
            </a:br>
            <a:r>
              <a:rPr lang="en-GB" dirty="0"/>
              <a:t>to Sixth Form/college/ apprenticeships</a:t>
            </a:r>
          </a:p>
          <a:p>
            <a:r>
              <a:rPr lang="en-GB" b="1" dirty="0"/>
              <a:t>Information</a:t>
            </a:r>
            <a:r>
              <a:rPr lang="en-GB" dirty="0"/>
              <a:t> on </a:t>
            </a:r>
            <a:r>
              <a:rPr lang="en-GB" b="1" dirty="0"/>
              <a:t>technical</a:t>
            </a:r>
            <a:r>
              <a:rPr lang="en-GB" dirty="0"/>
              <a:t> education and training</a:t>
            </a:r>
          </a:p>
          <a:p>
            <a:r>
              <a:rPr lang="en-GB" b="1" dirty="0"/>
              <a:t>Ongoing Careers Education: </a:t>
            </a:r>
            <a:br>
              <a:rPr lang="en-GB" b="1" dirty="0"/>
            </a:br>
            <a:r>
              <a:rPr lang="en-GB" dirty="0"/>
              <a:t>(PSHE) World of Work series, Careers Talks, annual Careers Fair, Workshops, Trips</a:t>
            </a:r>
          </a:p>
          <a:p>
            <a:r>
              <a:rPr lang="en-GB" b="1" dirty="0"/>
              <a:t>Collaboration</a:t>
            </a:r>
            <a:r>
              <a:rPr lang="en-GB" dirty="0"/>
              <a:t> with </a:t>
            </a:r>
            <a:r>
              <a:rPr lang="en-GB" i="1" dirty="0"/>
              <a:t>all</a:t>
            </a:r>
            <a:r>
              <a:rPr lang="en-GB" dirty="0"/>
              <a:t> staff to support students</a:t>
            </a:r>
          </a:p>
          <a:p>
            <a:endParaRPr lang="en-GB" dirty="0"/>
          </a:p>
          <a:p>
            <a:pPr marL="301943" lvl="1" indent="0">
              <a:buNone/>
            </a:pPr>
            <a:endParaRPr lang="en-GB" dirty="0"/>
          </a:p>
          <a:p>
            <a:endParaRPr lang="en-GB" dirty="0"/>
          </a:p>
        </p:txBody>
      </p:sp>
      <p:sp>
        <p:nvSpPr>
          <p:cNvPr id="3" name="Title 2">
            <a:extLst>
              <a:ext uri="{FF2B5EF4-FFF2-40B4-BE49-F238E27FC236}">
                <a16:creationId xmlns:a16="http://schemas.microsoft.com/office/drawing/2014/main" id="{DB91352E-1086-A17F-88BC-18D8C9C282CC}"/>
              </a:ext>
            </a:extLst>
          </p:cNvPr>
          <p:cNvSpPr>
            <a:spLocks noGrp="1"/>
          </p:cNvSpPr>
          <p:nvPr>
            <p:ph type="title"/>
          </p:nvPr>
        </p:nvSpPr>
        <p:spPr>
          <a:xfrm>
            <a:off x="457199" y="319197"/>
            <a:ext cx="8229600" cy="1252728"/>
          </a:xfrm>
        </p:spPr>
        <p:txBody>
          <a:bodyPr/>
          <a:lstStyle/>
          <a:p>
            <a:r>
              <a:rPr lang="en-GB" b="1" dirty="0"/>
              <a:t>Careers in Action!</a:t>
            </a:r>
          </a:p>
        </p:txBody>
      </p:sp>
    </p:spTree>
    <p:extLst>
      <p:ext uri="{BB962C8B-B14F-4D97-AF65-F5344CB8AC3E}">
        <p14:creationId xmlns:p14="http://schemas.microsoft.com/office/powerpoint/2010/main" val="31675366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1000"/>
                                        <p:tgtEl>
                                          <p:spTgt spid="2">
                                            <p:txEl>
                                              <p:pRg st="0" end="0"/>
                                            </p:txEl>
                                          </p:spTgt>
                                        </p:tgtEl>
                                      </p:cBhvr>
                                    </p:animEffect>
                                    <p:anim calcmode="lin" valueType="num">
                                      <p:cBhvr>
                                        <p:cTn id="1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fade">
                                      <p:cBhvr>
                                        <p:cTn id="20" dur="1000"/>
                                        <p:tgtEl>
                                          <p:spTgt spid="2">
                                            <p:txEl>
                                              <p:pRg st="1" end="1"/>
                                            </p:txEl>
                                          </p:spTgt>
                                        </p:tgtEl>
                                      </p:cBhvr>
                                    </p:animEffect>
                                    <p:anim calcmode="lin" valueType="num">
                                      <p:cBhvr>
                                        <p:cTn id="21"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fade">
                                      <p:cBhvr>
                                        <p:cTn id="25" dur="1000"/>
                                        <p:tgtEl>
                                          <p:spTgt spid="2">
                                            <p:txEl>
                                              <p:pRg st="2" end="2"/>
                                            </p:txEl>
                                          </p:spTgt>
                                        </p:tgtEl>
                                      </p:cBhvr>
                                    </p:animEffect>
                                    <p:anim calcmode="lin" valueType="num">
                                      <p:cBhvr>
                                        <p:cTn id="26"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Effect transition="in" filter="fade">
                                      <p:cBhvr>
                                        <p:cTn id="30" dur="1000"/>
                                        <p:tgtEl>
                                          <p:spTgt spid="2">
                                            <p:txEl>
                                              <p:pRg st="3" end="3"/>
                                            </p:txEl>
                                          </p:spTgt>
                                        </p:tgtEl>
                                      </p:cBhvr>
                                    </p:animEffect>
                                    <p:anim calcmode="lin" valueType="num">
                                      <p:cBhvr>
                                        <p:cTn id="3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Effect transition="in" filter="wipe(down)">
                                      <p:cBhvr>
                                        <p:cTn id="37" dur="580">
                                          <p:stCondLst>
                                            <p:cond delay="0"/>
                                          </p:stCondLst>
                                        </p:cTn>
                                        <p:tgtEl>
                                          <p:spTgt spid="2">
                                            <p:txEl>
                                              <p:pRg st="4" end="4"/>
                                            </p:txEl>
                                          </p:spTgt>
                                        </p:tgtEl>
                                      </p:cBhvr>
                                    </p:animEffect>
                                    <p:anim calcmode="lin" valueType="num">
                                      <p:cBhvr>
                                        <p:cTn id="38"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2">
                                            <p:txEl>
                                              <p:pRg st="4" end="4"/>
                                            </p:txEl>
                                          </p:spTgt>
                                        </p:tgtEl>
                                      </p:cBhvr>
                                      <p:to x="100000" y="60000"/>
                                    </p:animScale>
                                    <p:animScale>
                                      <p:cBhvr>
                                        <p:cTn id="44" dur="166" decel="50000">
                                          <p:stCondLst>
                                            <p:cond delay="676"/>
                                          </p:stCondLst>
                                        </p:cTn>
                                        <p:tgtEl>
                                          <p:spTgt spid="2">
                                            <p:txEl>
                                              <p:pRg st="4" end="4"/>
                                            </p:txEl>
                                          </p:spTgt>
                                        </p:tgtEl>
                                      </p:cBhvr>
                                      <p:to x="100000" y="100000"/>
                                    </p:animScale>
                                    <p:animScale>
                                      <p:cBhvr>
                                        <p:cTn id="45" dur="26">
                                          <p:stCondLst>
                                            <p:cond delay="1312"/>
                                          </p:stCondLst>
                                        </p:cTn>
                                        <p:tgtEl>
                                          <p:spTgt spid="2">
                                            <p:txEl>
                                              <p:pRg st="4" end="4"/>
                                            </p:txEl>
                                          </p:spTgt>
                                        </p:tgtEl>
                                      </p:cBhvr>
                                      <p:to x="100000" y="80000"/>
                                    </p:animScale>
                                    <p:animScale>
                                      <p:cBhvr>
                                        <p:cTn id="46" dur="166" decel="50000">
                                          <p:stCondLst>
                                            <p:cond delay="1338"/>
                                          </p:stCondLst>
                                        </p:cTn>
                                        <p:tgtEl>
                                          <p:spTgt spid="2">
                                            <p:txEl>
                                              <p:pRg st="4" end="4"/>
                                            </p:txEl>
                                          </p:spTgt>
                                        </p:tgtEl>
                                      </p:cBhvr>
                                      <p:to x="100000" y="100000"/>
                                    </p:animScale>
                                    <p:animScale>
                                      <p:cBhvr>
                                        <p:cTn id="47" dur="26">
                                          <p:stCondLst>
                                            <p:cond delay="1642"/>
                                          </p:stCondLst>
                                        </p:cTn>
                                        <p:tgtEl>
                                          <p:spTgt spid="2">
                                            <p:txEl>
                                              <p:pRg st="4" end="4"/>
                                            </p:txEl>
                                          </p:spTgt>
                                        </p:tgtEl>
                                      </p:cBhvr>
                                      <p:to x="100000" y="90000"/>
                                    </p:animScale>
                                    <p:animScale>
                                      <p:cBhvr>
                                        <p:cTn id="48" dur="166" decel="50000">
                                          <p:stCondLst>
                                            <p:cond delay="1668"/>
                                          </p:stCondLst>
                                        </p:cTn>
                                        <p:tgtEl>
                                          <p:spTgt spid="2">
                                            <p:txEl>
                                              <p:pRg st="4" end="4"/>
                                            </p:txEl>
                                          </p:spTgt>
                                        </p:tgtEl>
                                      </p:cBhvr>
                                      <p:to x="100000" y="100000"/>
                                    </p:animScale>
                                    <p:animScale>
                                      <p:cBhvr>
                                        <p:cTn id="49" dur="26">
                                          <p:stCondLst>
                                            <p:cond delay="1808"/>
                                          </p:stCondLst>
                                        </p:cTn>
                                        <p:tgtEl>
                                          <p:spTgt spid="2">
                                            <p:txEl>
                                              <p:pRg st="4" end="4"/>
                                            </p:txEl>
                                          </p:spTgt>
                                        </p:tgtEl>
                                      </p:cBhvr>
                                      <p:to x="100000" y="95000"/>
                                    </p:animScale>
                                    <p:animScale>
                                      <p:cBhvr>
                                        <p:cTn id="50" dur="166" decel="50000">
                                          <p:stCondLst>
                                            <p:cond delay="1834"/>
                                          </p:stCondLst>
                                        </p:cTn>
                                        <p:tgtEl>
                                          <p:spTgt spid="2">
                                            <p:txEl>
                                              <p:pRg st="4" end="4"/>
                                            </p:txEl>
                                          </p:spTgt>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2">
                                            <p:txEl>
                                              <p:pRg st="5" end="5"/>
                                            </p:txEl>
                                          </p:spTgt>
                                        </p:tgtEl>
                                        <p:attrNameLst>
                                          <p:attrName>style.visibility</p:attrName>
                                        </p:attrNameLst>
                                      </p:cBhvr>
                                      <p:to>
                                        <p:strVal val="visible"/>
                                      </p:to>
                                    </p:set>
                                    <p:animEffect transition="in" filter="fade">
                                      <p:cBhvr>
                                        <p:cTn id="55" dur="1000"/>
                                        <p:tgtEl>
                                          <p:spTgt spid="2">
                                            <p:txEl>
                                              <p:pRg st="5" end="5"/>
                                            </p:txEl>
                                          </p:spTgt>
                                        </p:tgtEl>
                                      </p:cBhvr>
                                    </p:animEffect>
                                    <p:anim calcmode="lin" valueType="num">
                                      <p:cBhvr>
                                        <p:cTn id="5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5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2">
                                            <p:txEl>
                                              <p:pRg st="6" end="6"/>
                                            </p:txEl>
                                          </p:spTgt>
                                        </p:tgtEl>
                                        <p:attrNameLst>
                                          <p:attrName>style.visibility</p:attrName>
                                        </p:attrNameLst>
                                      </p:cBhvr>
                                      <p:to>
                                        <p:strVal val="visible"/>
                                      </p:to>
                                    </p:set>
                                    <p:animEffect transition="in" filter="fade">
                                      <p:cBhvr>
                                        <p:cTn id="62" dur="1000"/>
                                        <p:tgtEl>
                                          <p:spTgt spid="2">
                                            <p:txEl>
                                              <p:pRg st="6" end="6"/>
                                            </p:txEl>
                                          </p:spTgt>
                                        </p:tgtEl>
                                      </p:cBhvr>
                                    </p:animEffect>
                                    <p:anim calcmode="lin" valueType="num">
                                      <p:cBhvr>
                                        <p:cTn id="63"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64"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2">
                                            <p:txEl>
                                              <p:pRg st="7" end="7"/>
                                            </p:txEl>
                                          </p:spTgt>
                                        </p:tgtEl>
                                        <p:attrNameLst>
                                          <p:attrName>style.visibility</p:attrName>
                                        </p:attrNameLst>
                                      </p:cBhvr>
                                      <p:to>
                                        <p:strVal val="visible"/>
                                      </p:to>
                                    </p:set>
                                    <p:anim calcmode="lin" valueType="num">
                                      <p:cBhvr additive="base">
                                        <p:cTn id="6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4C25ABE-3301-D410-99DD-57B2247984DE}"/>
              </a:ext>
            </a:extLst>
          </p:cNvPr>
          <p:cNvSpPr>
            <a:spLocks noGrp="1"/>
          </p:cNvSpPr>
          <p:nvPr>
            <p:ph idx="1"/>
          </p:nvPr>
        </p:nvSpPr>
        <p:spPr>
          <a:xfrm>
            <a:off x="662516" y="2464725"/>
            <a:ext cx="7818967" cy="3888432"/>
          </a:xfrm>
        </p:spPr>
        <p:txBody>
          <a:bodyPr>
            <a:normAutofit lnSpcReduction="10000"/>
          </a:bodyPr>
          <a:lstStyle/>
          <a:p>
            <a:r>
              <a:rPr lang="en-GB" dirty="0"/>
              <a:t>Sharing </a:t>
            </a:r>
            <a:r>
              <a:rPr lang="en-GB" b="1" dirty="0"/>
              <a:t>more</a:t>
            </a:r>
            <a:r>
              <a:rPr lang="en-GB" dirty="0"/>
              <a:t> information about post-16 options</a:t>
            </a:r>
          </a:p>
          <a:p>
            <a:pPr marL="301943" lvl="1" indent="0">
              <a:buNone/>
            </a:pPr>
            <a:r>
              <a:rPr lang="en-GB" sz="2400" dirty="0"/>
              <a:t>e.g. dates for Open Events, how to find apprenticeships</a:t>
            </a:r>
          </a:p>
          <a:p>
            <a:r>
              <a:rPr lang="en-GB" dirty="0"/>
              <a:t>Helping you </a:t>
            </a:r>
            <a:r>
              <a:rPr lang="en-GB" b="1" dirty="0"/>
              <a:t>understand </a:t>
            </a:r>
            <a:r>
              <a:rPr lang="en-GB" dirty="0"/>
              <a:t>the language of different systems in education and employment e.g. T-Levels</a:t>
            </a:r>
          </a:p>
          <a:p>
            <a:r>
              <a:rPr lang="en-GB" dirty="0"/>
              <a:t>Updating you </a:t>
            </a:r>
            <a:r>
              <a:rPr lang="en-GB" i="1" dirty="0"/>
              <a:t>directly</a:t>
            </a:r>
            <a:r>
              <a:rPr lang="en-GB" dirty="0"/>
              <a:t> on </a:t>
            </a:r>
            <a:r>
              <a:rPr lang="en-GB" b="1" dirty="0"/>
              <a:t>latest trends </a:t>
            </a:r>
            <a:r>
              <a:rPr lang="en-GB" dirty="0"/>
              <a:t>and opportunities in education, training and employment, such as:</a:t>
            </a:r>
          </a:p>
          <a:p>
            <a:pPr lvl="1"/>
            <a:r>
              <a:rPr lang="en-GB" sz="2400" dirty="0"/>
              <a:t>how AI is changing the Careers landscape</a:t>
            </a:r>
          </a:p>
          <a:p>
            <a:pPr lvl="1"/>
            <a:r>
              <a:rPr lang="en-GB" sz="2400" dirty="0"/>
              <a:t>qualifications needed for degree studies</a:t>
            </a:r>
            <a:br>
              <a:rPr lang="en-GB" sz="2400" dirty="0"/>
            </a:br>
            <a:endParaRPr lang="en-GB" sz="2400" dirty="0"/>
          </a:p>
          <a:p>
            <a:pPr lvl="1"/>
            <a:r>
              <a:rPr lang="en-GB" sz="2400" dirty="0"/>
              <a:t>Contact me at: </a:t>
            </a:r>
            <a:r>
              <a:rPr lang="en-GB" sz="2400" b="1" dirty="0">
                <a:hlinkClick r:id="rId2"/>
              </a:rPr>
              <a:t>Ahahn@st-benedicts.suffolk.sch.uk</a:t>
            </a:r>
            <a:endParaRPr lang="en-GB" sz="2400" b="1" dirty="0"/>
          </a:p>
          <a:p>
            <a:pPr marL="301943" lvl="1" indent="0">
              <a:buNone/>
            </a:pPr>
            <a:endParaRPr lang="en-GB" sz="2400" b="1" dirty="0"/>
          </a:p>
          <a:p>
            <a:endParaRPr lang="en-GB" dirty="0"/>
          </a:p>
          <a:p>
            <a:endParaRPr lang="en-GB" dirty="0"/>
          </a:p>
          <a:p>
            <a:endParaRPr lang="en-GB" dirty="0"/>
          </a:p>
          <a:p>
            <a:endParaRPr lang="en-GB" dirty="0"/>
          </a:p>
        </p:txBody>
      </p:sp>
      <p:sp>
        <p:nvSpPr>
          <p:cNvPr id="3" name="Title 2">
            <a:extLst>
              <a:ext uri="{FF2B5EF4-FFF2-40B4-BE49-F238E27FC236}">
                <a16:creationId xmlns:a16="http://schemas.microsoft.com/office/drawing/2014/main" id="{12298D22-F8FA-2B3D-AADA-2028C460E179}"/>
              </a:ext>
            </a:extLst>
          </p:cNvPr>
          <p:cNvSpPr>
            <a:spLocks noGrp="1"/>
          </p:cNvSpPr>
          <p:nvPr>
            <p:ph type="title"/>
          </p:nvPr>
        </p:nvSpPr>
        <p:spPr>
          <a:xfrm>
            <a:off x="457200" y="476672"/>
            <a:ext cx="8229600" cy="1252728"/>
          </a:xfrm>
        </p:spPr>
        <p:txBody>
          <a:bodyPr>
            <a:normAutofit fontScale="90000"/>
          </a:bodyPr>
          <a:lstStyle/>
          <a:p>
            <a:r>
              <a:rPr lang="en-GB" dirty="0"/>
              <a:t>Supporting your</a:t>
            </a:r>
            <a:br>
              <a:rPr lang="en-GB" dirty="0"/>
            </a:br>
            <a:r>
              <a:rPr lang="en-GB" dirty="0"/>
              <a:t>Careers conversations</a:t>
            </a:r>
          </a:p>
        </p:txBody>
      </p:sp>
    </p:spTree>
    <p:extLst>
      <p:ext uri="{BB962C8B-B14F-4D97-AF65-F5344CB8AC3E}">
        <p14:creationId xmlns:p14="http://schemas.microsoft.com/office/powerpoint/2010/main" val="22022035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additive="base">
                                        <p:cTn id="14"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Effect transition="in" filter="fade">
                                      <p:cBhvr>
                                        <p:cTn id="24" dur="1000"/>
                                        <p:tgtEl>
                                          <p:spTgt spid="2">
                                            <p:txEl>
                                              <p:pRg st="2" end="2"/>
                                            </p:txEl>
                                          </p:spTgt>
                                        </p:tgtEl>
                                      </p:cBhvr>
                                    </p:animEffect>
                                    <p:anim calcmode="lin" valueType="num">
                                      <p:cBhvr>
                                        <p:cTn id="2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Effect transition="in" filter="fade">
                                      <p:cBhvr>
                                        <p:cTn id="37" dur="1000"/>
                                        <p:tgtEl>
                                          <p:spTgt spid="2">
                                            <p:txEl>
                                              <p:pRg st="4" end="4"/>
                                            </p:txEl>
                                          </p:spTgt>
                                        </p:tgtEl>
                                      </p:cBhvr>
                                    </p:animEffect>
                                    <p:anim calcmode="lin" valueType="num">
                                      <p:cBhvr>
                                        <p:cTn id="3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2">
                                            <p:txEl>
                                              <p:pRg st="4" end="4"/>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wipe(down)">
                                      <p:cBhvr>
                                        <p:cTn id="49" dur="580">
                                          <p:stCondLst>
                                            <p:cond delay="0"/>
                                          </p:stCondLst>
                                        </p:cTn>
                                        <p:tgtEl>
                                          <p:spTgt spid="2">
                                            <p:txEl>
                                              <p:pRg st="6" end="6"/>
                                            </p:txEl>
                                          </p:spTgt>
                                        </p:tgtEl>
                                      </p:cBhvr>
                                    </p:animEffect>
                                    <p:anim calcmode="lin" valueType="num">
                                      <p:cBhvr>
                                        <p:cTn id="50" dur="1822"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2">
                                            <p:txEl>
                                              <p:pRg st="6" end="6"/>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2">
                                            <p:txEl>
                                              <p:pRg st="6" end="6"/>
                                            </p:txEl>
                                          </p:spTgt>
                                        </p:tgtEl>
                                      </p:cBhvr>
                                      <p:to x="100000" y="60000"/>
                                    </p:animScale>
                                    <p:animScale>
                                      <p:cBhvr>
                                        <p:cTn id="56" dur="166" decel="50000">
                                          <p:stCondLst>
                                            <p:cond delay="676"/>
                                          </p:stCondLst>
                                        </p:cTn>
                                        <p:tgtEl>
                                          <p:spTgt spid="2">
                                            <p:txEl>
                                              <p:pRg st="6" end="6"/>
                                            </p:txEl>
                                          </p:spTgt>
                                        </p:tgtEl>
                                      </p:cBhvr>
                                      <p:to x="100000" y="100000"/>
                                    </p:animScale>
                                    <p:animScale>
                                      <p:cBhvr>
                                        <p:cTn id="57" dur="26">
                                          <p:stCondLst>
                                            <p:cond delay="1312"/>
                                          </p:stCondLst>
                                        </p:cTn>
                                        <p:tgtEl>
                                          <p:spTgt spid="2">
                                            <p:txEl>
                                              <p:pRg st="6" end="6"/>
                                            </p:txEl>
                                          </p:spTgt>
                                        </p:tgtEl>
                                      </p:cBhvr>
                                      <p:to x="100000" y="80000"/>
                                    </p:animScale>
                                    <p:animScale>
                                      <p:cBhvr>
                                        <p:cTn id="58" dur="166" decel="50000">
                                          <p:stCondLst>
                                            <p:cond delay="1338"/>
                                          </p:stCondLst>
                                        </p:cTn>
                                        <p:tgtEl>
                                          <p:spTgt spid="2">
                                            <p:txEl>
                                              <p:pRg st="6" end="6"/>
                                            </p:txEl>
                                          </p:spTgt>
                                        </p:tgtEl>
                                      </p:cBhvr>
                                      <p:to x="100000" y="100000"/>
                                    </p:animScale>
                                    <p:animScale>
                                      <p:cBhvr>
                                        <p:cTn id="59" dur="26">
                                          <p:stCondLst>
                                            <p:cond delay="1642"/>
                                          </p:stCondLst>
                                        </p:cTn>
                                        <p:tgtEl>
                                          <p:spTgt spid="2">
                                            <p:txEl>
                                              <p:pRg st="6" end="6"/>
                                            </p:txEl>
                                          </p:spTgt>
                                        </p:tgtEl>
                                      </p:cBhvr>
                                      <p:to x="100000" y="90000"/>
                                    </p:animScale>
                                    <p:animScale>
                                      <p:cBhvr>
                                        <p:cTn id="60" dur="166" decel="50000">
                                          <p:stCondLst>
                                            <p:cond delay="1668"/>
                                          </p:stCondLst>
                                        </p:cTn>
                                        <p:tgtEl>
                                          <p:spTgt spid="2">
                                            <p:txEl>
                                              <p:pRg st="6" end="6"/>
                                            </p:txEl>
                                          </p:spTgt>
                                        </p:tgtEl>
                                      </p:cBhvr>
                                      <p:to x="100000" y="100000"/>
                                    </p:animScale>
                                    <p:animScale>
                                      <p:cBhvr>
                                        <p:cTn id="61" dur="26">
                                          <p:stCondLst>
                                            <p:cond delay="1808"/>
                                          </p:stCondLst>
                                        </p:cTn>
                                        <p:tgtEl>
                                          <p:spTgt spid="2">
                                            <p:txEl>
                                              <p:pRg st="6" end="6"/>
                                            </p:txEl>
                                          </p:spTgt>
                                        </p:tgtEl>
                                      </p:cBhvr>
                                      <p:to x="100000" y="95000"/>
                                    </p:animScale>
                                    <p:animScale>
                                      <p:cBhvr>
                                        <p:cTn id="62" dur="166" decel="50000">
                                          <p:stCondLst>
                                            <p:cond delay="1834"/>
                                          </p:stCondLst>
                                        </p:cTn>
                                        <p:tgtEl>
                                          <p:spTgt spid="2">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cse parents">
            <a:extLst>
              <a:ext uri="{FF2B5EF4-FFF2-40B4-BE49-F238E27FC236}">
                <a16:creationId xmlns:a16="http://schemas.microsoft.com/office/drawing/2014/main" id="{4F3A1ED6-BE63-4470-A82B-5F11064435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1688" y="2182966"/>
            <a:ext cx="5000625" cy="333613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94A74DE-471C-4421-B8BF-5E067CFD3612}"/>
              </a:ext>
            </a:extLst>
          </p:cNvPr>
          <p:cNvSpPr txBox="1"/>
          <p:nvPr/>
        </p:nvSpPr>
        <p:spPr>
          <a:xfrm>
            <a:off x="555062" y="1458643"/>
            <a:ext cx="8419514" cy="553998"/>
          </a:xfrm>
          <a:prstGeom prst="rect">
            <a:avLst/>
          </a:prstGeom>
          <a:noFill/>
        </p:spPr>
        <p:txBody>
          <a:bodyPr wrap="square" rtlCol="0">
            <a:spAutoFit/>
          </a:bodyPr>
          <a:lstStyle/>
          <a:p>
            <a:r>
              <a:rPr lang="en-GB" sz="3000" dirty="0"/>
              <a:t>If only it was always like this………</a:t>
            </a:r>
          </a:p>
        </p:txBody>
      </p:sp>
      <p:pic>
        <p:nvPicPr>
          <p:cNvPr id="5" name="Picture 2" descr="St. Benedict’ Catholic School">
            <a:hlinkClick r:id="rId3"/>
            <a:extLst>
              <a:ext uri="{FF2B5EF4-FFF2-40B4-BE49-F238E27FC236}">
                <a16:creationId xmlns:a16="http://schemas.microsoft.com/office/drawing/2014/main" id="{88F4F34C-900D-4142-A0B5-73400B2285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606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itle 1">
            <a:extLst>
              <a:ext uri="{FF2B5EF4-FFF2-40B4-BE49-F238E27FC236}">
                <a16:creationId xmlns:a16="http://schemas.microsoft.com/office/drawing/2014/main" id="{73AFD98E-E6B5-4529-8021-FC2B8A547AFC}"/>
              </a:ext>
            </a:extLst>
          </p:cNvPr>
          <p:cNvSpPr txBox="1">
            <a:spLocks/>
          </p:cNvSpPr>
          <p:nvPr/>
        </p:nvSpPr>
        <p:spPr>
          <a:xfrm>
            <a:off x="395536" y="667236"/>
            <a:ext cx="5184576" cy="873370"/>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600" dirty="0"/>
              <a:t>Thriving not just surviving GCSEs</a:t>
            </a:r>
          </a:p>
        </p:txBody>
      </p:sp>
    </p:spTree>
    <p:extLst>
      <p:ext uri="{BB962C8B-B14F-4D97-AF65-F5344CB8AC3E}">
        <p14:creationId xmlns:p14="http://schemas.microsoft.com/office/powerpoint/2010/main" val="1459299920"/>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FD98E-E6B5-4529-8021-FC2B8A547AFC}"/>
              </a:ext>
            </a:extLst>
          </p:cNvPr>
          <p:cNvSpPr>
            <a:spLocks noGrp="1"/>
          </p:cNvSpPr>
          <p:nvPr>
            <p:ph type="title"/>
          </p:nvPr>
        </p:nvSpPr>
        <p:spPr>
          <a:xfrm>
            <a:off x="457200" y="338328"/>
            <a:ext cx="6563072" cy="1252728"/>
          </a:xfrm>
        </p:spPr>
        <p:txBody>
          <a:bodyPr/>
          <a:lstStyle/>
          <a:p>
            <a:r>
              <a:rPr lang="en-GB" dirty="0"/>
              <a:t>Mental Health</a:t>
            </a:r>
          </a:p>
        </p:txBody>
      </p:sp>
      <p:pic>
        <p:nvPicPr>
          <p:cNvPr id="3" name="Picture 2" descr="St. Benedict’ Catholic School">
            <a:hlinkClick r:id="rId2"/>
            <a:extLst>
              <a:ext uri="{FF2B5EF4-FFF2-40B4-BE49-F238E27FC236}">
                <a16:creationId xmlns:a16="http://schemas.microsoft.com/office/drawing/2014/main" id="{E17EC2B1-CEE9-437A-B378-81BE3E349D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1060"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64BFD73E-EAA6-48F8-8966-9C829DF802F9}"/>
              </a:ext>
            </a:extLst>
          </p:cNvPr>
          <p:cNvSpPr/>
          <p:nvPr/>
        </p:nvSpPr>
        <p:spPr>
          <a:xfrm>
            <a:off x="237220" y="1258838"/>
            <a:ext cx="8669560" cy="5909310"/>
          </a:xfrm>
          <a:prstGeom prst="rect">
            <a:avLst/>
          </a:prstGeom>
        </p:spPr>
        <p:txBody>
          <a:bodyPr wrap="square">
            <a:spAutoFit/>
          </a:bodyPr>
          <a:lstStyle/>
          <a:p>
            <a:r>
              <a:rPr lang="en-GB" sz="2000" dirty="0">
                <a:solidFill>
                  <a:srgbClr val="1D1D1B"/>
                </a:solidFill>
                <a:latin typeface="Comic Sans MS" panose="030F0702030302020204" pitchFamily="66" charset="0"/>
              </a:rPr>
              <a:t>Experts say it can be easier to talk if you’re doing something else.</a:t>
            </a:r>
          </a:p>
          <a:p>
            <a:endParaRPr lang="en-GB" sz="2000" dirty="0">
              <a:solidFill>
                <a:srgbClr val="1D1D1B"/>
              </a:solidFill>
              <a:latin typeface="Comic Sans MS" panose="030F0702030302020204" pitchFamily="66" charset="0"/>
            </a:endParaRPr>
          </a:p>
          <a:p>
            <a:pPr marL="342900" indent="-342900">
              <a:lnSpc>
                <a:spcPct val="200000"/>
              </a:lnSpc>
              <a:buFont typeface="Arial" panose="020B0604020202020204" pitchFamily="34" charset="0"/>
              <a:buChar char="•"/>
            </a:pPr>
            <a:r>
              <a:rPr lang="en-GB" sz="2000" dirty="0">
                <a:latin typeface="Comic Sans MS" panose="030F0702030302020204" pitchFamily="66" charset="0"/>
              </a:rPr>
              <a:t>Talking whilst Sharing a Meal.</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Spending Quality Time together and Talk.</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Finding Space to Talk.</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Take 5 Minutes To Share.</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Talking whilst Cooking Together.</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Being There To Help – Just ask “How was your day?”</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REMEMBER You are Not Alone - reach out we are all in this together, just be honest.</a:t>
            </a:r>
          </a:p>
          <a:p>
            <a:endParaRPr lang="en-GB" dirty="0">
              <a:latin typeface="Comic Sans MS" panose="030F0702030302020204" pitchFamily="66" charset="0"/>
            </a:endParaRPr>
          </a:p>
        </p:txBody>
      </p:sp>
    </p:spTree>
    <p:extLst>
      <p:ext uri="{BB962C8B-B14F-4D97-AF65-F5344CB8AC3E}">
        <p14:creationId xmlns:p14="http://schemas.microsoft.com/office/powerpoint/2010/main" val="1660312448"/>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parental support">
            <a:extLst>
              <a:ext uri="{FF2B5EF4-FFF2-40B4-BE49-F238E27FC236}">
                <a16:creationId xmlns:a16="http://schemas.microsoft.com/office/drawing/2014/main" id="{9D52960E-A1B7-4393-A933-34A97FCB51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7052" y="3627157"/>
            <a:ext cx="3415799" cy="237455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206D15B-DF2B-4A33-9DF0-C526416CA552}"/>
              </a:ext>
            </a:extLst>
          </p:cNvPr>
          <p:cNvPicPr>
            <a:picLocks noChangeAspect="1"/>
          </p:cNvPicPr>
          <p:nvPr/>
        </p:nvPicPr>
        <p:blipFill>
          <a:blip r:embed="rId3"/>
          <a:stretch>
            <a:fillRect/>
          </a:stretch>
        </p:blipFill>
        <p:spPr>
          <a:xfrm>
            <a:off x="446796" y="3628116"/>
            <a:ext cx="2525005" cy="2372634"/>
          </a:xfrm>
          <a:prstGeom prst="rect">
            <a:avLst/>
          </a:prstGeom>
        </p:spPr>
      </p:pic>
      <p:sp>
        <p:nvSpPr>
          <p:cNvPr id="7" name="Rectangle 6">
            <a:extLst>
              <a:ext uri="{FF2B5EF4-FFF2-40B4-BE49-F238E27FC236}">
                <a16:creationId xmlns:a16="http://schemas.microsoft.com/office/drawing/2014/main" id="{DD4AA112-8A47-4B25-B7FD-7419165F0DAC}"/>
              </a:ext>
            </a:extLst>
          </p:cNvPr>
          <p:cNvSpPr/>
          <p:nvPr/>
        </p:nvSpPr>
        <p:spPr>
          <a:xfrm>
            <a:off x="318053" y="1921071"/>
            <a:ext cx="8635039" cy="1200329"/>
          </a:xfrm>
          <a:prstGeom prst="rect">
            <a:avLst/>
          </a:prstGeom>
        </p:spPr>
        <p:txBody>
          <a:bodyPr wrap="square">
            <a:spAutoFit/>
          </a:bodyPr>
          <a:lstStyle/>
          <a:p>
            <a:pPr algn="ctr"/>
            <a:r>
              <a:rPr lang="en-GB" sz="2400" dirty="0"/>
              <a:t>But remember </a:t>
            </a:r>
            <a:r>
              <a:rPr lang="en-GB" sz="2400" b="1" dirty="0"/>
              <a:t>be their champion </a:t>
            </a:r>
            <a:r>
              <a:rPr lang="en-GB" sz="2400" dirty="0"/>
              <a:t>because your support, encouragement and interest will be there long after this exam period is over.</a:t>
            </a:r>
          </a:p>
        </p:txBody>
      </p:sp>
      <p:sp>
        <p:nvSpPr>
          <p:cNvPr id="8" name="TextBox 7">
            <a:extLst>
              <a:ext uri="{FF2B5EF4-FFF2-40B4-BE49-F238E27FC236}">
                <a16:creationId xmlns:a16="http://schemas.microsoft.com/office/drawing/2014/main" id="{B2306A02-B638-4BCA-A6BB-3EE705C07906}"/>
              </a:ext>
            </a:extLst>
          </p:cNvPr>
          <p:cNvSpPr txBox="1"/>
          <p:nvPr/>
        </p:nvSpPr>
        <p:spPr>
          <a:xfrm>
            <a:off x="85574" y="272759"/>
            <a:ext cx="6818243" cy="553998"/>
          </a:xfrm>
          <a:prstGeom prst="rect">
            <a:avLst/>
          </a:prstGeom>
          <a:noFill/>
        </p:spPr>
        <p:txBody>
          <a:bodyPr wrap="square" rtlCol="0">
            <a:spAutoFit/>
          </a:bodyPr>
          <a:lstStyle/>
          <a:p>
            <a:pPr algn="ctr"/>
            <a:r>
              <a:rPr lang="en-GB" sz="3000" b="1" u="sng" dirty="0"/>
              <a:t>Keeping</a:t>
            </a:r>
            <a:r>
              <a:rPr lang="en-GB" sz="3000" u="sng" dirty="0"/>
              <a:t> </a:t>
            </a:r>
            <a:r>
              <a:rPr lang="en-GB" sz="3000" b="1" u="sng" dirty="0"/>
              <a:t>perspective</a:t>
            </a:r>
          </a:p>
        </p:txBody>
      </p:sp>
      <p:pic>
        <p:nvPicPr>
          <p:cNvPr id="6" name="Picture 2" descr="St. Benedict’ Catholic School">
            <a:hlinkClick r:id="rId4"/>
            <a:extLst>
              <a:ext uri="{FF2B5EF4-FFF2-40B4-BE49-F238E27FC236}">
                <a16:creationId xmlns:a16="http://schemas.microsoft.com/office/drawing/2014/main" id="{9BE156DB-2D77-4773-8358-2A0B3A45CB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152" y="217770"/>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37416874"/>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564904"/>
            <a:ext cx="8629564" cy="3888432"/>
          </a:xfrm>
        </p:spPr>
        <p:txBody>
          <a:bodyPr>
            <a:noAutofit/>
          </a:bodyPr>
          <a:lstStyle/>
          <a:p>
            <a:pPr marL="0" indent="0" algn="ctr">
              <a:buNone/>
            </a:pPr>
            <a:r>
              <a:rPr lang="en-GB" dirty="0">
                <a:solidFill>
                  <a:schemeClr val="tx1"/>
                </a:solidFill>
              </a:rPr>
              <a:t>Without your support, the task would be </a:t>
            </a:r>
          </a:p>
          <a:p>
            <a:pPr marL="0" indent="0" algn="ctr">
              <a:buNone/>
            </a:pPr>
            <a:r>
              <a:rPr lang="en-GB" dirty="0">
                <a:solidFill>
                  <a:schemeClr val="tx1"/>
                </a:solidFill>
              </a:rPr>
              <a:t>far harder.</a:t>
            </a:r>
          </a:p>
          <a:p>
            <a:pPr marL="0" indent="0" algn="ctr">
              <a:buNone/>
            </a:pPr>
            <a:endParaRPr lang="en-GB" dirty="0">
              <a:solidFill>
                <a:schemeClr val="tx1"/>
              </a:solidFill>
            </a:endParaRPr>
          </a:p>
          <a:p>
            <a:pPr marL="0" indent="0" algn="ctr">
              <a:buNone/>
            </a:pPr>
            <a:r>
              <a:rPr lang="en-GB" dirty="0">
                <a:solidFill>
                  <a:schemeClr val="tx1"/>
                </a:solidFill>
              </a:rPr>
              <a:t>We will endeavour to work together and aim for the highest possible outcomes for our students!</a:t>
            </a:r>
          </a:p>
          <a:p>
            <a:pPr marL="0" indent="0" algn="ctr">
              <a:buNone/>
            </a:pPr>
            <a:endParaRPr lang="en-GB" dirty="0">
              <a:solidFill>
                <a:schemeClr val="tx1"/>
              </a:solidFill>
            </a:endParaRPr>
          </a:p>
          <a:p>
            <a:pPr marL="0" indent="0" algn="ctr">
              <a:buNone/>
            </a:pPr>
            <a:r>
              <a:rPr lang="en-GB" dirty="0">
                <a:solidFill>
                  <a:schemeClr val="tx1"/>
                </a:solidFill>
              </a:rPr>
              <a:t>Please keep in touch…          </a:t>
            </a:r>
          </a:p>
          <a:p>
            <a:pPr marL="0" indent="0" algn="ctr">
              <a:buNone/>
            </a:pPr>
            <a:endParaRPr lang="en-GB" dirty="0">
              <a:solidFill>
                <a:schemeClr val="tx1"/>
              </a:solidFill>
            </a:endParaRPr>
          </a:p>
          <a:p>
            <a:pPr marL="0" indent="0" algn="ctr">
              <a:buNone/>
            </a:pPr>
            <a:endParaRPr lang="en-GB" dirty="0">
              <a:solidFill>
                <a:schemeClr val="tx1"/>
              </a:solidFill>
            </a:endParaRPr>
          </a:p>
        </p:txBody>
      </p:sp>
      <p:sp>
        <p:nvSpPr>
          <p:cNvPr id="3" name="Title 2"/>
          <p:cNvSpPr>
            <a:spLocks noGrp="1"/>
          </p:cNvSpPr>
          <p:nvPr>
            <p:ph type="title"/>
          </p:nvPr>
        </p:nvSpPr>
        <p:spPr/>
        <p:txBody>
          <a:bodyPr>
            <a:normAutofit fontScale="90000"/>
          </a:bodyPr>
          <a:lstStyle/>
          <a:p>
            <a:r>
              <a:rPr lang="en-GB" dirty="0"/>
              <a:t>Thank you!</a:t>
            </a:r>
            <a:br>
              <a:rPr lang="en-GB" dirty="0"/>
            </a:br>
            <a:r>
              <a:rPr lang="en-GB" dirty="0"/>
              <a:t>Preparation and Celebration</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43850"/>
            <a:ext cx="2580892" cy="72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1364" t="9366" r="56534" b="55491"/>
          <a:stretch/>
        </p:blipFill>
        <p:spPr bwMode="auto">
          <a:xfrm>
            <a:off x="6948263" y="4725144"/>
            <a:ext cx="1992043" cy="1635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2" descr="Image result for email">
            <a:hlinkClick r:id="rId5"/>
          </p:cNvPr>
          <p:cNvSpPr>
            <a:spLocks noChangeAspect="1" noChangeArrowheads="1"/>
          </p:cNvSpPr>
          <p:nvPr/>
        </p:nvSpPr>
        <p:spPr bwMode="auto">
          <a:xfrm>
            <a:off x="155575" y="-6096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4" descr="Image result for email">
            <a:hlinkClick r:id="rId5"/>
          </p:cNvPr>
          <p:cNvSpPr>
            <a:spLocks noChangeAspect="1" noChangeArrowheads="1"/>
          </p:cNvSpPr>
          <p:nvPr/>
        </p:nvSpPr>
        <p:spPr bwMode="auto">
          <a:xfrm>
            <a:off x="307975" y="-4572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4101"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5577" t="5390" r="5463" b="-1049"/>
          <a:stretch/>
        </p:blipFill>
        <p:spPr bwMode="auto">
          <a:xfrm>
            <a:off x="307975" y="4620881"/>
            <a:ext cx="1764992" cy="18440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1462913"/>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26585</TotalTime>
  <Words>1633</Words>
  <Application>Microsoft Office PowerPoint</Application>
  <PresentationFormat>On-screen Show (4:3)</PresentationFormat>
  <Paragraphs>184</Paragraphs>
  <Slides>26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Candara</vt:lpstr>
      <vt:lpstr>Comic Sans MS</vt:lpstr>
      <vt:lpstr>Symbol</vt:lpstr>
      <vt:lpstr>tahoma</vt:lpstr>
      <vt:lpstr>Waveform</vt:lpstr>
      <vt:lpstr>   Year 11 Parents’  Curriculum Evening  Wednesday 10th September  2025 Preparation and Celebration </vt:lpstr>
      <vt:lpstr> This evening’s schedule</vt:lpstr>
      <vt:lpstr>Pause for reflection</vt:lpstr>
      <vt:lpstr>Tutor team –  @st-benedicts.suffolk.sch.uk</vt:lpstr>
      <vt:lpstr>Key dates for Year 11</vt:lpstr>
      <vt:lpstr>Key dates for Year 11</vt:lpstr>
      <vt:lpstr>Key dates for Year 11</vt:lpstr>
      <vt:lpstr>My vision for Year 11</vt:lpstr>
      <vt:lpstr>What I want Year 11 to leave and be known for….. </vt:lpstr>
      <vt:lpstr>Thie year the same rules apply…</vt:lpstr>
      <vt:lpstr>Expectations- Attendance</vt:lpstr>
      <vt:lpstr>Punctuality</vt:lpstr>
      <vt:lpstr>Attainment reporting in Year 11</vt:lpstr>
      <vt:lpstr>Attitude to learning reporting in Year 11 </vt:lpstr>
      <vt:lpstr>Revision: Studying outside the classroom</vt:lpstr>
      <vt:lpstr>PowerPoint Presentation</vt:lpstr>
      <vt:lpstr>PowerPoint Presentation</vt:lpstr>
      <vt:lpstr>How can parents support their child working outside the classroom …</vt:lpstr>
      <vt:lpstr>BUT!  Any revision is better than no revision and whilst two hours of focused revision alone is more effective than three hours revising with friends, both are more effective than half an hour reading the textbook before getting distracted. </vt:lpstr>
      <vt:lpstr>PSHE &amp; Citizenship Helping students academically and beyond </vt:lpstr>
      <vt:lpstr>Careers in Action!</vt:lpstr>
      <vt:lpstr>Supporting your Careers conversations</vt:lpstr>
      <vt:lpstr>PowerPoint Presentation</vt:lpstr>
      <vt:lpstr>Mental Health</vt:lpstr>
      <vt:lpstr>PowerPoint Presentation</vt:lpstr>
      <vt:lpstr>Thank you! Preparation and Celebration</vt:lpstr>
    </vt:vector>
  </TitlesOfParts>
  <Company>St Benedicts Catholic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11 Parents’  Information Evening  13th September 2016 7.00pm</dc:title>
  <dc:creator>Amanda Walker</dc:creator>
  <cp:lastModifiedBy>Sam Tatum</cp:lastModifiedBy>
  <cp:revision>169</cp:revision>
  <cp:lastPrinted>2017-09-04T16:06:57Z</cp:lastPrinted>
  <dcterms:created xsi:type="dcterms:W3CDTF">2016-09-12T08:20:42Z</dcterms:created>
  <dcterms:modified xsi:type="dcterms:W3CDTF">2025-10-20T13:35:24Z</dcterms:modified>
</cp:coreProperties>
</file>