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m4a" ContentType="audio/unknown"/>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xml" ContentType="application/vnd.openxmlformats-officedocument.presentationml.tags+xml"/>
  <Override PartName="/ppt/notesSlides/notesSlide9.xml" ContentType="application/vnd.openxmlformats-officedocument.presentationml.notesSlide+xml"/>
  <Override PartName="/ppt/charts/chart1.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4"/>
    <p:sldMasterId id="2147483692" r:id="rId5"/>
    <p:sldMasterId id="2147483705" r:id="rId6"/>
    <p:sldMasterId id="2147483718" r:id="rId7"/>
    <p:sldMasterId id="2147483731" r:id="rId8"/>
  </p:sldMasterIdLst>
  <p:notesMasterIdLst>
    <p:notesMasterId r:id="rId29"/>
  </p:notesMasterIdLst>
  <p:handoutMasterIdLst>
    <p:handoutMasterId r:id="rId30"/>
  </p:handoutMasterIdLst>
  <p:sldIdLst>
    <p:sldId id="382" r:id="rId9"/>
    <p:sldId id="459" r:id="rId10"/>
    <p:sldId id="375" r:id="rId11"/>
    <p:sldId id="380" r:id="rId12"/>
    <p:sldId id="381" r:id="rId13"/>
    <p:sldId id="276" r:id="rId14"/>
    <p:sldId id="355" r:id="rId15"/>
    <p:sldId id="357" r:id="rId16"/>
    <p:sldId id="386" r:id="rId17"/>
    <p:sldId id="387" r:id="rId18"/>
    <p:sldId id="282" r:id="rId19"/>
    <p:sldId id="283" r:id="rId20"/>
    <p:sldId id="383" r:id="rId21"/>
    <p:sldId id="367" r:id="rId22"/>
    <p:sldId id="371" r:id="rId23"/>
    <p:sldId id="328" r:id="rId24"/>
    <p:sldId id="458" r:id="rId25"/>
    <p:sldId id="460" r:id="rId26"/>
    <p:sldId id="461" r:id="rId27"/>
    <p:sldId id="291" r:id="rId28"/>
  </p:sldIdLst>
  <p:sldSz cx="9144000" cy="6858000" type="screen4x3"/>
  <p:notesSz cx="6819900" cy="9918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4088">
          <p15:clr>
            <a:srgbClr val="A4A3A4"/>
          </p15:clr>
        </p15:guide>
        <p15:guide id="2" orient="horz" pos="981">
          <p15:clr>
            <a:srgbClr val="A4A3A4"/>
          </p15:clr>
        </p15:guide>
        <p15:guide id="3" orient="horz" pos="3952">
          <p15:clr>
            <a:srgbClr val="A4A3A4"/>
          </p15:clr>
        </p15:guide>
        <p15:guide id="4" orient="horz" pos="232">
          <p15:clr>
            <a:srgbClr val="A4A3A4"/>
          </p15:clr>
        </p15:guide>
        <p15:guide id="5" pos="226">
          <p15:clr>
            <a:srgbClr val="A4A3A4"/>
          </p15:clr>
        </p15:guide>
        <p15:guide id="6" pos="5534">
          <p15:clr>
            <a:srgbClr val="A4A3A4"/>
          </p15:clr>
        </p15:guide>
        <p15:guide id="7" pos="2941">
          <p15:clr>
            <a:srgbClr val="A4A3A4"/>
          </p15:clr>
        </p15:guide>
        <p15:guide id="8" pos="2819">
          <p15:clr>
            <a:srgbClr val="A4A3A4"/>
          </p15:clr>
        </p15:guide>
        <p15:guide id="9" orient="horz" pos="414">
          <p15:clr>
            <a:srgbClr val="A4A3A4"/>
          </p15:clr>
        </p15:guide>
        <p15:guide id="10" pos="4173">
          <p15:clr>
            <a:srgbClr val="A4A3A4"/>
          </p15:clr>
        </p15:guide>
      </p15:sldGuideLst>
    </p:ext>
    <p:ext uri="{2D200454-40CA-4A62-9FC3-DE9A4176ACB9}">
      <p15:notesGuideLst xmlns="" xmlns:p15="http://schemas.microsoft.com/office/powerpoint/2012/main">
        <p15:guide id="1" orient="horz" pos="3124" userDrawn="1">
          <p15:clr>
            <a:srgbClr val="A4A3A4"/>
          </p15:clr>
        </p15:guide>
        <p15:guide id="2" pos="214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8FD1"/>
    <a:srgbClr val="FABB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0E9533-5313-4307-BB94-BC86FFE3DE74}" v="4" dt="2020-10-06T12:15:09.0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7772" autoAdjust="0"/>
    <p:restoredTop sz="91768" autoAdjust="0"/>
  </p:normalViewPr>
  <p:slideViewPr>
    <p:cSldViewPr showGuides="1">
      <p:cViewPr>
        <p:scale>
          <a:sx n="91" d="100"/>
          <a:sy n="91" d="100"/>
        </p:scale>
        <p:origin x="-774" y="30"/>
      </p:cViewPr>
      <p:guideLst>
        <p:guide orient="horz" pos="4088"/>
        <p:guide orient="horz" pos="981"/>
        <p:guide orient="horz" pos="3952"/>
        <p:guide orient="horz" pos="232"/>
        <p:guide orient="horz" pos="414"/>
        <p:guide pos="226"/>
        <p:guide pos="5534"/>
        <p:guide pos="2941"/>
        <p:guide pos="2819"/>
        <p:guide pos="4173"/>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howGuides="1">
      <p:cViewPr varScale="1">
        <p:scale>
          <a:sx n="81" d="100"/>
          <a:sy n="81" d="100"/>
        </p:scale>
        <p:origin x="-2862" y="-102"/>
      </p:cViewPr>
      <p:guideLst>
        <p:guide orient="horz" pos="3124"/>
        <p:guide pos="214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handoutMaster" Target="handoutMasters/handoutMaster1.xml"/><Relationship Id="rId35" Type="http://schemas.microsoft.com/office/2015/10/relationships/revisionInfo" Target="revisionInfo.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
          <c:y val="4.1666666666666664E-2"/>
          <c:w val="0.53888888888888886"/>
          <c:h val="0.89814814814814814"/>
        </c:manualLayout>
      </c:layout>
      <c:pieChart>
        <c:varyColors val="1"/>
        <c:ser>
          <c:idx val="0"/>
          <c:order val="0"/>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4405-4456-9144-72257D7E7AF7}"/>
              </c:ext>
            </c:extLst>
          </c:dPt>
          <c:dPt>
            <c:idx val="1"/>
            <c:bubble3D val="0"/>
            <c:spPr>
              <a:solidFill>
                <a:srgbClr val="2F8FD1"/>
              </a:solidFill>
              <a:ln w="19050">
                <a:solidFill>
                  <a:schemeClr val="lt1"/>
                </a:solidFill>
              </a:ln>
              <a:effectLst/>
            </c:spPr>
            <c:extLst xmlns:c16r2="http://schemas.microsoft.com/office/drawing/2015/06/chart">
              <c:ext xmlns:c16="http://schemas.microsoft.com/office/drawing/2014/chart" uri="{C3380CC4-5D6E-409C-BE32-E72D297353CC}">
                <c16:uniqueId val="{00000003-4405-4456-9144-72257D7E7AF7}"/>
              </c:ext>
            </c:extLst>
          </c:dPt>
          <c:val>
            <c:numRef>
              <c:f>Sheet1!$A$1:$A$2</c:f>
              <c:numCache>
                <c:formatCode>General</c:formatCode>
                <c:ptCount val="2"/>
                <c:pt idx="0">
                  <c:v>20</c:v>
                </c:pt>
                <c:pt idx="1">
                  <c:v>80</c:v>
                </c:pt>
              </c:numCache>
            </c:numRef>
          </c:val>
          <c:extLst xmlns:c16r2="http://schemas.microsoft.com/office/drawing/2015/06/chart">
            <c:ext xmlns:c16="http://schemas.microsoft.com/office/drawing/2014/chart" uri="{C3380CC4-5D6E-409C-BE32-E72D297353CC}">
              <c16:uniqueId val="{00000004-4405-4456-9144-72257D7E7AF7}"/>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59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63032" y="0"/>
            <a:ext cx="2955290" cy="495935"/>
          </a:xfrm>
          <a:prstGeom prst="rect">
            <a:avLst/>
          </a:prstGeom>
        </p:spPr>
        <p:txBody>
          <a:bodyPr vert="horz" lIns="91440" tIns="45720" rIns="91440" bIns="45720" rtlCol="0"/>
          <a:lstStyle>
            <a:lvl1pPr algn="r">
              <a:defRPr sz="1200"/>
            </a:lvl1pPr>
          </a:lstStyle>
          <a:p>
            <a:fld id="{410602E5-DB60-48CF-A881-9CE7EAEFF443}" type="datetimeFigureOut">
              <a:rPr lang="en-GB" smtClean="0"/>
              <a:pPr/>
              <a:t>22/10/2020</a:t>
            </a:fld>
            <a:endParaRPr lang="en-GB"/>
          </a:p>
        </p:txBody>
      </p:sp>
      <p:sp>
        <p:nvSpPr>
          <p:cNvPr id="4" name="Footer Placeholder 3"/>
          <p:cNvSpPr>
            <a:spLocks noGrp="1"/>
          </p:cNvSpPr>
          <p:nvPr>
            <p:ph type="ftr" sz="quarter" idx="2"/>
          </p:nvPr>
        </p:nvSpPr>
        <p:spPr>
          <a:xfrm>
            <a:off x="0" y="9421044"/>
            <a:ext cx="2955290" cy="49593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63032" y="9421044"/>
            <a:ext cx="2955290" cy="495935"/>
          </a:xfrm>
          <a:prstGeom prst="rect">
            <a:avLst/>
          </a:prstGeom>
        </p:spPr>
        <p:txBody>
          <a:bodyPr vert="horz" lIns="91440" tIns="45720" rIns="91440" bIns="45720" rtlCol="0" anchor="b"/>
          <a:lstStyle>
            <a:lvl1pPr algn="r">
              <a:defRPr sz="1200"/>
            </a:lvl1pPr>
          </a:lstStyle>
          <a:p>
            <a:fld id="{3DAAA526-672E-4DD3-A394-6BDB0AB7B5AC}" type="slidenum">
              <a:rPr lang="en-GB" smtClean="0"/>
              <a:pPr/>
              <a:t>‹#›</a:t>
            </a:fld>
            <a:endParaRPr lang="en-GB"/>
          </a:p>
        </p:txBody>
      </p:sp>
    </p:spTree>
    <p:extLst>
      <p:ext uri="{BB962C8B-B14F-4D97-AF65-F5344CB8AC3E}">
        <p14:creationId xmlns:p14="http://schemas.microsoft.com/office/powerpoint/2010/main" val="21348683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59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63032" y="0"/>
            <a:ext cx="2955290" cy="495935"/>
          </a:xfrm>
          <a:prstGeom prst="rect">
            <a:avLst/>
          </a:prstGeom>
        </p:spPr>
        <p:txBody>
          <a:bodyPr vert="horz" lIns="91440" tIns="45720" rIns="91440" bIns="45720" rtlCol="0"/>
          <a:lstStyle>
            <a:lvl1pPr algn="r">
              <a:defRPr sz="1200"/>
            </a:lvl1pPr>
          </a:lstStyle>
          <a:p>
            <a:fld id="{85081705-EF38-4D8E-BF85-73828A7893F4}" type="datetimeFigureOut">
              <a:rPr lang="en-GB" smtClean="0"/>
              <a:pPr/>
              <a:t>22/10/2020</a:t>
            </a:fld>
            <a:endParaRPr lang="en-GB"/>
          </a:p>
        </p:txBody>
      </p:sp>
      <p:sp>
        <p:nvSpPr>
          <p:cNvPr id="4" name="Slide Image Placeholder 3"/>
          <p:cNvSpPr>
            <a:spLocks noGrp="1" noRot="1" noChangeAspect="1"/>
          </p:cNvSpPr>
          <p:nvPr>
            <p:ph type="sldImg" idx="2"/>
          </p:nvPr>
        </p:nvSpPr>
        <p:spPr>
          <a:xfrm>
            <a:off x="930275" y="744538"/>
            <a:ext cx="4959350" cy="371951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1990" y="4711383"/>
            <a:ext cx="5455920" cy="44634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1044"/>
            <a:ext cx="2955290" cy="49593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63032" y="9421044"/>
            <a:ext cx="2955290" cy="495935"/>
          </a:xfrm>
          <a:prstGeom prst="rect">
            <a:avLst/>
          </a:prstGeom>
        </p:spPr>
        <p:txBody>
          <a:bodyPr vert="horz" lIns="91440" tIns="45720" rIns="91440" bIns="45720" rtlCol="0" anchor="b"/>
          <a:lstStyle>
            <a:lvl1pPr algn="r">
              <a:defRPr sz="1200"/>
            </a:lvl1pPr>
          </a:lstStyle>
          <a:p>
            <a:fld id="{0365A29D-C0B9-41C6-BEC0-29DFAAEEA45B}" type="slidenum">
              <a:rPr lang="en-GB" smtClean="0"/>
              <a:pPr/>
              <a:t>‹#›</a:t>
            </a:fld>
            <a:endParaRPr lang="en-GB"/>
          </a:p>
        </p:txBody>
      </p:sp>
    </p:spTree>
    <p:extLst>
      <p:ext uri="{BB962C8B-B14F-4D97-AF65-F5344CB8AC3E}">
        <p14:creationId xmlns:p14="http://schemas.microsoft.com/office/powerpoint/2010/main" val="197791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www.amazingapprenticeships.com/"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Hello Everyone, my name is Fred and I am a school engagement coordinator for the AIM group, and we are funded by the National apprenticeship service. I am here to talk to you today about apprenticeships.</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This Is not to say that this is the option you MUST choose. You are able to apply to university or sixth form the same time as applying for an apprenticeship. My suggestion is to apply for both. It is better to have too many options than too few. Either path has its own positive and negative aspects. Apprenticeships are a good and viable option worth considering. In recent years the governments has introduced many new measures and input more funding into developing and enhancing the apprenticeship programme, so it is constantly growing and evolving.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0990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 just a little bit about us to start. As a company we work alongside CXK and  ASK to expand knowledge on higher degree education opportunities. We work across the country presenting to schools to deliver this message. </a:t>
            </a:r>
          </a:p>
          <a:p>
            <a:endParaRPr lang="en-GB" dirty="0"/>
          </a:p>
        </p:txBody>
      </p:sp>
      <p:sp>
        <p:nvSpPr>
          <p:cNvPr id="4" name="Slide Number Placeholder 3"/>
          <p:cNvSpPr>
            <a:spLocks noGrp="1"/>
          </p:cNvSpPr>
          <p:nvPr>
            <p:ph type="sldNum" sz="quarter" idx="5"/>
          </p:nvPr>
        </p:nvSpPr>
        <p:spPr/>
        <p:txBody>
          <a:bodyPr/>
          <a:lstStyle/>
          <a:p>
            <a:fld id="{0365A29D-C0B9-41C6-BEC0-29DFAAEEA45B}" type="slidenum">
              <a:rPr lang="en-GB" smtClean="0"/>
              <a:pPr/>
              <a:t>2</a:t>
            </a:fld>
            <a:endParaRPr lang="en-GB"/>
          </a:p>
        </p:txBody>
      </p:sp>
    </p:spTree>
    <p:extLst>
      <p:ext uri="{BB962C8B-B14F-4D97-AF65-F5344CB8AC3E}">
        <p14:creationId xmlns:p14="http://schemas.microsoft.com/office/powerpoint/2010/main" val="30778193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Apprenticeships are an alternative higher education offer for anyone 16 or over. There is no upper age limit to start an apprenticeship. It takes a minimum of one year and up to six years.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The apprenticeship itself has two parts. 80% working with an employer and 20% learning with a training provider.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Whilst working you will receive a contract of employment. An apprenticeship is first and foremost a job. You will be expected to be there on time every day and work to the best of your abilities. You won’t just be making the tea and coffee. It is possible to get fired from an apprenticeship, but you can also get promoted or receive a salary increase. The minimum amount of hours you will work a week is 30 hours, the maximum is 40 hours. You will be earning a wage while you do your apprenticeship, the minimum wage for a first year apprentice is £4.15 an hour. Now I know that doesn’t sound like a lot, but remember if you were in another form of higher education you would not be earning at all. Also this is only the minimum wage for your first year, the minimum goes up with your age and years of experience. Plus the good news is the majority of employers pay more than this anyway!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20% of the time you will be learning with a training provider such as a college or university. This will be working up to gaining a qualification (we will expand on the level of qualifications you can gain in a moment). There are no fees to pay for your education, so whilst doing an apprenticeship you will be putting money in your pocket rather than being in debt. Every apprenticeship is unique and will be done a different way. That is one reason why it is important to research.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At the end of your apprenticeship you will be required to do an end point assessment, this could be done in the form of; a practical assessment, an interview, a project, a written or multi choice exam, or a presentation.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When researching apprenticeships, it is important you keep in mind travelling. Try to be realistic in what you think you can commute every day. It is important you get to work on time everyday, so make sure both your workplace and your training provider are easily accessible to you.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0365A29D-C0B9-41C6-BEC0-29DFAAEEA45B}" type="slidenum">
              <a:rPr lang="en-GB" smtClean="0"/>
              <a:pPr/>
              <a:t>3</a:t>
            </a:fld>
            <a:endParaRPr lang="en-GB"/>
          </a:p>
        </p:txBody>
      </p:sp>
    </p:spTree>
    <p:extLst>
      <p:ext uri="{BB962C8B-B14F-4D97-AF65-F5344CB8AC3E}">
        <p14:creationId xmlns:p14="http://schemas.microsoft.com/office/powerpoint/2010/main" val="13712090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will not miss out on having a social life whilst doing an apprenticeship either, in fact being in both a work and a training environment means you will get two different locations to meet new people!</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What happens after you finish your apprenticeship? Well 90% of apprentices stay with their employer after they finish. That is almost a guaranteed job! So why is this? Well the company who has employed you has spent a lot of time and money creating their perfect employee. They have trained you to work within their company so they will not want to let you go! Those who do go on to other opportunities will have the work experience and the qualification to move on with ease.</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Apprenticeships are available all across the country, so you will be able to relocate if you wish. I would like to emphasize that they are not the easy option you can fall back on if you don’t get into university or sixth form. The application process for an apprenticeship is long and extremely competitive as each is a sought after opportunity and role. The apprenticeship itself requires you to balance both sides of your working and learning life. These are all points to consider when thinking about apprenticeships. They are an amazing option available but they are not the failsafe. I will keep repeating this but it is important to research and keep up to date on the positions and the companies offering apprenticeships, finding out their opening and closing dates as opportunities appear and disappear fast.</a:t>
            </a:r>
            <a:endParaRPr lang="en-GB" sz="8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365A29D-C0B9-41C6-BEC0-29DFAAEEA45B}" type="slidenum">
              <a:rPr lang="en-GB" smtClean="0"/>
              <a:pPr/>
              <a:t>4</a:t>
            </a:fld>
            <a:endParaRPr lang="en-GB"/>
          </a:p>
        </p:txBody>
      </p:sp>
    </p:spTree>
    <p:extLst>
      <p:ext uri="{BB962C8B-B14F-4D97-AF65-F5344CB8AC3E}">
        <p14:creationId xmlns:p14="http://schemas.microsoft.com/office/powerpoint/2010/main" val="33284226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Years back apprenticeships would have been focused mainly on trades, such as an electrician, plumber or beautician. You can still do all these options now, and more! There are hundreds of different apprenticeships available, with more being developed and rolled out each year. You can now do apprenticeships such as; nursing, teaching, architecture or becoming a solicitor. </a:t>
            </a:r>
            <a:endParaRPr lang="en-GB" dirty="0"/>
          </a:p>
        </p:txBody>
      </p:sp>
      <p:sp>
        <p:nvSpPr>
          <p:cNvPr id="4" name="Slide Number Placeholder 3"/>
          <p:cNvSpPr>
            <a:spLocks noGrp="1"/>
          </p:cNvSpPr>
          <p:nvPr>
            <p:ph type="sldNum" sz="quarter" idx="10"/>
          </p:nvPr>
        </p:nvSpPr>
        <p:spPr/>
        <p:txBody>
          <a:bodyPr/>
          <a:lstStyle/>
          <a:p>
            <a:fld id="{A6AF8213-08AA-4A42-BD7E-4CC9E6DE6257}" type="slidenum">
              <a:rPr lang="en-US" smtClean="0"/>
              <a:t>5</a:t>
            </a:fld>
            <a:endParaRPr lang="en-US"/>
          </a:p>
        </p:txBody>
      </p:sp>
    </p:spTree>
    <p:extLst>
      <p:ext uri="{BB962C8B-B14F-4D97-AF65-F5344CB8AC3E}">
        <p14:creationId xmlns:p14="http://schemas.microsoft.com/office/powerpoint/2010/main" val="4795025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r>
              <a:rPr lang="en-GB" sz="10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A huge range of companies offer apprenticeship opportunities. 50% of the time it will be global household names such as the ones currently on the screen, and the other 50% of the time it will be local smaller companies. One is not better than the other, in both small and large companies you would be gaining a qualification and getting work experience. You would need to consider what type of company you think you would suit more when doing your research.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Applications for an apprenticeship are different from applying to a sixth form or a university. There is no set application date, companies only advertise when they want an apprenticeship so their application processes are all individual. They are open all at different times and for different lengths so it is important if you were interested in a particular company to research when and for how long their applications are open. Opportunities for starting at Coca-Cola in September 2021 the applications are open this year in September-December. The telegraph is only opening its applications for 4 weeks, whereas NHS applications are open all year round. Some applications will be open until positions are filled. This is why it is important to research apprenticeship opportunities, and continue to check.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You are able to apply to as many apprenticeship opportunities as you would like, there is no limitation, and are also able to apply for university at the same time, which once again we suggest. Companies will offer different benefits for their employees, such as work phones, the opportunities to gain more holiday days, or even pets at work schemes.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eaLnBrk="1" hangingPunct="1">
              <a:spcBef>
                <a:spcPct val="0"/>
              </a:spcBef>
            </a:pPr>
            <a:endParaRPr lang="en-GB" altLang="en-US" sz="800" baseline="0" dirty="0"/>
          </a:p>
          <a:p>
            <a:endParaRPr lang="en-GB" sz="800" dirty="0"/>
          </a:p>
          <a:p>
            <a:pPr marL="171450" indent="-171450">
              <a:buFont typeface="Arial" panose="020B0604020202020204" pitchFamily="34" charset="0"/>
              <a:buChar char="•"/>
            </a:pPr>
            <a:endParaRPr lang="en-GB" sz="1000" dirty="0"/>
          </a:p>
        </p:txBody>
      </p:sp>
      <p:sp>
        <p:nvSpPr>
          <p:cNvPr id="4" name="Slide Number Placeholder 3"/>
          <p:cNvSpPr>
            <a:spLocks noGrp="1"/>
          </p:cNvSpPr>
          <p:nvPr>
            <p:ph type="sldNum" sz="quarter" idx="10"/>
          </p:nvPr>
        </p:nvSpPr>
        <p:spPr/>
        <p:txBody>
          <a:bodyPr/>
          <a:lstStyle/>
          <a:p>
            <a:fld id="{5C1DF199-9D2A-4CF3-8D0C-0B7DFCDC9BEE}" type="slidenum">
              <a:rPr lang="en-GB" smtClean="0"/>
              <a:t>6</a:t>
            </a:fld>
            <a:endParaRPr lang="en-GB" dirty="0"/>
          </a:p>
        </p:txBody>
      </p:sp>
    </p:spTree>
    <p:extLst>
      <p:ext uri="{BB962C8B-B14F-4D97-AF65-F5344CB8AC3E}">
        <p14:creationId xmlns:p14="http://schemas.microsoft.com/office/powerpoint/2010/main" val="194265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Say you wanted to go into accounting, you might say to yourself ‘I won’t apply for Starbucks as I don’t want to be a barista’ Being a barista is not the only opportunity Starbucks would have to offer. Every single company has several different departments within it; human resources, marketing an IT department etc…</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All with its own apprenticeship opportunities. Don’t get bogged down on what you feel the company is. Each apprenticeship will have its own unique job title set by the employer. Again don’t let first impressions sway your opinion, job titles may look boring but it is important to read more about the job details as it may be exactly what you are looking for!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A6AF8213-08AA-4A42-BD7E-4CC9E6DE6257}" type="slidenum">
              <a:rPr lang="en-US" smtClean="0"/>
              <a:t>7</a:t>
            </a:fld>
            <a:endParaRPr lang="en-US"/>
          </a:p>
        </p:txBody>
      </p:sp>
    </p:spTree>
    <p:extLst>
      <p:ext uri="{BB962C8B-B14F-4D97-AF65-F5344CB8AC3E}">
        <p14:creationId xmlns:p14="http://schemas.microsoft.com/office/powerpoint/2010/main" val="37380437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There are different levels of apprenticeships that equate to different qualifications. Level 2 is equivalent to 5 GCSE passes, level 3 equates to 2 A level passes, it is then that we start going into the higher and degree level apprenticeships. Level 4 equals a higher national certificate of a higher national diploma. Level 5 is a foundation level degree, level 6 a bachelor degree level and a level 7 a masters or a post graduate degree.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As for the requirements you will need for each level the answer is not as clear cut. Though I can give you a general idea of what level needs, it is up to the discretion of the employer on what qualifications they will ask for. Level 2 for example often does not have any qualification requirements, and if you do not have your GCSE maths or English when starting a level 2 apprenticeship, you will be able to work towards English and maths functional skills during the apprenticeship. Level 3 usually requires GCSEs and level 4 and above A levels. But again these are all unique and dependant on the apprenticeship itself. When completing a level 3 apprenticeship you would then be eligible to do a level 4 apprenticeship in the same area. In fact your employer may offer you this opportunity after you finish.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As this is a job first and foremost, work experience is also a relevant factor. Say you want to become a chef and you have catering experience, you may be able to skip straight to a level 4, without the relevant qualifications.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Each level has different opportunities within it.. If you are interested in a particular role, such as teaching, you will need to research which level you will need to achieve.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fld id="{A6AF8213-08AA-4A42-BD7E-4CC9E6DE6257}" type="slidenum">
              <a:rPr lang="en-US" smtClean="0"/>
              <a:t>8</a:t>
            </a:fld>
            <a:endParaRPr lang="en-US"/>
          </a:p>
        </p:txBody>
      </p:sp>
    </p:spTree>
    <p:extLst>
      <p:ext uri="{BB962C8B-B14F-4D97-AF65-F5344CB8AC3E}">
        <p14:creationId xmlns:p14="http://schemas.microsoft.com/office/powerpoint/2010/main" val="39605629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There are different ways this training can take place, this 20% could occur by having a training session once every week or learning for 6 weeks straight and then working the rest of the time. You can also be trained in different ways, such as being trained on site at the workplace, online learning or classroom learning. Every apprenticeship is unique and will be done a different way. That is one reason why it is important to research.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GB" b="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783470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you held up a university degree in one hand and an apprenticeship degree in the other, there is absolutely no difference. The degree you gain is the same from either opportunity. With an apprenticeship degree you will also have all the benefits of being a university student; getting a graduation ceremony, as well as an NUS card entitling you to student discounts in major high street chains. Whilst learning 20% of the time with the university you will still get to have a social life, meeting people both at university and the workplace you will also be able to join university socials.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Some people worry that in doing an apprenticeship you will not get the same level of variation in your learning. Though in some apprenticeships you will be working in the same department, in companies such as BT they allow their apprentices to rotate through all different departments in the company.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Rather than having to pay a student loan, you will instead be being paid a wage. The average starting wage for a apprenticeship degree is £17,800 a year, you will be able to put money in your pocket throughout your degree rather than paying out of it.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will also be gaining work experience whilst you gain your qualification, an option not open to most university students except those who do a placement year. If you decide to move on from your employer (as only 10% do, remember that high rate of employability we discussed before) this work experience is essential in getting a job.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Though university students get the summer holidays off, you will be given holiday allowance in your employment contract. However it is very likely you will be doing more hours than a university student per week, as the minimum requirement for an apprentice is 30 hours a week. Subject dependent some university students could have as little as 8 hours contact time a week.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Doing a degree through the apprenticeship route does mean it is likely to take longer than a usual degree. With it taking 4 to 6 years rather than the average 3 years. But do remember whilst you are taking this longer path, you get the benefits of work experience, earning a wage, an almost guaranteed job at the end, and no student debt. </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Apprenticeship degrees are also listed on UCAS and are available in hundreds of universities across the country, with the availability growing every year. It is worth noting that whilst apprenticeship degrees do start usually in September, that is not always the case, and opportunities and deadline dates are not the same as each other, unlike applying for a regular university degree. </a:t>
            </a:r>
            <a:endParaRPr lang="en-GB" altLang="en-US" sz="800" b="0"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AF8213-08AA-4A42-BD7E-4CC9E6DE625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667313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1. Before this presentation I looked for apprenticeship vacancies available near you at the moment, this is what I found…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5 miles =29  vacancies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10 miles =61  vacancies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15 miles =140  vacancies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20 miles =295 vacancies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This is a great deal of opportunities, especially considering the current job climate we are in. As said before you must set realistic standards when it comes to how far you are willing to travel.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800" dirty="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marL="0" marR="0" lvl="0" indent="0" defTabSz="914400" eaLnBrk="1" fontAlgn="auto" latinLnBrk="0" hangingPunct="1">
              <a:lnSpc>
                <a:spcPct val="100000"/>
              </a:lnSpc>
              <a:spcBef>
                <a:spcPts val="0"/>
              </a:spcBef>
              <a:spcAft>
                <a:spcPts val="0"/>
              </a:spcAft>
              <a:buClrTx/>
              <a:buSzTx/>
              <a:buFontTx/>
              <a:buNone/>
              <a:tabLst/>
              <a:defRPr/>
            </a:pPr>
            <a:fld id="{FBB57E9B-B5BA-4261-B1EB-C366EA0EDEBB}" type="slidenum">
              <a:rPr kumimoji="0" lang="en-GB" altLang="en-US" sz="1800" b="0" i="0" u="none" strike="noStrike" kern="0" cap="none" spc="0" normalizeH="0" baseline="0" noProof="0" smtClean="0">
                <a:ln>
                  <a:noFill/>
                </a:ln>
                <a:solidFill>
                  <a:schemeClr val="tx1"/>
                </a:solidFill>
                <a:effectLst/>
                <a:uLnTx/>
                <a:uFillTx/>
                <a:latin typeface="Arial" panose="020B0604020202020204" pitchFamily="34" charset="0"/>
                <a:ea typeface="MS PGothic" panose="020B0600070205080204" pitchFamily="34" charset="-128"/>
              </a:rPr>
              <a:pPr marL="0" marR="0" lvl="0" indent="0" defTabSz="914400" eaLnBrk="1" fontAlgn="auto" latinLnBrk="0" hangingPunct="1">
                <a:lnSpc>
                  <a:spcPct val="100000"/>
                </a:lnSpc>
                <a:spcBef>
                  <a:spcPts val="0"/>
                </a:spcBef>
                <a:spcAft>
                  <a:spcPts val="0"/>
                </a:spcAft>
                <a:buClrTx/>
                <a:buSzTx/>
                <a:buFontTx/>
                <a:buNone/>
                <a:tabLst/>
                <a:defRPr/>
              </a:pPr>
              <a:t>11</a:t>
            </a:fld>
            <a:endParaRPr kumimoji="0" lang="en-GB" altLang="en-US" sz="1800" b="0" i="0" u="none" strike="noStrike" kern="0" cap="none" spc="0" normalizeH="0" baseline="0" noProof="0">
              <a:ln>
                <a:noFill/>
              </a:ln>
              <a:solidFill>
                <a:schemeClr val="tx1"/>
              </a:solidFill>
              <a:effectLst/>
              <a:uLnTx/>
              <a:uFillTx/>
              <a:latin typeface="Arial" panose="020B0604020202020204" pitchFamily="34" charset="0"/>
              <a:ea typeface="MS PGothic" panose="020B0600070205080204" pitchFamily="34" charset="-128"/>
            </a:endParaRPr>
          </a:p>
        </p:txBody>
      </p:sp>
    </p:spTree>
    <p:extLst>
      <p:ext uri="{BB962C8B-B14F-4D97-AF65-F5344CB8AC3E}">
        <p14:creationId xmlns:p14="http://schemas.microsoft.com/office/powerpoint/2010/main" val="33513119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2.There are a variation of apprenticeship opportunities just within 20 miles, all with different salaries, different levels, and different start dates. Here is a sample of some of the opportunities near you at the moment…</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Retail assistant £221.25 weekly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Web developer £175 weekly</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Dental nurse £261.60 weekly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Nissan light vehicle technician £166 weekly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Personal assistant £300 weekly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Hospitality £193.50 weekly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BD8E8F90-17F0-4D04-B5A9-AA42A83F34C8}" type="slidenum">
              <a:rPr lang="en-GB" smtClean="0"/>
              <a:t>12</a:t>
            </a:fld>
            <a:endParaRPr lang="en-GB"/>
          </a:p>
        </p:txBody>
      </p:sp>
    </p:spTree>
    <p:extLst>
      <p:ext uri="{BB962C8B-B14F-4D97-AF65-F5344CB8AC3E}">
        <p14:creationId xmlns:p14="http://schemas.microsoft.com/office/powerpoint/2010/main" val="25922507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alt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There are many ways to look for an apprenticeship, your main port of call will be the government website: find an apprenticeship. There you will be able to search and apply for the majority of apprenticeships available. You will also be able to set alerts for yourself to keep up to date and aware of relevant apprenticeship applications.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AF8213-08AA-4A42-BD7E-4CC9E6DE625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893555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Look on company websites if you were interested in a particular employer as they may have a private application form. Social media for companies are also a great way to keep up to date with apprenticeship vacancies. Don’t be afraid to reach out to family and friends about opportunities. My advice mainly is take initiative, you will need to keep on top of apprenticeship vacancies as they are constantly updating. Get your CV in order and reach out to a company yourself even if they aren’t looking for apprentices at the moment. Showing that initiative could get you in good standing with a company for future opportunities.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fld id="{A6AF8213-08AA-4A42-BD7E-4CC9E6DE6257}" type="slidenum">
              <a:rPr lang="en-US" smtClean="0"/>
              <a:t>14</a:t>
            </a:fld>
            <a:endParaRPr lang="en-US"/>
          </a:p>
        </p:txBody>
      </p:sp>
    </p:spTree>
    <p:extLst>
      <p:ext uri="{BB962C8B-B14F-4D97-AF65-F5344CB8AC3E}">
        <p14:creationId xmlns:p14="http://schemas.microsoft.com/office/powerpoint/2010/main" val="8914567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Presenter notes: If you have an apprentice ambassador with you, please replace this slide with their presentation</a:t>
            </a:r>
          </a:p>
          <a:p>
            <a:r>
              <a:rPr lang="en-GB" sz="1200" b="1" dirty="0">
                <a:solidFill>
                  <a:schemeClr val="tx2"/>
                </a:solidFill>
              </a:rPr>
              <a:t>Delivery partner to insert film of their choice about apprenticeships</a:t>
            </a:r>
          </a:p>
          <a:p>
            <a:r>
              <a:rPr lang="en-GB" sz="1200" b="1" dirty="0">
                <a:solidFill>
                  <a:schemeClr val="tx2"/>
                </a:solidFill>
              </a:rPr>
              <a:t>Depending on the audience, films that we would recommend considering showing here are a</a:t>
            </a:r>
            <a:r>
              <a:rPr lang="en-GB" sz="1200" b="1" baseline="0" dirty="0">
                <a:solidFill>
                  <a:schemeClr val="tx2"/>
                </a:solidFill>
              </a:rPr>
              <a:t>ll available on amazingapprenticeships.com</a:t>
            </a:r>
          </a:p>
          <a:p>
            <a:r>
              <a:rPr lang="en-GB" sz="1200" b="1" baseline="0" dirty="0">
                <a:solidFill>
                  <a:schemeClr val="tx2"/>
                </a:solidFill>
              </a:rPr>
              <a:t>We would recommend that you download the film onto a memory stick and take it with you. </a:t>
            </a:r>
          </a:p>
          <a:p>
            <a:r>
              <a:rPr lang="en-GB" sz="1200" b="1" baseline="0" dirty="0">
                <a:solidFill>
                  <a:schemeClr val="tx2"/>
                </a:solidFill>
              </a:rPr>
              <a:t>Some establishments will not have sufficient internet access</a:t>
            </a:r>
            <a:endParaRPr lang="en-GB" sz="1200" b="1" dirty="0">
              <a:solidFill>
                <a:schemeClr val="tx2"/>
              </a:solidFill>
            </a:endParaRPr>
          </a:p>
          <a:p>
            <a:endParaRPr lang="en-GB" sz="1200" b="0" dirty="0"/>
          </a:p>
          <a:p>
            <a:r>
              <a:rPr lang="en-GB" sz="1200" b="1" dirty="0"/>
              <a:t>How to</a:t>
            </a:r>
            <a:r>
              <a:rPr lang="en-GB" sz="1200" b="1" baseline="0" dirty="0"/>
              <a:t> use Find an apprenticeship _ Short version</a:t>
            </a:r>
            <a:r>
              <a:rPr lang="en-GB" sz="1200" b="0" baseline="0" dirty="0"/>
              <a:t> (1m 17s) https://vimeo.com/152138038</a:t>
            </a:r>
          </a:p>
          <a:p>
            <a:r>
              <a:rPr lang="en-GB" sz="1200" b="1" baseline="0" dirty="0"/>
              <a:t>Understanding apprenticeships _ Full version</a:t>
            </a:r>
            <a:r>
              <a:rPr lang="en-GB" sz="1200" b="0" baseline="0" dirty="0"/>
              <a:t> (4m 41s) https://vimeo.com/151121127</a:t>
            </a:r>
            <a:br>
              <a:rPr lang="en-GB" sz="1200" b="0" baseline="0" dirty="0"/>
            </a:br>
            <a:r>
              <a:rPr lang="en-GB" sz="1200" b="1" baseline="0" dirty="0"/>
              <a:t>Technology apprenticeships for the new generation</a:t>
            </a:r>
            <a:r>
              <a:rPr lang="en-GB" sz="1200" b="0" baseline="0" dirty="0"/>
              <a:t> (4m 22s) https://vimeo.com/158818858</a:t>
            </a:r>
          </a:p>
          <a:p>
            <a:r>
              <a:rPr lang="en-GB" sz="1200" b="1" baseline="0" dirty="0"/>
              <a:t>Higher and degree apprenticeships – make them your plan A</a:t>
            </a:r>
            <a:r>
              <a:rPr lang="en-GB" sz="1200" b="0" baseline="0" dirty="0"/>
              <a:t> (2m 58s) https://vimeo.com/173753735</a:t>
            </a:r>
          </a:p>
        </p:txBody>
      </p:sp>
      <p:sp>
        <p:nvSpPr>
          <p:cNvPr id="4" name="Slide Number Placeholder 3"/>
          <p:cNvSpPr>
            <a:spLocks noGrp="1"/>
          </p:cNvSpPr>
          <p:nvPr>
            <p:ph type="sldNum" sz="quarter" idx="10"/>
          </p:nvPr>
        </p:nvSpPr>
        <p:spPr/>
        <p:txBody>
          <a:bodyPr/>
          <a:lstStyle/>
          <a:p>
            <a:fld id="{A6AF8213-08AA-4A42-BD7E-4CC9E6DE6257}" type="slidenum">
              <a:rPr lang="en-US" smtClean="0"/>
              <a:t>15</a:t>
            </a:fld>
            <a:endParaRPr lang="en-US"/>
          </a:p>
        </p:txBody>
      </p:sp>
    </p:spTree>
    <p:extLst>
      <p:ext uri="{BB962C8B-B14F-4D97-AF65-F5344CB8AC3E}">
        <p14:creationId xmlns:p14="http://schemas.microsoft.com/office/powerpoint/2010/main" val="25448529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We know that this has been a challenging time for young people looking at their next steps and options for the future. Remember, there is lots of support out there to help to guide you into the right choice for you. You can contact the National Apprenticeship Service helpline. Remember you can also contact the National Careers Service, who can help to give you advice and guidance </a:t>
            </a:r>
          </a:p>
          <a:p>
            <a:endParaRPr lang="en-GB" dirty="0"/>
          </a:p>
        </p:txBody>
      </p:sp>
      <p:sp>
        <p:nvSpPr>
          <p:cNvPr id="4" name="Header Placeholder 3"/>
          <p:cNvSpPr>
            <a:spLocks noGrp="1"/>
          </p:cNvSpPr>
          <p:nvPr>
            <p:ph type="hdr" sz="quarter" idx="10"/>
          </p:nvPr>
        </p:nvSpPr>
        <p:spPr/>
        <p:txBody>
          <a:bodyPr/>
          <a:lstStyle/>
          <a:p>
            <a:r>
              <a:rPr lang="en-GB"/>
              <a:t>Apprenticeship Support and Knowledge in Schools (ASK)</a:t>
            </a:r>
          </a:p>
        </p:txBody>
      </p:sp>
      <p:sp>
        <p:nvSpPr>
          <p:cNvPr id="5" name="Slide Number Placeholder 4"/>
          <p:cNvSpPr>
            <a:spLocks noGrp="1"/>
          </p:cNvSpPr>
          <p:nvPr>
            <p:ph type="sldNum" sz="quarter" idx="11"/>
          </p:nvPr>
        </p:nvSpPr>
        <p:spPr/>
        <p:txBody>
          <a:bodyPr/>
          <a:lstStyle/>
          <a:p>
            <a:fld id="{0365A29D-C0B9-41C6-BEC0-29DFAAEEA45B}" type="slidenum">
              <a:rPr lang="en-GB" smtClean="0"/>
              <a:pPr/>
              <a:t>16</a:t>
            </a:fld>
            <a:endParaRPr lang="en-GB"/>
          </a:p>
        </p:txBody>
      </p:sp>
    </p:spTree>
    <p:extLst>
      <p:ext uri="{BB962C8B-B14F-4D97-AF65-F5344CB8AC3E}">
        <p14:creationId xmlns:p14="http://schemas.microsoft.com/office/powerpoint/2010/main" val="14715934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If you would like to continue learning about apprenticeships, there are some brilliant resources available on the Amazing Apprenticeships website. Go to </a:t>
            </a:r>
            <a:r>
              <a:rPr lang="en-GB" sz="1800" b="1" u="sng"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hlinkClick r:id="rId3"/>
              </a:rPr>
              <a:t>www.amazingapprenticeships.com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Header Placeholder 3"/>
          <p:cNvSpPr>
            <a:spLocks noGrp="1"/>
          </p:cNvSpPr>
          <p:nvPr>
            <p:ph type="hdr" sz="quarter" idx="10"/>
          </p:nvPr>
        </p:nvSpPr>
        <p:spPr/>
        <p:txBody>
          <a:bodyPr/>
          <a:lstStyle/>
          <a:p>
            <a:r>
              <a:rPr lang="en-GB"/>
              <a:t>Apprenticeship Support and Knowledge in Schools (ASK)</a:t>
            </a:r>
          </a:p>
        </p:txBody>
      </p:sp>
      <p:sp>
        <p:nvSpPr>
          <p:cNvPr id="5" name="Slide Number Placeholder 4"/>
          <p:cNvSpPr>
            <a:spLocks noGrp="1"/>
          </p:cNvSpPr>
          <p:nvPr>
            <p:ph type="sldNum" sz="quarter" idx="11"/>
          </p:nvPr>
        </p:nvSpPr>
        <p:spPr/>
        <p:txBody>
          <a:bodyPr/>
          <a:lstStyle/>
          <a:p>
            <a:fld id="{0365A29D-C0B9-41C6-BEC0-29DFAAEEA45B}" type="slidenum">
              <a:rPr lang="en-GB" smtClean="0"/>
              <a:pPr/>
              <a:t>17</a:t>
            </a:fld>
            <a:endParaRPr lang="en-GB"/>
          </a:p>
        </p:txBody>
      </p:sp>
    </p:spTree>
    <p:extLst>
      <p:ext uri="{BB962C8B-B14F-4D97-AF65-F5344CB8AC3E}">
        <p14:creationId xmlns:p14="http://schemas.microsoft.com/office/powerpoint/2010/main" val="23402942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 well as going out to schools to give information on apprenticeships, we also have our own recruitment department within the AIM group. If you sign up with us, we would be able to notify you if any apprenticeships that are relevant to your interests come up. We would then help you with the application process. If you got the apprenticeship we would stay in contact and check in to make sure everything is going smoothly. </a:t>
            </a:r>
          </a:p>
          <a:p>
            <a:endParaRPr lang="en-GB" dirty="0"/>
          </a:p>
        </p:txBody>
      </p:sp>
      <p:sp>
        <p:nvSpPr>
          <p:cNvPr id="4" name="Slide Number Placeholder 3"/>
          <p:cNvSpPr>
            <a:spLocks noGrp="1"/>
          </p:cNvSpPr>
          <p:nvPr>
            <p:ph type="sldNum" sz="quarter" idx="5"/>
          </p:nvPr>
        </p:nvSpPr>
        <p:spPr/>
        <p:txBody>
          <a:bodyPr/>
          <a:lstStyle/>
          <a:p>
            <a:fld id="{0365A29D-C0B9-41C6-BEC0-29DFAAEEA45B}" type="slidenum">
              <a:rPr lang="en-GB" smtClean="0"/>
              <a:pPr/>
              <a:t>18</a:t>
            </a:fld>
            <a:endParaRPr lang="en-GB"/>
          </a:p>
        </p:txBody>
      </p:sp>
    </p:spTree>
    <p:extLst>
      <p:ext uri="{BB962C8B-B14F-4D97-AF65-F5344CB8AC3E}">
        <p14:creationId xmlns:p14="http://schemas.microsoft.com/office/powerpoint/2010/main" val="5154750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Here is a current example of a vacancy we are working to fill. Sign up with the AIM group and you will be able to apply for a whole variety of opportunities. </a:t>
            </a:r>
          </a:p>
          <a:p>
            <a:endParaRPr lang="en-GB" dirty="0"/>
          </a:p>
        </p:txBody>
      </p:sp>
      <p:sp>
        <p:nvSpPr>
          <p:cNvPr id="4" name="Slide Number Placeholder 3"/>
          <p:cNvSpPr>
            <a:spLocks noGrp="1"/>
          </p:cNvSpPr>
          <p:nvPr>
            <p:ph type="sldNum" sz="quarter" idx="5"/>
          </p:nvPr>
        </p:nvSpPr>
        <p:spPr/>
        <p:txBody>
          <a:bodyPr/>
          <a:lstStyle/>
          <a:p>
            <a:fld id="{0365A29D-C0B9-41C6-BEC0-29DFAAEEA45B}" type="slidenum">
              <a:rPr lang="en-GB" smtClean="0"/>
              <a:pPr/>
              <a:t>19</a:t>
            </a:fld>
            <a:endParaRPr lang="en-GB"/>
          </a:p>
        </p:txBody>
      </p:sp>
    </p:spTree>
    <p:extLst>
      <p:ext uri="{BB962C8B-B14F-4D97-AF65-F5344CB8AC3E}">
        <p14:creationId xmlns:p14="http://schemas.microsoft.com/office/powerpoint/2010/main" val="3673950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g5f293b0ef6_0_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4" name="Google Shape;604;g5f293b0ef6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Thank you so much for listening to my presentation today. If you have any questions please pass them on to your teachers who can forward them on and I can answer them ASAP. </a:t>
            </a: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jpe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2F8FD1"/>
                </a:solidFill>
                <a:latin typeface="Arial" pitchFamily="34" charset="0"/>
                <a:cs typeface="Arial" pitchFamily="34" charset="0"/>
              </a:defRPr>
            </a:lvl1pPr>
          </a:lstStyle>
          <a:p>
            <a:r>
              <a:rPr lang="en-US" dirty="0"/>
              <a:t>Click to edit </a:t>
            </a:r>
            <a:br>
              <a:rPr lang="en-US" dirty="0"/>
            </a:br>
            <a:r>
              <a:rPr lang="en-US" dirty="0"/>
              <a:t>Master title style</a:t>
            </a:r>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5974696"/>
            <a:ext cx="1215031" cy="622656"/>
          </a:xfrm>
          <a:prstGeom prst="rect">
            <a:avLst/>
          </a:prstGeom>
        </p:spPr>
      </p:pic>
      <p:sp>
        <p:nvSpPr>
          <p:cNvPr id="6" name="Rectangle 5">
            <a:extLst>
              <a:ext uri="{FF2B5EF4-FFF2-40B4-BE49-F238E27FC236}">
                <a16:creationId xmlns="" xmlns:a16="http://schemas.microsoft.com/office/drawing/2014/main" id="{8096E83E-6D83-4395-8329-FD3E12CA78B8}"/>
              </a:ext>
            </a:extLst>
          </p:cNvPr>
          <p:cNvSpPr/>
          <p:nvPr userDrawn="1"/>
        </p:nvSpPr>
        <p:spPr>
          <a:xfrm>
            <a:off x="0" y="6720317"/>
            <a:ext cx="9144000" cy="137683"/>
          </a:xfrm>
          <a:prstGeom prst="rect">
            <a:avLst/>
          </a:prstGeom>
          <a:solidFill>
            <a:srgbClr val="2F8F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 xmlns:a16="http://schemas.microsoft.com/office/drawing/2014/main" id="{758F5CA1-AA58-4D7E-99AA-488333F8C8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0312" y="92720"/>
            <a:ext cx="1619672" cy="551879"/>
          </a:xfrm>
          <a:prstGeom prst="rect">
            <a:avLst/>
          </a:prstGeom>
        </p:spPr>
      </p:pic>
    </p:spTree>
    <p:extLst>
      <p:ext uri="{BB962C8B-B14F-4D97-AF65-F5344CB8AC3E}">
        <p14:creationId xmlns:p14="http://schemas.microsoft.com/office/powerpoint/2010/main" val="3808548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1_Custom Layout">
    <p:bg>
      <p:bgPr>
        <a:solidFill>
          <a:schemeClr val="bg1"/>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dirty="0"/>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5974696"/>
            <a:ext cx="1215031" cy="622656"/>
          </a:xfrm>
          <a:prstGeom prst="rect">
            <a:avLst/>
          </a:prstGeom>
        </p:spPr>
      </p:pic>
      <p:pic>
        <p:nvPicPr>
          <p:cNvPr id="9" name="Picture 8">
            <a:extLst>
              <a:ext uri="{FF2B5EF4-FFF2-40B4-BE49-F238E27FC236}">
                <a16:creationId xmlns="" xmlns:a16="http://schemas.microsoft.com/office/drawing/2014/main" id="{428BF7A2-437E-411E-AD32-19554D07ABC5}"/>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0312" y="92720"/>
            <a:ext cx="1619672" cy="551879"/>
          </a:xfrm>
          <a:prstGeom prst="rect">
            <a:avLst/>
          </a:prstGeom>
        </p:spPr>
      </p:pic>
    </p:spTree>
    <p:extLst>
      <p:ext uri="{BB962C8B-B14F-4D97-AF65-F5344CB8AC3E}">
        <p14:creationId xmlns:p14="http://schemas.microsoft.com/office/powerpoint/2010/main" val="2595707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648" y="728700"/>
            <a:ext cx="6300700" cy="4455324"/>
          </a:xfrm>
          <a:prstGeom prst="rect">
            <a:avLst/>
          </a:prstGeom>
        </p:spPr>
      </p:pic>
      <p:sp>
        <p:nvSpPr>
          <p:cNvPr id="8"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0" name="Straight Connector 9"/>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4"/>
          </p:nvPr>
        </p:nvSpPr>
        <p:spPr/>
        <p:txBody>
          <a:bodyPr/>
          <a:lstStyle/>
          <a:p>
            <a:fld id="{40C85525-34BA-42AB-9145-1C1207FA4778}" type="slidenum">
              <a:rPr lang="en-GB" smtClean="0"/>
              <a:pPr/>
              <a:t>‹#›</a:t>
            </a:fld>
            <a:endParaRPr lang="en-GB" dirty="0"/>
          </a:p>
        </p:txBody>
      </p:sp>
      <p:sp>
        <p:nvSpPr>
          <p:cNvPr id="2" name="Footer Placeholder 1"/>
          <p:cNvSpPr>
            <a:spLocks noGrp="1"/>
          </p:cNvSpPr>
          <p:nvPr>
            <p:ph type="ftr" sz="quarter" idx="15"/>
          </p:nvPr>
        </p:nvSpPr>
        <p:spPr/>
        <p:txBody>
          <a:bodyPr/>
          <a:lstStyle/>
          <a:p>
            <a:pPr>
              <a:defRPr/>
            </a:pPr>
            <a:r>
              <a:rPr lang="en-GB" dirty="0"/>
              <a:t>Insert presentation title here 00/00/2016</a:t>
            </a:r>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038960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467544" y="764704"/>
            <a:ext cx="8217719" cy="4356484"/>
          </a:xfrm>
          <a:prstGeom prst="rect">
            <a:avLst/>
          </a:prstGeom>
        </p:spPr>
      </p:pic>
      <p:sp>
        <p:nvSpPr>
          <p:cNvPr id="17"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9" name="Straight Connector 18"/>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392246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1163402" y="764704"/>
            <a:ext cx="6826002" cy="4356484"/>
          </a:xfrm>
          <a:prstGeom prst="rect">
            <a:avLst/>
          </a:prstGeom>
        </p:spPr>
      </p:pic>
      <p:sp>
        <p:nvSpPr>
          <p:cNvPr id="2"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8" name="Straight Connector 7"/>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4" name="Footer Placeholder 3"/>
          <p:cNvSpPr>
            <a:spLocks noGrp="1"/>
          </p:cNvSpPr>
          <p:nvPr>
            <p:ph type="ftr" sz="quarter" idx="10"/>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1"/>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844631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eliver -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b="1"/>
            </a:lvl1pPr>
          </a:lstStyle>
          <a:p>
            <a:r>
              <a:rPr lang="en-US"/>
              <a:t>Click to edit Master title style</a:t>
            </a:r>
            <a:endParaRPr lang="en-GB" dirty="0"/>
          </a:p>
        </p:txBody>
      </p:sp>
      <p:sp>
        <p:nvSpPr>
          <p:cNvPr id="4" name="Content Placeholder 3"/>
          <p:cNvSpPr>
            <a:spLocks noGrp="1"/>
          </p:cNvSpPr>
          <p:nvPr>
            <p:ph sz="quarter" idx="12"/>
          </p:nvPr>
        </p:nvSpPr>
        <p:spPr>
          <a:xfrm>
            <a:off x="358775" y="1557338"/>
            <a:ext cx="8316913"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4"/>
          </p:nvPr>
        </p:nvSpPr>
        <p:spPr/>
        <p:txBody>
          <a:bodyPr/>
          <a:lstStyle/>
          <a:p>
            <a:fld id="{40C85525-34BA-42AB-9145-1C1207FA4778}" type="slidenum">
              <a:rPr lang="en-GB" smtClean="0"/>
              <a:pPr/>
              <a:t>‹#›</a:t>
            </a:fld>
            <a:endParaRPr lang="en-GB" dirty="0"/>
          </a:p>
        </p:txBody>
      </p:sp>
      <p:sp>
        <p:nvSpPr>
          <p:cNvPr id="7"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857842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liver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Text Placeholder 2"/>
          <p:cNvSpPr>
            <a:spLocks noGrp="1"/>
          </p:cNvSpPr>
          <p:nvPr>
            <p:ph idx="12"/>
          </p:nvPr>
        </p:nvSpPr>
        <p:spPr>
          <a:xfrm>
            <a:off x="4672198" y="1557338"/>
            <a:ext cx="4113027" cy="4716462"/>
          </a:xfrm>
          <a:prstGeom prst="rect">
            <a:avLst/>
          </a:prstGeom>
        </p:spPr>
        <p:txBody>
          <a:bodyPr vert="horz" lIns="0" tIns="0" rIns="0" bIns="0" rtlCol="0">
            <a:noAutofit/>
          </a:bodyPr>
          <a:lstStyle/>
          <a:p>
            <a:pPr lvl="0"/>
            <a:r>
              <a:rPr lang="en-US"/>
              <a:t>Click to edit Master text styles</a:t>
            </a:r>
          </a:p>
        </p:txBody>
      </p:sp>
      <p:sp>
        <p:nvSpPr>
          <p:cNvPr id="14" name="Footer Placeholder 4"/>
          <p:cNvSpPr txBox="1">
            <a:spLocks/>
          </p:cNvSpPr>
          <p:nvPr/>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Footer Placeholder 4"/>
          <p:cNvSpPr txBox="1">
            <a:spLocks/>
          </p:cNvSpPr>
          <p:nvPr userDrawn="1"/>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4" name="Content Placeholder 3"/>
          <p:cNvSpPr>
            <a:spLocks noGrp="1"/>
          </p:cNvSpPr>
          <p:nvPr>
            <p:ph sz="quarter" idx="13"/>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4"/>
          </p:nvPr>
        </p:nvSpPr>
        <p:spPr/>
        <p:txBody>
          <a:bodyPr/>
          <a:lstStyle/>
          <a:p>
            <a:pPr>
              <a:defRPr/>
            </a:pPr>
            <a:r>
              <a:rPr lang="en-GB"/>
              <a:t>Insert presentation title here 00/00/2016</a:t>
            </a:r>
            <a:endParaRPr lang="en-GB" dirty="0"/>
          </a:p>
        </p:txBody>
      </p:sp>
      <p:sp>
        <p:nvSpPr>
          <p:cNvPr id="7" name="Slide Number Placeholder 6"/>
          <p:cNvSpPr>
            <a:spLocks noGrp="1"/>
          </p:cNvSpPr>
          <p:nvPr>
            <p:ph type="sldNum" sz="quarter" idx="15"/>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849372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eliver - graph and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4" name="Content Placeholder 3"/>
          <p:cNvSpPr>
            <a:spLocks noGrp="1"/>
          </p:cNvSpPr>
          <p:nvPr>
            <p:ph sz="quarter" idx="13"/>
          </p:nvPr>
        </p:nvSpPr>
        <p:spPr>
          <a:xfrm>
            <a:off x="6624638" y="1557338"/>
            <a:ext cx="2160587" cy="4716462"/>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Content Placeholder 5"/>
          <p:cNvSpPr>
            <a:spLocks noGrp="1"/>
          </p:cNvSpPr>
          <p:nvPr>
            <p:ph sz="quarter" idx="14"/>
          </p:nvPr>
        </p:nvSpPr>
        <p:spPr>
          <a:xfrm>
            <a:off x="358775" y="1557338"/>
            <a:ext cx="6193445"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Footer Placeholder 8"/>
          <p:cNvSpPr>
            <a:spLocks noGrp="1"/>
          </p:cNvSpPr>
          <p:nvPr>
            <p:ph type="ftr" sz="quarter" idx="15"/>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6"/>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3560253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pprenticeships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6" y="360000"/>
            <a:ext cx="8425692"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79949" y="1557338"/>
            <a:ext cx="4105275" cy="456882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4"/>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848969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pprenticeships - text and 2 objects">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68838" y="3753035"/>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14" name="Content Placeholder 5"/>
          <p:cNvSpPr>
            <a:spLocks noGrp="1"/>
          </p:cNvSpPr>
          <p:nvPr>
            <p:ph sz="quarter" idx="12"/>
          </p:nvPr>
        </p:nvSpPr>
        <p:spPr>
          <a:xfrm>
            <a:off x="338045" y="3753035"/>
            <a:ext cx="4137118"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3"/>
          </p:nvPr>
        </p:nvSpPr>
        <p:spPr>
          <a:xfrm>
            <a:off x="358775" y="1557338"/>
            <a:ext cx="8426450" cy="2087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4"/>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5"/>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35864972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pprenticeships deliver - text and graph">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a:lvl1pPr>
          </a:lstStyle>
          <a:p>
            <a:r>
              <a:rPr lang="en-US"/>
              <a:t>Click to edit Master title style</a:t>
            </a:r>
            <a:endParaRPr lang="en-GB" dirty="0"/>
          </a:p>
        </p:txBody>
      </p:sp>
      <p:sp>
        <p:nvSpPr>
          <p:cNvPr id="13" name="Content Placeholder 5"/>
          <p:cNvSpPr>
            <a:spLocks noGrp="1"/>
          </p:cNvSpPr>
          <p:nvPr>
            <p:ph sz="quarter" idx="4"/>
          </p:nvPr>
        </p:nvSpPr>
        <p:spPr>
          <a:xfrm>
            <a:off x="4668838" y="1557338"/>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3" name="Footer Placeholder 2"/>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3426710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p:txBody>
      </p:sp>
      <p:sp>
        <p:nvSpPr>
          <p:cNvPr id="6" name="Slide Number Placeholder 5"/>
          <p:cNvSpPr>
            <a:spLocks noGrp="1"/>
          </p:cNvSpPr>
          <p:nvPr>
            <p:ph type="sldNum" sz="quarter" idx="12"/>
          </p:nvPr>
        </p:nvSpPr>
        <p:spPr/>
        <p:txBody>
          <a:bodyPr/>
          <a:lstStyle/>
          <a:p>
            <a:fld id="{A7E25D06-9882-4E46-9327-9B5A73CDC15E}" type="slidenum">
              <a:rPr lang="en-US" smtClean="0"/>
              <a:t>‹#›</a:t>
            </a:fld>
            <a:endParaRPr lang="en-US"/>
          </a:p>
        </p:txBody>
      </p:sp>
    </p:spTree>
    <p:extLst>
      <p:ext uri="{BB962C8B-B14F-4D97-AF65-F5344CB8AC3E}">
        <p14:creationId xmlns:p14="http://schemas.microsoft.com/office/powerpoint/2010/main" val="24703783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08547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E16D22"/>
                </a:solidFill>
                <a:latin typeface="Arial" pitchFamily="34" charset="0"/>
                <a:cs typeface="Arial" pitchFamily="34" charset="0"/>
              </a:defRPr>
            </a:lvl1pPr>
          </a:lstStyle>
          <a:p>
            <a:r>
              <a:rPr lang="en-US"/>
              <a:t>Click to edit </a:t>
            </a:r>
            <a:br>
              <a:rPr lang="en-US"/>
            </a:br>
            <a:r>
              <a:rPr lang="en-US"/>
              <a:t>Master title style</a:t>
            </a:r>
            <a:endParaRPr lang="en-GB"/>
          </a:p>
        </p:txBody>
      </p:sp>
      <p:sp>
        <p:nvSpPr>
          <p:cNvPr id="6" name="Rectangle 5">
            <a:extLst>
              <a:ext uri="{FF2B5EF4-FFF2-40B4-BE49-F238E27FC236}">
                <a16:creationId xmlns="" xmlns:a16="http://schemas.microsoft.com/office/drawing/2014/main" id="{8096E83E-6D83-4395-8329-FD3E12CA78B8}"/>
              </a:ext>
            </a:extLst>
          </p:cNvPr>
          <p:cNvSpPr/>
          <p:nvPr userDrawn="1"/>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877272"/>
            <a:ext cx="1224136" cy="789904"/>
          </a:xfrm>
          <a:prstGeom prst="rect">
            <a:avLst/>
          </a:prstGeom>
        </p:spPr>
      </p:pic>
      <p:pic>
        <p:nvPicPr>
          <p:cNvPr id="5" name="Picture 4">
            <a:extLst>
              <a:ext uri="{FF2B5EF4-FFF2-40B4-BE49-F238E27FC236}">
                <a16:creationId xmlns="" xmlns:a16="http://schemas.microsoft.com/office/drawing/2014/main" id="{E6E400B4-C440-47A6-BD8D-12B6EBC32A1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0312" y="92720"/>
            <a:ext cx="1619672" cy="551879"/>
          </a:xfrm>
          <a:prstGeom prst="rect">
            <a:avLst/>
          </a:prstGeom>
        </p:spPr>
      </p:pic>
    </p:spTree>
    <p:extLst>
      <p:ext uri="{BB962C8B-B14F-4D97-AF65-F5344CB8AC3E}">
        <p14:creationId xmlns:p14="http://schemas.microsoft.com/office/powerpoint/2010/main" val="6116421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1_Custom Layout">
    <p:bg>
      <p:bgPr>
        <a:solidFill>
          <a:schemeClr val="bg1"/>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9" name="Picture 8">
            <a:extLst>
              <a:ext uri="{FF2B5EF4-FFF2-40B4-BE49-F238E27FC236}">
                <a16:creationId xmlns=""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6068096"/>
            <a:ext cx="1224136" cy="789904"/>
          </a:xfrm>
          <a:prstGeom prst="rect">
            <a:avLst/>
          </a:prstGeom>
        </p:spPr>
      </p:pic>
      <p:pic>
        <p:nvPicPr>
          <p:cNvPr id="14" name="Picture 13">
            <a:extLst>
              <a:ext uri="{FF2B5EF4-FFF2-40B4-BE49-F238E27FC236}">
                <a16:creationId xmlns="" xmlns:a16="http://schemas.microsoft.com/office/drawing/2014/main" id="{A47BF3BC-8D56-4CD3-8E21-A8C2152BA97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0312" y="92720"/>
            <a:ext cx="1619672" cy="551879"/>
          </a:xfrm>
          <a:prstGeom prst="rect">
            <a:avLst/>
          </a:prstGeom>
        </p:spPr>
      </p:pic>
    </p:spTree>
    <p:extLst>
      <p:ext uri="{BB962C8B-B14F-4D97-AF65-F5344CB8AC3E}">
        <p14:creationId xmlns:p14="http://schemas.microsoft.com/office/powerpoint/2010/main" val="25872591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648" y="728700"/>
            <a:ext cx="6300700" cy="4455324"/>
          </a:xfrm>
          <a:prstGeom prst="rect">
            <a:avLst/>
          </a:prstGeom>
        </p:spPr>
      </p:pic>
      <p:sp>
        <p:nvSpPr>
          <p:cNvPr id="8"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a:p>
        </p:txBody>
      </p:sp>
      <p:cxnSp>
        <p:nvCxnSpPr>
          <p:cNvPr id="10" name="Straight Connector 9"/>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4"/>
          </p:nvPr>
        </p:nvSpPr>
        <p:spPr/>
        <p:txBody>
          <a:bodyPr/>
          <a:lstStyle/>
          <a:p>
            <a:fld id="{40C85525-34BA-42AB-9145-1C1207FA4778}" type="slidenum">
              <a:rPr lang="en-GB" smtClean="0"/>
              <a:pPr/>
              <a:t>‹#›</a:t>
            </a:fld>
            <a:endParaRPr lang="en-GB"/>
          </a:p>
        </p:txBody>
      </p:sp>
      <p:sp>
        <p:nvSpPr>
          <p:cNvPr id="2" name="Footer Placeholder 1"/>
          <p:cNvSpPr>
            <a:spLocks noGrp="1"/>
          </p:cNvSpPr>
          <p:nvPr>
            <p:ph type="ftr" sz="quarter" idx="15"/>
          </p:nvPr>
        </p:nvSpPr>
        <p:spPr/>
        <p:txBody>
          <a:bodyPr/>
          <a:lstStyle/>
          <a:p>
            <a:pPr>
              <a:defRPr/>
            </a:pPr>
            <a:r>
              <a:rPr lang="en-GB"/>
              <a:t>Insert presentation title here 00/00/2016</a:t>
            </a:r>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6282361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467544" y="764704"/>
            <a:ext cx="8217719" cy="4356484"/>
          </a:xfrm>
          <a:prstGeom prst="rect">
            <a:avLst/>
          </a:prstGeom>
        </p:spPr>
      </p:pic>
      <p:sp>
        <p:nvSpPr>
          <p:cNvPr id="17"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a:p>
        </p:txBody>
      </p:sp>
      <p:cxnSp>
        <p:nvCxnSpPr>
          <p:cNvPr id="19" name="Straight Connector 18"/>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0"/>
          </p:nvPr>
        </p:nvSpPr>
        <p:spPr/>
        <p:txBody>
          <a:bodyPr/>
          <a:lstStyle/>
          <a:p>
            <a:pPr>
              <a:defRPr/>
            </a:pPr>
            <a:r>
              <a:rPr lang="en-GB"/>
              <a:t>Insert presentation title here 00/00/2016</a:t>
            </a:r>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37822740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1163402" y="764704"/>
            <a:ext cx="6826002" cy="4356484"/>
          </a:xfrm>
          <a:prstGeom prst="rect">
            <a:avLst/>
          </a:prstGeom>
        </p:spPr>
      </p:pic>
      <p:sp>
        <p:nvSpPr>
          <p:cNvPr id="2"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a:p>
        </p:txBody>
      </p:sp>
      <p:cxnSp>
        <p:nvCxnSpPr>
          <p:cNvPr id="8" name="Straight Connector 7"/>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4" name="Footer Placeholder 3"/>
          <p:cNvSpPr>
            <a:spLocks noGrp="1"/>
          </p:cNvSpPr>
          <p:nvPr>
            <p:ph type="ftr" sz="quarter" idx="10"/>
          </p:nvPr>
        </p:nvSpPr>
        <p:spPr/>
        <p:txBody>
          <a:bodyPr/>
          <a:lstStyle/>
          <a:p>
            <a:pPr>
              <a:defRPr/>
            </a:pPr>
            <a:r>
              <a:rPr lang="en-GB"/>
              <a:t>Insert presentation title here 00/00/2016</a:t>
            </a:r>
          </a:p>
        </p:txBody>
      </p:sp>
      <p:sp>
        <p:nvSpPr>
          <p:cNvPr id="6" name="Slide Number Placeholder 5"/>
          <p:cNvSpPr>
            <a:spLocks noGrp="1"/>
          </p:cNvSpPr>
          <p:nvPr>
            <p:ph type="sldNum" sz="quarter" idx="11"/>
          </p:nvPr>
        </p:nvSpPr>
        <p:spPr/>
        <p:txBody>
          <a:bodyPr/>
          <a:lstStyle/>
          <a:p>
            <a:fld id="{40C85525-34BA-42AB-9145-1C1207FA4778}" type="slidenum">
              <a:rPr lang="en-GB" smtClean="0"/>
              <a:pPr/>
              <a:t>‹#›</a:t>
            </a:fld>
            <a:endParaRPr lang="en-GB"/>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4354265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eliver -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b="1"/>
            </a:lvl1pPr>
          </a:lstStyle>
          <a:p>
            <a:r>
              <a:rPr lang="en-US"/>
              <a:t>Click to edit Master title style</a:t>
            </a:r>
            <a:endParaRPr lang="en-GB"/>
          </a:p>
        </p:txBody>
      </p:sp>
      <p:sp>
        <p:nvSpPr>
          <p:cNvPr id="4" name="Content Placeholder 3"/>
          <p:cNvSpPr>
            <a:spLocks noGrp="1"/>
          </p:cNvSpPr>
          <p:nvPr>
            <p:ph sz="quarter" idx="12"/>
          </p:nvPr>
        </p:nvSpPr>
        <p:spPr>
          <a:xfrm>
            <a:off x="358775" y="1557338"/>
            <a:ext cx="8316913"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p>
        </p:txBody>
      </p:sp>
      <p:sp>
        <p:nvSpPr>
          <p:cNvPr id="10" name="Slide Number Placeholder 9"/>
          <p:cNvSpPr>
            <a:spLocks noGrp="1"/>
          </p:cNvSpPr>
          <p:nvPr>
            <p:ph type="sldNum" sz="quarter" idx="14"/>
          </p:nvPr>
        </p:nvSpPr>
        <p:spPr/>
        <p:txBody>
          <a:bodyPr/>
          <a:lstStyle/>
          <a:p>
            <a:fld id="{40C85525-34BA-42AB-9145-1C1207FA4778}" type="slidenum">
              <a:rPr lang="en-GB" smtClean="0"/>
              <a:pPr/>
              <a:t>‹#›</a:t>
            </a:fld>
            <a:endParaRPr lang="en-GB"/>
          </a:p>
        </p:txBody>
      </p:sp>
      <p:sp>
        <p:nvSpPr>
          <p:cNvPr id="7"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2158877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eliver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a:p>
        </p:txBody>
      </p:sp>
      <p:sp>
        <p:nvSpPr>
          <p:cNvPr id="13" name="Text Placeholder 2"/>
          <p:cNvSpPr>
            <a:spLocks noGrp="1"/>
          </p:cNvSpPr>
          <p:nvPr>
            <p:ph idx="12"/>
          </p:nvPr>
        </p:nvSpPr>
        <p:spPr>
          <a:xfrm>
            <a:off x="4672198" y="1557338"/>
            <a:ext cx="4113027" cy="4716462"/>
          </a:xfrm>
          <a:prstGeom prst="rect">
            <a:avLst/>
          </a:prstGeom>
        </p:spPr>
        <p:txBody>
          <a:bodyPr vert="horz" lIns="0" tIns="0" rIns="0" bIns="0" rtlCol="0">
            <a:noAutofit/>
          </a:bodyPr>
          <a:lstStyle/>
          <a:p>
            <a:pPr lvl="0"/>
            <a:r>
              <a:rPr lang="en-US"/>
              <a:t>Click to edit Master text styles</a:t>
            </a:r>
          </a:p>
        </p:txBody>
      </p:sp>
      <p:sp>
        <p:nvSpPr>
          <p:cNvPr id="14" name="Footer Placeholder 4"/>
          <p:cNvSpPr txBox="1">
            <a:spLocks/>
          </p:cNvSpPr>
          <p:nvPr/>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a:solidFill>
                <a:schemeClr val="tx1"/>
              </a:solidFill>
            </a:endParaRPr>
          </a:p>
        </p:txBody>
      </p:sp>
      <p:sp>
        <p:nvSpPr>
          <p:cNvPr id="8" name="Footer Placeholder 4"/>
          <p:cNvSpPr txBox="1">
            <a:spLocks/>
          </p:cNvSpPr>
          <p:nvPr userDrawn="1"/>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a:solidFill>
                <a:schemeClr val="tx1"/>
              </a:solidFill>
            </a:endParaRPr>
          </a:p>
        </p:txBody>
      </p:sp>
      <p:sp>
        <p:nvSpPr>
          <p:cNvPr id="4" name="Content Placeholder 3"/>
          <p:cNvSpPr>
            <a:spLocks noGrp="1"/>
          </p:cNvSpPr>
          <p:nvPr>
            <p:ph sz="quarter" idx="13"/>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4"/>
          </p:nvPr>
        </p:nvSpPr>
        <p:spPr/>
        <p:txBody>
          <a:bodyPr/>
          <a:lstStyle/>
          <a:p>
            <a:pPr>
              <a:defRPr/>
            </a:pPr>
            <a:r>
              <a:rPr lang="en-GB"/>
              <a:t>Insert presentation title here 00/00/2016</a:t>
            </a:r>
          </a:p>
        </p:txBody>
      </p:sp>
      <p:sp>
        <p:nvSpPr>
          <p:cNvPr id="7" name="Slide Number Placeholder 6"/>
          <p:cNvSpPr>
            <a:spLocks noGrp="1"/>
          </p:cNvSpPr>
          <p:nvPr>
            <p:ph type="sldNum" sz="quarter" idx="15"/>
          </p:nvPr>
        </p:nvSpPr>
        <p:spPr/>
        <p:txBody>
          <a:bodyPr/>
          <a:lstStyle/>
          <a:p>
            <a:fld id="{40C85525-34BA-42AB-9145-1C1207FA4778}" type="slidenum">
              <a:rPr lang="en-GB" smtClean="0"/>
              <a:pPr/>
              <a:t>‹#›</a:t>
            </a:fld>
            <a:endParaRPr lang="en-GB"/>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622374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eliver - graph and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a:p>
        </p:txBody>
      </p:sp>
      <p:sp>
        <p:nvSpPr>
          <p:cNvPr id="4" name="Content Placeholder 3"/>
          <p:cNvSpPr>
            <a:spLocks noGrp="1"/>
          </p:cNvSpPr>
          <p:nvPr>
            <p:ph sz="quarter" idx="13"/>
          </p:nvPr>
        </p:nvSpPr>
        <p:spPr>
          <a:xfrm>
            <a:off x="6624638" y="1557338"/>
            <a:ext cx="2160587" cy="4716462"/>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Content Placeholder 5"/>
          <p:cNvSpPr>
            <a:spLocks noGrp="1"/>
          </p:cNvSpPr>
          <p:nvPr>
            <p:ph sz="quarter" idx="14"/>
          </p:nvPr>
        </p:nvSpPr>
        <p:spPr>
          <a:xfrm>
            <a:off x="358775" y="1557338"/>
            <a:ext cx="6193445"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Footer Placeholder 8"/>
          <p:cNvSpPr>
            <a:spLocks noGrp="1"/>
          </p:cNvSpPr>
          <p:nvPr>
            <p:ph type="ftr" sz="quarter" idx="15"/>
          </p:nvPr>
        </p:nvSpPr>
        <p:spPr/>
        <p:txBody>
          <a:bodyPr/>
          <a:lstStyle/>
          <a:p>
            <a:pPr>
              <a:defRPr/>
            </a:pPr>
            <a:r>
              <a:rPr lang="en-GB"/>
              <a:t>Insert presentation title here 00/00/2016</a:t>
            </a:r>
          </a:p>
        </p:txBody>
      </p:sp>
      <p:sp>
        <p:nvSpPr>
          <p:cNvPr id="10" name="Slide Number Placeholder 9"/>
          <p:cNvSpPr>
            <a:spLocks noGrp="1"/>
          </p:cNvSpPr>
          <p:nvPr>
            <p:ph type="sldNum" sz="quarter" idx="16"/>
          </p:nvPr>
        </p:nvSpPr>
        <p:spPr/>
        <p:txBody>
          <a:bodyPr/>
          <a:lstStyle/>
          <a:p>
            <a:fld id="{40C85525-34BA-42AB-9145-1C1207FA4778}" type="slidenum">
              <a:rPr lang="en-GB" smtClean="0"/>
              <a:pPr/>
              <a:t>‹#›</a:t>
            </a:fld>
            <a:endParaRPr lang="en-GB"/>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7364409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Apprenticeships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6" y="360000"/>
            <a:ext cx="8425692" cy="981438"/>
          </a:xfrm>
        </p:spPr>
        <p:txBody>
          <a:bodyPr/>
          <a:lstStyle/>
          <a:p>
            <a:r>
              <a:rPr lang="en-US"/>
              <a:t>Click to edit Master title style</a:t>
            </a:r>
            <a:endParaRPr lang="en-GB"/>
          </a:p>
        </p:txBody>
      </p:sp>
      <p:sp>
        <p:nvSpPr>
          <p:cNvPr id="13" name="Content Placeholder 5"/>
          <p:cNvSpPr>
            <a:spLocks noGrp="1"/>
          </p:cNvSpPr>
          <p:nvPr>
            <p:ph sz="quarter" idx="4"/>
          </p:nvPr>
        </p:nvSpPr>
        <p:spPr>
          <a:xfrm>
            <a:off x="4679949" y="1557338"/>
            <a:ext cx="4105275" cy="456882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p>
        </p:txBody>
      </p:sp>
      <p:sp>
        <p:nvSpPr>
          <p:cNvPr id="6" name="Slide Number Placeholder 5"/>
          <p:cNvSpPr>
            <a:spLocks noGrp="1"/>
          </p:cNvSpPr>
          <p:nvPr>
            <p:ph type="sldNum" sz="quarter" idx="14"/>
          </p:nvPr>
        </p:nvSpPr>
        <p:spPr/>
        <p:txBody>
          <a:bodyPr/>
          <a:lstStyle/>
          <a:p>
            <a:fld id="{40C85525-34BA-42AB-9145-1C1207FA4778}" type="slidenum">
              <a:rPr lang="en-GB" smtClean="0"/>
              <a:pPr/>
              <a:t>‹#›</a:t>
            </a:fld>
            <a:endParaRPr lang="en-GB"/>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5237134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pprenticeships - text and 2 objects">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a:p>
        </p:txBody>
      </p:sp>
      <p:sp>
        <p:nvSpPr>
          <p:cNvPr id="13" name="Content Placeholder 5"/>
          <p:cNvSpPr>
            <a:spLocks noGrp="1"/>
          </p:cNvSpPr>
          <p:nvPr>
            <p:ph sz="quarter" idx="4"/>
          </p:nvPr>
        </p:nvSpPr>
        <p:spPr>
          <a:xfrm>
            <a:off x="4668838" y="3753035"/>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14" name="Content Placeholder 5"/>
          <p:cNvSpPr>
            <a:spLocks noGrp="1"/>
          </p:cNvSpPr>
          <p:nvPr>
            <p:ph sz="quarter" idx="12"/>
          </p:nvPr>
        </p:nvSpPr>
        <p:spPr>
          <a:xfrm>
            <a:off x="338045" y="3753035"/>
            <a:ext cx="4137118"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3"/>
          </p:nvPr>
        </p:nvSpPr>
        <p:spPr>
          <a:xfrm>
            <a:off x="358775" y="1557338"/>
            <a:ext cx="8426450" cy="2087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4"/>
          </p:nvPr>
        </p:nvSpPr>
        <p:spPr/>
        <p:txBody>
          <a:bodyPr/>
          <a:lstStyle/>
          <a:p>
            <a:pPr>
              <a:defRPr/>
            </a:pPr>
            <a:r>
              <a:rPr lang="en-GB"/>
              <a:t>Insert presentation title here 00/00/2016</a:t>
            </a:r>
          </a:p>
        </p:txBody>
      </p:sp>
      <p:sp>
        <p:nvSpPr>
          <p:cNvPr id="6" name="Slide Number Placeholder 5"/>
          <p:cNvSpPr>
            <a:spLocks noGrp="1"/>
          </p:cNvSpPr>
          <p:nvPr>
            <p:ph type="sldNum" sz="quarter" idx="15"/>
          </p:nvPr>
        </p:nvSpPr>
        <p:spPr/>
        <p:txBody>
          <a:bodyPr/>
          <a:lstStyle/>
          <a:p>
            <a:fld id="{40C85525-34BA-42AB-9145-1C1207FA4778}" type="slidenum">
              <a:rPr lang="en-GB" smtClean="0"/>
              <a:pPr/>
              <a:t>‹#›</a:t>
            </a:fld>
            <a:endParaRPr lang="en-GB"/>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22917307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Apprenticeships deliver - text and graph">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a:lvl1pPr>
          </a:lstStyle>
          <a:p>
            <a:r>
              <a:rPr lang="en-US"/>
              <a:t>Click to edit Master title style</a:t>
            </a:r>
            <a:endParaRPr lang="en-GB"/>
          </a:p>
        </p:txBody>
      </p:sp>
      <p:sp>
        <p:nvSpPr>
          <p:cNvPr id="13" name="Content Placeholder 5"/>
          <p:cNvSpPr>
            <a:spLocks noGrp="1"/>
          </p:cNvSpPr>
          <p:nvPr>
            <p:ph sz="quarter" idx="4"/>
          </p:nvPr>
        </p:nvSpPr>
        <p:spPr>
          <a:xfrm>
            <a:off x="4668838" y="1557338"/>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3" name="Footer Placeholder 2"/>
          <p:cNvSpPr>
            <a:spLocks noGrp="1"/>
          </p:cNvSpPr>
          <p:nvPr>
            <p:ph type="ftr" sz="quarter" idx="10"/>
          </p:nvPr>
        </p:nvSpPr>
        <p:spPr/>
        <p:txBody>
          <a:bodyPr/>
          <a:lstStyle/>
          <a:p>
            <a:pPr>
              <a:defRPr/>
            </a:pPr>
            <a:r>
              <a:rPr lang="en-GB"/>
              <a:t>Insert presentation title here 00/00/2016</a:t>
            </a:r>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a:p>
        </p:txBody>
      </p:sp>
      <p:sp>
        <p:nvSpPr>
          <p:cNvPr id="1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20030172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p:txBody>
      </p:sp>
      <p:sp>
        <p:nvSpPr>
          <p:cNvPr id="6" name="Slide Number Placeholder 5"/>
          <p:cNvSpPr>
            <a:spLocks noGrp="1"/>
          </p:cNvSpPr>
          <p:nvPr>
            <p:ph type="sldNum" sz="quarter" idx="12"/>
          </p:nvPr>
        </p:nvSpPr>
        <p:spPr/>
        <p:txBody>
          <a:bodyPr/>
          <a:lstStyle/>
          <a:p>
            <a:fld id="{A7E25D06-9882-4E46-9327-9B5A73CDC15E}" type="slidenum">
              <a:rPr lang="en-US" smtClean="0"/>
              <a:t>‹#›</a:t>
            </a:fld>
            <a:endParaRPr lang="en-US"/>
          </a:p>
        </p:txBody>
      </p:sp>
    </p:spTree>
    <p:extLst>
      <p:ext uri="{BB962C8B-B14F-4D97-AF65-F5344CB8AC3E}">
        <p14:creationId xmlns:p14="http://schemas.microsoft.com/office/powerpoint/2010/main" val="38369897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2F8FD1"/>
                </a:solidFill>
                <a:latin typeface="Arial" pitchFamily="34" charset="0"/>
                <a:cs typeface="Arial" pitchFamily="34" charset="0"/>
              </a:defRPr>
            </a:lvl1pPr>
          </a:lstStyle>
          <a:p>
            <a:r>
              <a:rPr lang="en-US" dirty="0"/>
              <a:t>Click to edit </a:t>
            </a:r>
            <a:br>
              <a:rPr lang="en-US" dirty="0"/>
            </a:br>
            <a:r>
              <a:rPr lang="en-US" dirty="0"/>
              <a:t>Master title style</a:t>
            </a:r>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5974696"/>
            <a:ext cx="1215031" cy="622656"/>
          </a:xfrm>
          <a:prstGeom prst="rect">
            <a:avLst/>
          </a:prstGeom>
        </p:spPr>
      </p:pic>
      <p:sp>
        <p:nvSpPr>
          <p:cNvPr id="6" name="Rectangle 5">
            <a:extLst>
              <a:ext uri="{FF2B5EF4-FFF2-40B4-BE49-F238E27FC236}">
                <a16:creationId xmlns="" xmlns:a16="http://schemas.microsoft.com/office/drawing/2014/main" id="{8096E83E-6D83-4395-8329-FD3E12CA78B8}"/>
              </a:ext>
            </a:extLst>
          </p:cNvPr>
          <p:cNvSpPr/>
          <p:nvPr userDrawn="1"/>
        </p:nvSpPr>
        <p:spPr>
          <a:xfrm>
            <a:off x="0" y="6720317"/>
            <a:ext cx="9144000" cy="137683"/>
          </a:xfrm>
          <a:prstGeom prst="rect">
            <a:avLst/>
          </a:prstGeom>
          <a:solidFill>
            <a:srgbClr val="2F8FD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 xmlns:a16="http://schemas.microsoft.com/office/drawing/2014/main" id="{4890316D-D277-4EAC-A8A8-A5788F3965AD}"/>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7668344" y="220189"/>
            <a:ext cx="1350150" cy="900100"/>
          </a:xfrm>
          <a:prstGeom prst="rect">
            <a:avLst/>
          </a:prstGeom>
        </p:spPr>
      </p:pic>
    </p:spTree>
    <p:extLst>
      <p:ext uri="{BB962C8B-B14F-4D97-AF65-F5344CB8AC3E}">
        <p14:creationId xmlns:p14="http://schemas.microsoft.com/office/powerpoint/2010/main" val="26776122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1_Custom Layout">
    <p:bg>
      <p:bgPr>
        <a:solidFill>
          <a:schemeClr val="bg1"/>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dirty="0"/>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5974696"/>
            <a:ext cx="1215031" cy="622656"/>
          </a:xfrm>
          <a:prstGeom prst="rect">
            <a:avLst/>
          </a:prstGeom>
        </p:spPr>
      </p:pic>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76256" y="349434"/>
            <a:ext cx="1823262" cy="576350"/>
          </a:xfrm>
          <a:prstGeom prst="rect">
            <a:avLst/>
          </a:prstGeom>
        </p:spPr>
      </p:pic>
    </p:spTree>
    <p:extLst>
      <p:ext uri="{BB962C8B-B14F-4D97-AF65-F5344CB8AC3E}">
        <p14:creationId xmlns:p14="http://schemas.microsoft.com/office/powerpoint/2010/main" val="3740328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648" y="728700"/>
            <a:ext cx="6300700" cy="4455324"/>
          </a:xfrm>
          <a:prstGeom prst="rect">
            <a:avLst/>
          </a:prstGeom>
        </p:spPr>
      </p:pic>
      <p:sp>
        <p:nvSpPr>
          <p:cNvPr id="8"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0" name="Straight Connector 9"/>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4"/>
          </p:nvPr>
        </p:nvSpPr>
        <p:spPr/>
        <p:txBody>
          <a:bodyPr/>
          <a:lstStyle/>
          <a:p>
            <a:fld id="{40C85525-34BA-42AB-9145-1C1207FA4778}" type="slidenum">
              <a:rPr lang="en-GB" smtClean="0"/>
              <a:pPr/>
              <a:t>‹#›</a:t>
            </a:fld>
            <a:endParaRPr lang="en-GB" dirty="0"/>
          </a:p>
        </p:txBody>
      </p:sp>
      <p:sp>
        <p:nvSpPr>
          <p:cNvPr id="2" name="Footer Placeholder 1"/>
          <p:cNvSpPr>
            <a:spLocks noGrp="1"/>
          </p:cNvSpPr>
          <p:nvPr>
            <p:ph type="ftr" sz="quarter" idx="15"/>
          </p:nvPr>
        </p:nvSpPr>
        <p:spPr/>
        <p:txBody>
          <a:bodyPr/>
          <a:lstStyle/>
          <a:p>
            <a:pPr>
              <a:defRPr/>
            </a:pPr>
            <a:r>
              <a:rPr lang="en-GB" dirty="0"/>
              <a:t>Insert presentation title here 00/00/2016</a:t>
            </a:r>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5665325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467544" y="764704"/>
            <a:ext cx="8217719" cy="4356484"/>
          </a:xfrm>
          <a:prstGeom prst="rect">
            <a:avLst/>
          </a:prstGeom>
        </p:spPr>
      </p:pic>
      <p:sp>
        <p:nvSpPr>
          <p:cNvPr id="17"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9" name="Straight Connector 18"/>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2427406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1163402" y="764704"/>
            <a:ext cx="6826002" cy="4356484"/>
          </a:xfrm>
          <a:prstGeom prst="rect">
            <a:avLst/>
          </a:prstGeom>
        </p:spPr>
      </p:pic>
      <p:sp>
        <p:nvSpPr>
          <p:cNvPr id="2"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8" name="Straight Connector 7"/>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4" name="Footer Placeholder 3"/>
          <p:cNvSpPr>
            <a:spLocks noGrp="1"/>
          </p:cNvSpPr>
          <p:nvPr>
            <p:ph type="ftr" sz="quarter" idx="10"/>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1"/>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35789998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eliver -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b="1"/>
            </a:lvl1pPr>
          </a:lstStyle>
          <a:p>
            <a:r>
              <a:rPr lang="en-US"/>
              <a:t>Click to edit Master title style</a:t>
            </a:r>
            <a:endParaRPr lang="en-GB" dirty="0"/>
          </a:p>
        </p:txBody>
      </p:sp>
      <p:sp>
        <p:nvSpPr>
          <p:cNvPr id="4" name="Content Placeholder 3"/>
          <p:cNvSpPr>
            <a:spLocks noGrp="1"/>
          </p:cNvSpPr>
          <p:nvPr>
            <p:ph sz="quarter" idx="12"/>
          </p:nvPr>
        </p:nvSpPr>
        <p:spPr>
          <a:xfrm>
            <a:off x="358775" y="1557338"/>
            <a:ext cx="8316913"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4"/>
          </p:nvPr>
        </p:nvSpPr>
        <p:spPr/>
        <p:txBody>
          <a:bodyPr/>
          <a:lstStyle/>
          <a:p>
            <a:fld id="{40C85525-34BA-42AB-9145-1C1207FA4778}" type="slidenum">
              <a:rPr lang="en-GB" smtClean="0"/>
              <a:pPr/>
              <a:t>‹#›</a:t>
            </a:fld>
            <a:endParaRPr lang="en-GB" dirty="0"/>
          </a:p>
        </p:txBody>
      </p:sp>
      <p:sp>
        <p:nvSpPr>
          <p:cNvPr id="7"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8483412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Deliver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Text Placeholder 2"/>
          <p:cNvSpPr>
            <a:spLocks noGrp="1"/>
          </p:cNvSpPr>
          <p:nvPr>
            <p:ph idx="12"/>
          </p:nvPr>
        </p:nvSpPr>
        <p:spPr>
          <a:xfrm>
            <a:off x="4672198" y="1557338"/>
            <a:ext cx="4113027" cy="4716462"/>
          </a:xfrm>
          <a:prstGeom prst="rect">
            <a:avLst/>
          </a:prstGeom>
        </p:spPr>
        <p:txBody>
          <a:bodyPr vert="horz" lIns="0" tIns="0" rIns="0" bIns="0" rtlCol="0">
            <a:noAutofit/>
          </a:bodyPr>
          <a:lstStyle/>
          <a:p>
            <a:pPr lvl="0"/>
            <a:r>
              <a:rPr lang="en-US"/>
              <a:t>Click to edit Master text styles</a:t>
            </a:r>
          </a:p>
        </p:txBody>
      </p:sp>
      <p:sp>
        <p:nvSpPr>
          <p:cNvPr id="14" name="Footer Placeholder 4"/>
          <p:cNvSpPr txBox="1">
            <a:spLocks/>
          </p:cNvSpPr>
          <p:nvPr/>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Footer Placeholder 4"/>
          <p:cNvSpPr txBox="1">
            <a:spLocks/>
          </p:cNvSpPr>
          <p:nvPr userDrawn="1"/>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4" name="Content Placeholder 3"/>
          <p:cNvSpPr>
            <a:spLocks noGrp="1"/>
          </p:cNvSpPr>
          <p:nvPr>
            <p:ph sz="quarter" idx="13"/>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4"/>
          </p:nvPr>
        </p:nvSpPr>
        <p:spPr/>
        <p:txBody>
          <a:bodyPr/>
          <a:lstStyle/>
          <a:p>
            <a:pPr>
              <a:defRPr/>
            </a:pPr>
            <a:r>
              <a:rPr lang="en-GB"/>
              <a:t>Insert presentation title here 00/00/2016</a:t>
            </a:r>
            <a:endParaRPr lang="en-GB" dirty="0"/>
          </a:p>
        </p:txBody>
      </p:sp>
      <p:sp>
        <p:nvSpPr>
          <p:cNvPr id="7" name="Slide Number Placeholder 6"/>
          <p:cNvSpPr>
            <a:spLocks noGrp="1"/>
          </p:cNvSpPr>
          <p:nvPr>
            <p:ph type="sldNum" sz="quarter" idx="15"/>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8515829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Deliver - graph and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4" name="Content Placeholder 3"/>
          <p:cNvSpPr>
            <a:spLocks noGrp="1"/>
          </p:cNvSpPr>
          <p:nvPr>
            <p:ph sz="quarter" idx="13"/>
          </p:nvPr>
        </p:nvSpPr>
        <p:spPr>
          <a:xfrm>
            <a:off x="6624638" y="1557338"/>
            <a:ext cx="2160587" cy="4716462"/>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Content Placeholder 5"/>
          <p:cNvSpPr>
            <a:spLocks noGrp="1"/>
          </p:cNvSpPr>
          <p:nvPr>
            <p:ph sz="quarter" idx="14"/>
          </p:nvPr>
        </p:nvSpPr>
        <p:spPr>
          <a:xfrm>
            <a:off x="358775" y="1557338"/>
            <a:ext cx="6193445"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Footer Placeholder 8"/>
          <p:cNvSpPr>
            <a:spLocks noGrp="1"/>
          </p:cNvSpPr>
          <p:nvPr>
            <p:ph type="ftr" sz="quarter" idx="15"/>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6"/>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38846909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Apprenticeships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6" y="360000"/>
            <a:ext cx="8425692"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79949" y="1557338"/>
            <a:ext cx="4105275" cy="456882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4"/>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8873505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pprenticeships - text and 2 objects">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68838" y="3753035"/>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14" name="Content Placeholder 5"/>
          <p:cNvSpPr>
            <a:spLocks noGrp="1"/>
          </p:cNvSpPr>
          <p:nvPr>
            <p:ph sz="quarter" idx="12"/>
          </p:nvPr>
        </p:nvSpPr>
        <p:spPr>
          <a:xfrm>
            <a:off x="338045" y="3753035"/>
            <a:ext cx="4137118"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3"/>
          </p:nvPr>
        </p:nvSpPr>
        <p:spPr>
          <a:xfrm>
            <a:off x="358775" y="1557338"/>
            <a:ext cx="8426450" cy="2087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4"/>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5"/>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3079167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Apprenticeships deliver - text and graph">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a:lvl1pPr>
          </a:lstStyle>
          <a:p>
            <a:r>
              <a:rPr lang="en-US"/>
              <a:t>Click to edit Master title style</a:t>
            </a:r>
            <a:endParaRPr lang="en-GB" dirty="0"/>
          </a:p>
        </p:txBody>
      </p:sp>
      <p:sp>
        <p:nvSpPr>
          <p:cNvPr id="13" name="Content Placeholder 5"/>
          <p:cNvSpPr>
            <a:spLocks noGrp="1"/>
          </p:cNvSpPr>
          <p:nvPr>
            <p:ph sz="quarter" idx="4"/>
          </p:nvPr>
        </p:nvSpPr>
        <p:spPr>
          <a:xfrm>
            <a:off x="4668838" y="1557338"/>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3" name="Footer Placeholder 2"/>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364835369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p:txBody>
      </p:sp>
      <p:sp>
        <p:nvSpPr>
          <p:cNvPr id="6" name="Slide Number Placeholder 5"/>
          <p:cNvSpPr>
            <a:spLocks noGrp="1"/>
          </p:cNvSpPr>
          <p:nvPr>
            <p:ph type="sldNum" sz="quarter" idx="12"/>
          </p:nvPr>
        </p:nvSpPr>
        <p:spPr/>
        <p:txBody>
          <a:bodyPr/>
          <a:lstStyle/>
          <a:p>
            <a:fld id="{A7E25D06-9882-4E46-9327-9B5A73CDC15E}" type="slidenum">
              <a:rPr lang="en-US" smtClean="0"/>
              <a:t>‹#›</a:t>
            </a:fld>
            <a:endParaRPr lang="en-US"/>
          </a:p>
        </p:txBody>
      </p:sp>
    </p:spTree>
    <p:extLst>
      <p:ext uri="{BB962C8B-B14F-4D97-AF65-F5344CB8AC3E}">
        <p14:creationId xmlns:p14="http://schemas.microsoft.com/office/powerpoint/2010/main" val="83252031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E16D22"/>
                </a:solidFill>
                <a:latin typeface="Arial" pitchFamily="34" charset="0"/>
                <a:cs typeface="Arial" pitchFamily="34" charset="0"/>
              </a:defRPr>
            </a:lvl1pPr>
          </a:lstStyle>
          <a:p>
            <a:r>
              <a:rPr lang="en-US" dirty="0"/>
              <a:t>Click to edit </a:t>
            </a:r>
            <a:br>
              <a:rPr lang="en-US" dirty="0"/>
            </a:br>
            <a:r>
              <a:rPr lang="en-US" dirty="0"/>
              <a:t>Master title style</a:t>
            </a:r>
            <a:endParaRPr lang="en-GB" dirty="0"/>
          </a:p>
        </p:txBody>
      </p:sp>
      <p:pic>
        <p:nvPicPr>
          <p:cNvPr id="5" name="Picture 4">
            <a:extLst>
              <a:ext uri="{FF2B5EF4-FFF2-40B4-BE49-F238E27FC236}">
                <a16:creationId xmlns=""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49280"/>
            <a:ext cx="1224136" cy="789904"/>
          </a:xfrm>
          <a:prstGeom prst="rect">
            <a:avLst/>
          </a:prstGeom>
        </p:spPr>
      </p:pic>
      <p:pic>
        <p:nvPicPr>
          <p:cNvPr id="4" name="Picture 3">
            <a:extLst>
              <a:ext uri="{FF2B5EF4-FFF2-40B4-BE49-F238E27FC236}">
                <a16:creationId xmlns="" xmlns:a16="http://schemas.microsoft.com/office/drawing/2014/main" id="{8FB822DA-49C9-4804-8192-2D7A911EC03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76256" y="20605"/>
            <a:ext cx="2195736" cy="748164"/>
          </a:xfrm>
          <a:prstGeom prst="rect">
            <a:avLst/>
          </a:prstGeom>
        </p:spPr>
      </p:pic>
    </p:spTree>
    <p:extLst>
      <p:ext uri="{BB962C8B-B14F-4D97-AF65-F5344CB8AC3E}">
        <p14:creationId xmlns:p14="http://schemas.microsoft.com/office/powerpoint/2010/main" val="8912352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p:cSld name="1_Custom Layout">
    <p:bg>
      <p:bgPr>
        <a:solidFill>
          <a:schemeClr val="bg1"/>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dirty="0"/>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9" name="Picture 8">
            <a:extLst>
              <a:ext uri="{FF2B5EF4-FFF2-40B4-BE49-F238E27FC236}">
                <a16:creationId xmlns=""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6021288"/>
            <a:ext cx="1224136" cy="789904"/>
          </a:xfrm>
          <a:prstGeom prst="rect">
            <a:avLst/>
          </a:prstGeom>
        </p:spPr>
      </p:pic>
      <p:pic>
        <p:nvPicPr>
          <p:cNvPr id="15" name="Picture 14">
            <a:extLst>
              <a:ext uri="{FF2B5EF4-FFF2-40B4-BE49-F238E27FC236}">
                <a16:creationId xmlns="" xmlns:a16="http://schemas.microsoft.com/office/drawing/2014/main" id="{BEE77774-3E3B-41AE-A097-E8B7782B599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76256" y="20605"/>
            <a:ext cx="2195736" cy="748164"/>
          </a:xfrm>
          <a:prstGeom prst="rect">
            <a:avLst/>
          </a:prstGeom>
        </p:spPr>
      </p:pic>
    </p:spTree>
    <p:extLst>
      <p:ext uri="{BB962C8B-B14F-4D97-AF65-F5344CB8AC3E}">
        <p14:creationId xmlns:p14="http://schemas.microsoft.com/office/powerpoint/2010/main" val="31464966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648" y="728700"/>
            <a:ext cx="6300700" cy="4455324"/>
          </a:xfrm>
          <a:prstGeom prst="rect">
            <a:avLst/>
          </a:prstGeom>
        </p:spPr>
      </p:pic>
      <p:sp>
        <p:nvSpPr>
          <p:cNvPr id="8"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0" name="Straight Connector 9"/>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4"/>
          </p:nvPr>
        </p:nvSpPr>
        <p:spPr/>
        <p:txBody>
          <a:bodyPr/>
          <a:lstStyle/>
          <a:p>
            <a:fld id="{40C85525-34BA-42AB-9145-1C1207FA4778}" type="slidenum">
              <a:rPr lang="en-GB" smtClean="0"/>
              <a:pPr/>
              <a:t>‹#›</a:t>
            </a:fld>
            <a:endParaRPr lang="en-GB" dirty="0"/>
          </a:p>
        </p:txBody>
      </p:sp>
      <p:sp>
        <p:nvSpPr>
          <p:cNvPr id="2" name="Footer Placeholder 1"/>
          <p:cNvSpPr>
            <a:spLocks noGrp="1"/>
          </p:cNvSpPr>
          <p:nvPr>
            <p:ph type="ftr" sz="quarter" idx="15"/>
          </p:nvPr>
        </p:nvSpPr>
        <p:spPr/>
        <p:txBody>
          <a:bodyPr/>
          <a:lstStyle/>
          <a:p>
            <a:pPr>
              <a:defRPr/>
            </a:pPr>
            <a:r>
              <a:rPr lang="en-GB" dirty="0"/>
              <a:t>Insert presentation title here 00/00/2016</a:t>
            </a:r>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67218263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467544" y="764704"/>
            <a:ext cx="8217719" cy="4356484"/>
          </a:xfrm>
          <a:prstGeom prst="rect">
            <a:avLst/>
          </a:prstGeom>
        </p:spPr>
      </p:pic>
      <p:sp>
        <p:nvSpPr>
          <p:cNvPr id="17"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9" name="Straight Connector 18"/>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6448480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1163402" y="764704"/>
            <a:ext cx="6826002" cy="4356484"/>
          </a:xfrm>
          <a:prstGeom prst="rect">
            <a:avLst/>
          </a:prstGeom>
        </p:spPr>
      </p:pic>
      <p:sp>
        <p:nvSpPr>
          <p:cNvPr id="2"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8" name="Straight Connector 7"/>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4" name="Footer Placeholder 3"/>
          <p:cNvSpPr>
            <a:spLocks noGrp="1"/>
          </p:cNvSpPr>
          <p:nvPr>
            <p:ph type="ftr" sz="quarter" idx="10"/>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1"/>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407429071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Deliver -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b="1"/>
            </a:lvl1pPr>
          </a:lstStyle>
          <a:p>
            <a:r>
              <a:rPr lang="en-US"/>
              <a:t>Click to edit Master title style</a:t>
            </a:r>
            <a:endParaRPr lang="en-GB" dirty="0"/>
          </a:p>
        </p:txBody>
      </p:sp>
      <p:sp>
        <p:nvSpPr>
          <p:cNvPr id="4" name="Content Placeholder 3"/>
          <p:cNvSpPr>
            <a:spLocks noGrp="1"/>
          </p:cNvSpPr>
          <p:nvPr>
            <p:ph sz="quarter" idx="12"/>
          </p:nvPr>
        </p:nvSpPr>
        <p:spPr>
          <a:xfrm>
            <a:off x="358775" y="1557338"/>
            <a:ext cx="8316913"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4"/>
          </p:nvPr>
        </p:nvSpPr>
        <p:spPr/>
        <p:txBody>
          <a:bodyPr/>
          <a:lstStyle/>
          <a:p>
            <a:fld id="{40C85525-34BA-42AB-9145-1C1207FA4778}" type="slidenum">
              <a:rPr lang="en-GB" smtClean="0"/>
              <a:pPr/>
              <a:t>‹#›</a:t>
            </a:fld>
            <a:endParaRPr lang="en-GB" dirty="0"/>
          </a:p>
        </p:txBody>
      </p:sp>
      <p:sp>
        <p:nvSpPr>
          <p:cNvPr id="7"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7056750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Deliver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Text Placeholder 2"/>
          <p:cNvSpPr>
            <a:spLocks noGrp="1"/>
          </p:cNvSpPr>
          <p:nvPr>
            <p:ph idx="12"/>
          </p:nvPr>
        </p:nvSpPr>
        <p:spPr>
          <a:xfrm>
            <a:off x="4672198" y="1557338"/>
            <a:ext cx="4113027" cy="4716462"/>
          </a:xfrm>
          <a:prstGeom prst="rect">
            <a:avLst/>
          </a:prstGeom>
        </p:spPr>
        <p:txBody>
          <a:bodyPr vert="horz" lIns="0" tIns="0" rIns="0" bIns="0" rtlCol="0">
            <a:noAutofit/>
          </a:bodyPr>
          <a:lstStyle/>
          <a:p>
            <a:pPr lvl="0"/>
            <a:r>
              <a:rPr lang="en-US"/>
              <a:t>Click to edit Master text styles</a:t>
            </a:r>
          </a:p>
        </p:txBody>
      </p:sp>
      <p:sp>
        <p:nvSpPr>
          <p:cNvPr id="14" name="Footer Placeholder 4"/>
          <p:cNvSpPr txBox="1">
            <a:spLocks/>
          </p:cNvSpPr>
          <p:nvPr/>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Footer Placeholder 4"/>
          <p:cNvSpPr txBox="1">
            <a:spLocks/>
          </p:cNvSpPr>
          <p:nvPr userDrawn="1"/>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4" name="Content Placeholder 3"/>
          <p:cNvSpPr>
            <a:spLocks noGrp="1"/>
          </p:cNvSpPr>
          <p:nvPr>
            <p:ph sz="quarter" idx="13"/>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4"/>
          </p:nvPr>
        </p:nvSpPr>
        <p:spPr/>
        <p:txBody>
          <a:bodyPr/>
          <a:lstStyle/>
          <a:p>
            <a:pPr>
              <a:defRPr/>
            </a:pPr>
            <a:r>
              <a:rPr lang="en-GB"/>
              <a:t>Insert presentation title here 00/00/2016</a:t>
            </a:r>
            <a:endParaRPr lang="en-GB" dirty="0"/>
          </a:p>
        </p:txBody>
      </p:sp>
      <p:sp>
        <p:nvSpPr>
          <p:cNvPr id="7" name="Slide Number Placeholder 6"/>
          <p:cNvSpPr>
            <a:spLocks noGrp="1"/>
          </p:cNvSpPr>
          <p:nvPr>
            <p:ph type="sldNum" sz="quarter" idx="15"/>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74967209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Deliver - graph and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4" name="Content Placeholder 3"/>
          <p:cNvSpPr>
            <a:spLocks noGrp="1"/>
          </p:cNvSpPr>
          <p:nvPr>
            <p:ph sz="quarter" idx="13"/>
          </p:nvPr>
        </p:nvSpPr>
        <p:spPr>
          <a:xfrm>
            <a:off x="6624638" y="1557338"/>
            <a:ext cx="2160587" cy="4716462"/>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Content Placeholder 5"/>
          <p:cNvSpPr>
            <a:spLocks noGrp="1"/>
          </p:cNvSpPr>
          <p:nvPr>
            <p:ph sz="quarter" idx="14"/>
          </p:nvPr>
        </p:nvSpPr>
        <p:spPr>
          <a:xfrm>
            <a:off x="358775" y="1557338"/>
            <a:ext cx="6193445"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Footer Placeholder 8"/>
          <p:cNvSpPr>
            <a:spLocks noGrp="1"/>
          </p:cNvSpPr>
          <p:nvPr>
            <p:ph type="ftr" sz="quarter" idx="15"/>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6"/>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83092657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pprenticeships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6" y="360000"/>
            <a:ext cx="8425692"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79949" y="1557338"/>
            <a:ext cx="4105275" cy="456882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4"/>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61209798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Apprenticeships - text and 2 objects">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68838" y="3753035"/>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14" name="Content Placeholder 5"/>
          <p:cNvSpPr>
            <a:spLocks noGrp="1"/>
          </p:cNvSpPr>
          <p:nvPr>
            <p:ph sz="quarter" idx="12"/>
          </p:nvPr>
        </p:nvSpPr>
        <p:spPr>
          <a:xfrm>
            <a:off x="338045" y="3753035"/>
            <a:ext cx="4137118"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3"/>
          </p:nvPr>
        </p:nvSpPr>
        <p:spPr>
          <a:xfrm>
            <a:off x="358775" y="1557338"/>
            <a:ext cx="8426450" cy="2087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4"/>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5"/>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41525594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Apprenticeships deliver - text and graph">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a:lvl1pPr>
          </a:lstStyle>
          <a:p>
            <a:r>
              <a:rPr lang="en-US"/>
              <a:t>Click to edit Master title style</a:t>
            </a:r>
            <a:endParaRPr lang="en-GB" dirty="0"/>
          </a:p>
        </p:txBody>
      </p:sp>
      <p:sp>
        <p:nvSpPr>
          <p:cNvPr id="13" name="Content Placeholder 5"/>
          <p:cNvSpPr>
            <a:spLocks noGrp="1"/>
          </p:cNvSpPr>
          <p:nvPr>
            <p:ph sz="quarter" idx="4"/>
          </p:nvPr>
        </p:nvSpPr>
        <p:spPr>
          <a:xfrm>
            <a:off x="4668838" y="1557338"/>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3" name="Footer Placeholder 2"/>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24527166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p:txBody>
      </p:sp>
      <p:sp>
        <p:nvSpPr>
          <p:cNvPr id="6" name="Slide Number Placeholder 5"/>
          <p:cNvSpPr>
            <a:spLocks noGrp="1"/>
          </p:cNvSpPr>
          <p:nvPr>
            <p:ph type="sldNum" sz="quarter" idx="12"/>
          </p:nvPr>
        </p:nvSpPr>
        <p:spPr/>
        <p:txBody>
          <a:bodyPr/>
          <a:lstStyle/>
          <a:p>
            <a:fld id="{A7E25D06-9882-4E46-9327-9B5A73CDC15E}" type="slidenum">
              <a:rPr lang="en-US" smtClean="0"/>
              <a:t>‹#›</a:t>
            </a:fld>
            <a:endParaRPr lang="en-US"/>
          </a:p>
        </p:txBody>
      </p:sp>
    </p:spTree>
    <p:extLst>
      <p:ext uri="{BB962C8B-B14F-4D97-AF65-F5344CB8AC3E}">
        <p14:creationId xmlns:p14="http://schemas.microsoft.com/office/powerpoint/2010/main" val="16716829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E16D22"/>
                </a:solidFill>
                <a:latin typeface="Arial" pitchFamily="34" charset="0"/>
                <a:cs typeface="Arial" pitchFamily="34" charset="0"/>
              </a:defRPr>
            </a:lvl1pPr>
          </a:lstStyle>
          <a:p>
            <a:r>
              <a:rPr lang="en-US" dirty="0"/>
              <a:t>Click to edit </a:t>
            </a:r>
            <a:br>
              <a:rPr lang="en-US" dirty="0"/>
            </a:br>
            <a:r>
              <a:rPr lang="en-US" dirty="0"/>
              <a:t>Master title style</a:t>
            </a:r>
            <a:endParaRPr lang="en-GB" dirty="0"/>
          </a:p>
        </p:txBody>
      </p:sp>
      <p:pic>
        <p:nvPicPr>
          <p:cNvPr id="5" name="Picture 4">
            <a:extLst>
              <a:ext uri="{FF2B5EF4-FFF2-40B4-BE49-F238E27FC236}">
                <a16:creationId xmlns=""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49280"/>
            <a:ext cx="1224136" cy="789904"/>
          </a:xfrm>
          <a:prstGeom prst="rect">
            <a:avLst/>
          </a:prstGeom>
        </p:spPr>
      </p:pic>
      <p:pic>
        <p:nvPicPr>
          <p:cNvPr id="4" name="Picture 3">
            <a:extLst>
              <a:ext uri="{FF2B5EF4-FFF2-40B4-BE49-F238E27FC236}">
                <a16:creationId xmlns="" xmlns:a16="http://schemas.microsoft.com/office/drawing/2014/main" id="{8FB822DA-49C9-4804-8192-2D7A911EC03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42860" y="20604"/>
            <a:ext cx="3029132" cy="1032131"/>
          </a:xfrm>
          <a:prstGeom prst="rect">
            <a:avLst/>
          </a:prstGeom>
        </p:spPr>
      </p:pic>
    </p:spTree>
    <p:extLst>
      <p:ext uri="{BB962C8B-B14F-4D97-AF65-F5344CB8AC3E}">
        <p14:creationId xmlns:p14="http://schemas.microsoft.com/office/powerpoint/2010/main" val="291583080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p:cSld name="1_Custom Layout">
    <p:bg>
      <p:bgPr>
        <a:solidFill>
          <a:schemeClr val="bg1"/>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dirty="0"/>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9" name="Picture 8">
            <a:extLst>
              <a:ext uri="{FF2B5EF4-FFF2-40B4-BE49-F238E27FC236}">
                <a16:creationId xmlns=""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6021288"/>
            <a:ext cx="1224136" cy="789904"/>
          </a:xfrm>
          <a:prstGeom prst="rect">
            <a:avLst/>
          </a:prstGeom>
        </p:spPr>
      </p:pic>
      <p:pic>
        <p:nvPicPr>
          <p:cNvPr id="15" name="Picture 14">
            <a:extLst>
              <a:ext uri="{FF2B5EF4-FFF2-40B4-BE49-F238E27FC236}">
                <a16:creationId xmlns="" xmlns:a16="http://schemas.microsoft.com/office/drawing/2014/main" id="{BEE77774-3E3B-41AE-A097-E8B7782B599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76256" y="20605"/>
            <a:ext cx="2195736" cy="748164"/>
          </a:xfrm>
          <a:prstGeom prst="rect">
            <a:avLst/>
          </a:prstGeom>
        </p:spPr>
      </p:pic>
    </p:spTree>
    <p:extLst>
      <p:ext uri="{BB962C8B-B14F-4D97-AF65-F5344CB8AC3E}">
        <p14:creationId xmlns:p14="http://schemas.microsoft.com/office/powerpoint/2010/main" val="146543228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648" y="728700"/>
            <a:ext cx="6300700" cy="4455324"/>
          </a:xfrm>
          <a:prstGeom prst="rect">
            <a:avLst/>
          </a:prstGeom>
        </p:spPr>
      </p:pic>
      <p:sp>
        <p:nvSpPr>
          <p:cNvPr id="8"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0" name="Straight Connector 9"/>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4"/>
          </p:nvPr>
        </p:nvSpPr>
        <p:spPr/>
        <p:txBody>
          <a:bodyPr/>
          <a:lstStyle/>
          <a:p>
            <a:fld id="{40C85525-34BA-42AB-9145-1C1207FA4778}" type="slidenum">
              <a:rPr lang="en-GB" smtClean="0"/>
              <a:pPr/>
              <a:t>‹#›</a:t>
            </a:fld>
            <a:endParaRPr lang="en-GB" dirty="0"/>
          </a:p>
        </p:txBody>
      </p:sp>
      <p:sp>
        <p:nvSpPr>
          <p:cNvPr id="2" name="Footer Placeholder 1"/>
          <p:cNvSpPr>
            <a:spLocks noGrp="1"/>
          </p:cNvSpPr>
          <p:nvPr>
            <p:ph type="ftr" sz="quarter" idx="15"/>
          </p:nvPr>
        </p:nvSpPr>
        <p:spPr/>
        <p:txBody>
          <a:bodyPr/>
          <a:lstStyle/>
          <a:p>
            <a:pPr>
              <a:defRPr/>
            </a:pPr>
            <a:r>
              <a:rPr lang="en-GB" dirty="0"/>
              <a:t>Insert presentation title here 00/00/2016</a:t>
            </a:r>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6801860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467544" y="764704"/>
            <a:ext cx="8217719" cy="4356484"/>
          </a:xfrm>
          <a:prstGeom prst="rect">
            <a:avLst/>
          </a:prstGeom>
        </p:spPr>
      </p:pic>
      <p:sp>
        <p:nvSpPr>
          <p:cNvPr id="17"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9" name="Straight Connector 18"/>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58760708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1163402" y="764704"/>
            <a:ext cx="6826002" cy="4356484"/>
          </a:xfrm>
          <a:prstGeom prst="rect">
            <a:avLst/>
          </a:prstGeom>
        </p:spPr>
      </p:pic>
      <p:sp>
        <p:nvSpPr>
          <p:cNvPr id="2"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8" name="Straight Connector 7"/>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4" name="Footer Placeholder 3"/>
          <p:cNvSpPr>
            <a:spLocks noGrp="1"/>
          </p:cNvSpPr>
          <p:nvPr>
            <p:ph type="ftr" sz="quarter" idx="10"/>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1"/>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71733106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Deliver -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b="1"/>
            </a:lvl1pPr>
          </a:lstStyle>
          <a:p>
            <a:r>
              <a:rPr lang="en-US"/>
              <a:t>Click to edit Master title style</a:t>
            </a:r>
            <a:endParaRPr lang="en-GB" dirty="0"/>
          </a:p>
        </p:txBody>
      </p:sp>
      <p:sp>
        <p:nvSpPr>
          <p:cNvPr id="4" name="Content Placeholder 3"/>
          <p:cNvSpPr>
            <a:spLocks noGrp="1"/>
          </p:cNvSpPr>
          <p:nvPr>
            <p:ph sz="quarter" idx="12"/>
          </p:nvPr>
        </p:nvSpPr>
        <p:spPr>
          <a:xfrm>
            <a:off x="358775" y="1557338"/>
            <a:ext cx="8316913"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4"/>
          </p:nvPr>
        </p:nvSpPr>
        <p:spPr/>
        <p:txBody>
          <a:bodyPr/>
          <a:lstStyle/>
          <a:p>
            <a:fld id="{40C85525-34BA-42AB-9145-1C1207FA4778}" type="slidenum">
              <a:rPr lang="en-GB" smtClean="0"/>
              <a:pPr/>
              <a:t>‹#›</a:t>
            </a:fld>
            <a:endParaRPr lang="en-GB" dirty="0"/>
          </a:p>
        </p:txBody>
      </p:sp>
      <p:sp>
        <p:nvSpPr>
          <p:cNvPr id="7"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28122232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Deliver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Text Placeholder 2"/>
          <p:cNvSpPr>
            <a:spLocks noGrp="1"/>
          </p:cNvSpPr>
          <p:nvPr>
            <p:ph idx="12"/>
          </p:nvPr>
        </p:nvSpPr>
        <p:spPr>
          <a:xfrm>
            <a:off x="4672198" y="1557338"/>
            <a:ext cx="4113027" cy="4716462"/>
          </a:xfrm>
          <a:prstGeom prst="rect">
            <a:avLst/>
          </a:prstGeom>
        </p:spPr>
        <p:txBody>
          <a:bodyPr vert="horz" lIns="0" tIns="0" rIns="0" bIns="0" rtlCol="0">
            <a:noAutofit/>
          </a:bodyPr>
          <a:lstStyle/>
          <a:p>
            <a:pPr lvl="0"/>
            <a:r>
              <a:rPr lang="en-US"/>
              <a:t>Click to edit Master text styles</a:t>
            </a:r>
          </a:p>
        </p:txBody>
      </p:sp>
      <p:sp>
        <p:nvSpPr>
          <p:cNvPr id="14" name="Footer Placeholder 4"/>
          <p:cNvSpPr txBox="1">
            <a:spLocks/>
          </p:cNvSpPr>
          <p:nvPr/>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Footer Placeholder 4"/>
          <p:cNvSpPr txBox="1">
            <a:spLocks/>
          </p:cNvSpPr>
          <p:nvPr userDrawn="1"/>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4" name="Content Placeholder 3"/>
          <p:cNvSpPr>
            <a:spLocks noGrp="1"/>
          </p:cNvSpPr>
          <p:nvPr>
            <p:ph sz="quarter" idx="13"/>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4"/>
          </p:nvPr>
        </p:nvSpPr>
        <p:spPr/>
        <p:txBody>
          <a:bodyPr/>
          <a:lstStyle/>
          <a:p>
            <a:pPr>
              <a:defRPr/>
            </a:pPr>
            <a:r>
              <a:rPr lang="en-GB"/>
              <a:t>Insert presentation title here 00/00/2016</a:t>
            </a:r>
            <a:endParaRPr lang="en-GB" dirty="0"/>
          </a:p>
        </p:txBody>
      </p:sp>
      <p:sp>
        <p:nvSpPr>
          <p:cNvPr id="7" name="Slide Number Placeholder 6"/>
          <p:cNvSpPr>
            <a:spLocks noGrp="1"/>
          </p:cNvSpPr>
          <p:nvPr>
            <p:ph type="sldNum" sz="quarter" idx="15"/>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4591644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Deliver - graph and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4" name="Content Placeholder 3"/>
          <p:cNvSpPr>
            <a:spLocks noGrp="1"/>
          </p:cNvSpPr>
          <p:nvPr>
            <p:ph sz="quarter" idx="13"/>
          </p:nvPr>
        </p:nvSpPr>
        <p:spPr>
          <a:xfrm>
            <a:off x="6624638" y="1557338"/>
            <a:ext cx="2160587" cy="4716462"/>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Content Placeholder 5"/>
          <p:cNvSpPr>
            <a:spLocks noGrp="1"/>
          </p:cNvSpPr>
          <p:nvPr>
            <p:ph sz="quarter" idx="14"/>
          </p:nvPr>
        </p:nvSpPr>
        <p:spPr>
          <a:xfrm>
            <a:off x="358775" y="1557338"/>
            <a:ext cx="6193445"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Footer Placeholder 8"/>
          <p:cNvSpPr>
            <a:spLocks noGrp="1"/>
          </p:cNvSpPr>
          <p:nvPr>
            <p:ph type="ftr" sz="quarter" idx="15"/>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6"/>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75007546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Apprenticeships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6" y="360000"/>
            <a:ext cx="8425692"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79949" y="1557338"/>
            <a:ext cx="4105275" cy="456882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4"/>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99066850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Apprenticeships - text and 2 objects">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68838" y="3753035"/>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14" name="Content Placeholder 5"/>
          <p:cNvSpPr>
            <a:spLocks noGrp="1"/>
          </p:cNvSpPr>
          <p:nvPr>
            <p:ph sz="quarter" idx="12"/>
          </p:nvPr>
        </p:nvSpPr>
        <p:spPr>
          <a:xfrm>
            <a:off x="338045" y="3753035"/>
            <a:ext cx="4137118"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3"/>
          </p:nvPr>
        </p:nvSpPr>
        <p:spPr>
          <a:xfrm>
            <a:off x="358775" y="1557338"/>
            <a:ext cx="8426450" cy="2087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4"/>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5"/>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47566873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Apprenticeships deliver - text and graph">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a:lvl1pPr>
          </a:lstStyle>
          <a:p>
            <a:r>
              <a:rPr lang="en-US"/>
              <a:t>Click to edit Master title style</a:t>
            </a:r>
            <a:endParaRPr lang="en-GB" dirty="0"/>
          </a:p>
        </p:txBody>
      </p:sp>
      <p:sp>
        <p:nvSpPr>
          <p:cNvPr id="13" name="Content Placeholder 5"/>
          <p:cNvSpPr>
            <a:spLocks noGrp="1"/>
          </p:cNvSpPr>
          <p:nvPr>
            <p:ph sz="quarter" idx="4"/>
          </p:nvPr>
        </p:nvSpPr>
        <p:spPr>
          <a:xfrm>
            <a:off x="4668838" y="1557338"/>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3" name="Footer Placeholder 2"/>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401532840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p:txBody>
      </p:sp>
      <p:sp>
        <p:nvSpPr>
          <p:cNvPr id="6" name="Slide Number Placeholder 5"/>
          <p:cNvSpPr>
            <a:spLocks noGrp="1"/>
          </p:cNvSpPr>
          <p:nvPr>
            <p:ph type="sldNum" sz="quarter" idx="12"/>
          </p:nvPr>
        </p:nvSpPr>
        <p:spPr/>
        <p:txBody>
          <a:bodyPr/>
          <a:lstStyle/>
          <a:p>
            <a:fld id="{A7E25D06-9882-4E46-9327-9B5A73CDC15E}" type="slidenum">
              <a:rPr lang="en-US" smtClean="0"/>
              <a:t>‹#›</a:t>
            </a:fld>
            <a:endParaRPr lang="en-US"/>
          </a:p>
        </p:txBody>
      </p:sp>
    </p:spTree>
    <p:extLst>
      <p:ext uri="{BB962C8B-B14F-4D97-AF65-F5344CB8AC3E}">
        <p14:creationId xmlns:p14="http://schemas.microsoft.com/office/powerpoint/2010/main" val="2865861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theme" Target="../theme/theme4.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theme" Target="../theme/theme5.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338138" y="6410172"/>
            <a:ext cx="6048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dirty="0"/>
              <a:t>Insert presentation title here 00/00/2016</a:t>
            </a:r>
          </a:p>
        </p:txBody>
      </p:sp>
      <p:sp>
        <p:nvSpPr>
          <p:cNvPr id="2" name="Title Placeholder 1"/>
          <p:cNvSpPr>
            <a:spLocks noGrp="1"/>
          </p:cNvSpPr>
          <p:nvPr>
            <p:ph type="title"/>
          </p:nvPr>
        </p:nvSpPr>
        <p:spPr>
          <a:xfrm>
            <a:off x="358775" y="360000"/>
            <a:ext cx="8426450" cy="981438"/>
          </a:xfrm>
          <a:prstGeom prst="rect">
            <a:avLst/>
          </a:prstGeom>
        </p:spPr>
        <p:txBody>
          <a:bodyPr vert="horz" lIns="0" tIns="36000" rIns="0" bIns="0" rtlCol="0" anchor="t" anchorCtr="0">
            <a:noAutofit/>
          </a:bodyPr>
          <a:lstStyle/>
          <a:p>
            <a:r>
              <a:rPr lang="en-US"/>
              <a:t>Click to edit Master title style</a:t>
            </a:r>
            <a:endParaRPr lang="en-GB" dirty="0"/>
          </a:p>
        </p:txBody>
      </p:sp>
      <p:cxnSp>
        <p:nvCxnSpPr>
          <p:cNvPr id="4" name="Straight Connector 3"/>
          <p:cNvCxnSpPr/>
          <p:nvPr/>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userDrawn="1"/>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358775" y="1557338"/>
            <a:ext cx="8328025"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Slide Number Placeholder 11"/>
          <p:cNvSpPr>
            <a:spLocks noGrp="1"/>
          </p:cNvSpPr>
          <p:nvPr>
            <p:ph type="sldNum" sz="quarter" idx="4"/>
          </p:nvPr>
        </p:nvSpPr>
        <p:spPr>
          <a:xfrm>
            <a:off x="8532440" y="6492874"/>
            <a:ext cx="252028"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dirty="0"/>
          </a:p>
        </p:txBody>
      </p:sp>
    </p:spTree>
    <p:extLst>
      <p:ext uri="{BB962C8B-B14F-4D97-AF65-F5344CB8AC3E}">
        <p14:creationId xmlns:p14="http://schemas.microsoft.com/office/powerpoint/2010/main" val="3690384346"/>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91" r:id="rId12"/>
    <p:sldLayoutId id="2147483744" r:id="rId13"/>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338138" y="6410172"/>
            <a:ext cx="6048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a:t>Insert presentation title here 00/00/2016</a:t>
            </a:r>
          </a:p>
        </p:txBody>
      </p:sp>
      <p:sp>
        <p:nvSpPr>
          <p:cNvPr id="2" name="Title Placeholder 1"/>
          <p:cNvSpPr>
            <a:spLocks noGrp="1"/>
          </p:cNvSpPr>
          <p:nvPr>
            <p:ph type="title"/>
          </p:nvPr>
        </p:nvSpPr>
        <p:spPr>
          <a:xfrm>
            <a:off x="358775" y="360000"/>
            <a:ext cx="8426450" cy="981438"/>
          </a:xfrm>
          <a:prstGeom prst="rect">
            <a:avLst/>
          </a:prstGeom>
        </p:spPr>
        <p:txBody>
          <a:bodyPr vert="horz" lIns="0" tIns="36000" rIns="0" bIns="0" rtlCol="0" anchor="t" anchorCtr="0">
            <a:noAutofit/>
          </a:bodyPr>
          <a:lstStyle/>
          <a:p>
            <a:r>
              <a:rPr lang="en-US"/>
              <a:t>Click to edit Master title style</a:t>
            </a:r>
            <a:endParaRPr lang="en-GB"/>
          </a:p>
        </p:txBody>
      </p:sp>
      <p:cxnSp>
        <p:nvCxnSpPr>
          <p:cNvPr id="4" name="Straight Connector 3"/>
          <p:cNvCxnSpPr/>
          <p:nvPr/>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userDrawn="1"/>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358775" y="1557338"/>
            <a:ext cx="8328025"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Slide Number Placeholder 11"/>
          <p:cNvSpPr>
            <a:spLocks noGrp="1"/>
          </p:cNvSpPr>
          <p:nvPr>
            <p:ph type="sldNum" sz="quarter" idx="4"/>
          </p:nvPr>
        </p:nvSpPr>
        <p:spPr>
          <a:xfrm>
            <a:off x="8532440" y="6492874"/>
            <a:ext cx="252028"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a:p>
        </p:txBody>
      </p:sp>
    </p:spTree>
    <p:extLst>
      <p:ext uri="{BB962C8B-B14F-4D97-AF65-F5344CB8AC3E}">
        <p14:creationId xmlns:p14="http://schemas.microsoft.com/office/powerpoint/2010/main" val="1400051243"/>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338138" y="6410172"/>
            <a:ext cx="6048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dirty="0"/>
              <a:t>Insert presentation title here 00/00/2016</a:t>
            </a:r>
          </a:p>
        </p:txBody>
      </p:sp>
      <p:sp>
        <p:nvSpPr>
          <p:cNvPr id="2" name="Title Placeholder 1"/>
          <p:cNvSpPr>
            <a:spLocks noGrp="1"/>
          </p:cNvSpPr>
          <p:nvPr>
            <p:ph type="title"/>
          </p:nvPr>
        </p:nvSpPr>
        <p:spPr>
          <a:xfrm>
            <a:off x="358775" y="360000"/>
            <a:ext cx="8426450" cy="981438"/>
          </a:xfrm>
          <a:prstGeom prst="rect">
            <a:avLst/>
          </a:prstGeom>
        </p:spPr>
        <p:txBody>
          <a:bodyPr vert="horz" lIns="0" tIns="36000" rIns="0" bIns="0" rtlCol="0" anchor="t" anchorCtr="0">
            <a:noAutofit/>
          </a:bodyPr>
          <a:lstStyle/>
          <a:p>
            <a:r>
              <a:rPr lang="en-US"/>
              <a:t>Click to edit Master title style</a:t>
            </a:r>
            <a:endParaRPr lang="en-GB" dirty="0"/>
          </a:p>
        </p:txBody>
      </p:sp>
      <p:cxnSp>
        <p:nvCxnSpPr>
          <p:cNvPr id="4" name="Straight Connector 3"/>
          <p:cNvCxnSpPr/>
          <p:nvPr/>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userDrawn="1"/>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358775" y="1557338"/>
            <a:ext cx="8328025"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Slide Number Placeholder 11"/>
          <p:cNvSpPr>
            <a:spLocks noGrp="1"/>
          </p:cNvSpPr>
          <p:nvPr>
            <p:ph type="sldNum" sz="quarter" idx="4"/>
          </p:nvPr>
        </p:nvSpPr>
        <p:spPr>
          <a:xfrm>
            <a:off x="8532440" y="6492874"/>
            <a:ext cx="252028"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dirty="0"/>
          </a:p>
        </p:txBody>
      </p:sp>
    </p:spTree>
    <p:extLst>
      <p:ext uri="{BB962C8B-B14F-4D97-AF65-F5344CB8AC3E}">
        <p14:creationId xmlns:p14="http://schemas.microsoft.com/office/powerpoint/2010/main" val="4186980181"/>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338138" y="6410172"/>
            <a:ext cx="6048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dirty="0"/>
              <a:t>Insert presentation title here 00/00/2016</a:t>
            </a:r>
          </a:p>
        </p:txBody>
      </p:sp>
      <p:sp>
        <p:nvSpPr>
          <p:cNvPr id="2" name="Title Placeholder 1"/>
          <p:cNvSpPr>
            <a:spLocks noGrp="1"/>
          </p:cNvSpPr>
          <p:nvPr>
            <p:ph type="title"/>
          </p:nvPr>
        </p:nvSpPr>
        <p:spPr>
          <a:xfrm>
            <a:off x="358775" y="360000"/>
            <a:ext cx="8426450" cy="981438"/>
          </a:xfrm>
          <a:prstGeom prst="rect">
            <a:avLst/>
          </a:prstGeom>
        </p:spPr>
        <p:txBody>
          <a:bodyPr vert="horz" lIns="0" tIns="36000" rIns="0" bIns="0" rtlCol="0" anchor="t" anchorCtr="0">
            <a:noAutofit/>
          </a:bodyPr>
          <a:lstStyle/>
          <a:p>
            <a:r>
              <a:rPr lang="en-US"/>
              <a:t>Click to edit Master title style</a:t>
            </a:r>
            <a:endParaRPr lang="en-GB" dirty="0"/>
          </a:p>
        </p:txBody>
      </p:sp>
      <p:cxnSp>
        <p:nvCxnSpPr>
          <p:cNvPr id="4" name="Straight Connector 3"/>
          <p:cNvCxnSpPr/>
          <p:nvPr/>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userDrawn="1"/>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358775" y="1557338"/>
            <a:ext cx="8328025"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Slide Number Placeholder 11"/>
          <p:cNvSpPr>
            <a:spLocks noGrp="1"/>
          </p:cNvSpPr>
          <p:nvPr>
            <p:ph type="sldNum" sz="quarter" idx="4"/>
          </p:nvPr>
        </p:nvSpPr>
        <p:spPr>
          <a:xfrm>
            <a:off x="8532440" y="6492874"/>
            <a:ext cx="252028"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dirty="0"/>
          </a:p>
        </p:txBody>
      </p:sp>
    </p:spTree>
    <p:extLst>
      <p:ext uri="{BB962C8B-B14F-4D97-AF65-F5344CB8AC3E}">
        <p14:creationId xmlns:p14="http://schemas.microsoft.com/office/powerpoint/2010/main" val="311250053"/>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338138" y="6410172"/>
            <a:ext cx="6048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dirty="0"/>
              <a:t>Insert presentation title here 00/00/2016</a:t>
            </a:r>
          </a:p>
        </p:txBody>
      </p:sp>
      <p:sp>
        <p:nvSpPr>
          <p:cNvPr id="2" name="Title Placeholder 1"/>
          <p:cNvSpPr>
            <a:spLocks noGrp="1"/>
          </p:cNvSpPr>
          <p:nvPr>
            <p:ph type="title"/>
          </p:nvPr>
        </p:nvSpPr>
        <p:spPr>
          <a:xfrm>
            <a:off x="358775" y="360000"/>
            <a:ext cx="8426450" cy="981438"/>
          </a:xfrm>
          <a:prstGeom prst="rect">
            <a:avLst/>
          </a:prstGeom>
        </p:spPr>
        <p:txBody>
          <a:bodyPr vert="horz" lIns="0" tIns="36000" rIns="0" bIns="0" rtlCol="0" anchor="t" anchorCtr="0">
            <a:noAutofit/>
          </a:bodyPr>
          <a:lstStyle/>
          <a:p>
            <a:r>
              <a:rPr lang="en-US"/>
              <a:t>Click to edit Master title style</a:t>
            </a:r>
            <a:endParaRPr lang="en-GB" dirty="0"/>
          </a:p>
        </p:txBody>
      </p:sp>
      <p:cxnSp>
        <p:nvCxnSpPr>
          <p:cNvPr id="4" name="Straight Connector 3"/>
          <p:cNvCxnSpPr/>
          <p:nvPr/>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userDrawn="1"/>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358775" y="1557338"/>
            <a:ext cx="8328025"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Slide Number Placeholder 11"/>
          <p:cNvSpPr>
            <a:spLocks noGrp="1"/>
          </p:cNvSpPr>
          <p:nvPr>
            <p:ph type="sldNum" sz="quarter" idx="4"/>
          </p:nvPr>
        </p:nvSpPr>
        <p:spPr>
          <a:xfrm>
            <a:off x="8532440" y="6492874"/>
            <a:ext cx="252028"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dirty="0"/>
          </a:p>
        </p:txBody>
      </p:sp>
    </p:spTree>
    <p:extLst>
      <p:ext uri="{BB962C8B-B14F-4D97-AF65-F5344CB8AC3E}">
        <p14:creationId xmlns:p14="http://schemas.microsoft.com/office/powerpoint/2010/main" val="1886863694"/>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jpe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5.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18" Type="http://schemas.openxmlformats.org/officeDocument/2006/relationships/image" Target="../media/image42.png"/><Relationship Id="rId26" Type="http://schemas.openxmlformats.org/officeDocument/2006/relationships/image" Target="../media/image50.png"/><Relationship Id="rId3" Type="http://schemas.openxmlformats.org/officeDocument/2006/relationships/image" Target="../media/image28.png"/><Relationship Id="rId21" Type="http://schemas.openxmlformats.org/officeDocument/2006/relationships/image" Target="../media/image45.jpeg"/><Relationship Id="rId7" Type="http://schemas.openxmlformats.org/officeDocument/2006/relationships/image" Target="../media/image31.png"/><Relationship Id="rId12" Type="http://schemas.openxmlformats.org/officeDocument/2006/relationships/image" Target="../media/image36.png"/><Relationship Id="rId17" Type="http://schemas.openxmlformats.org/officeDocument/2006/relationships/image" Target="../media/image41.jpeg"/><Relationship Id="rId25" Type="http://schemas.openxmlformats.org/officeDocument/2006/relationships/image" Target="../media/image49.png"/><Relationship Id="rId33" Type="http://schemas.openxmlformats.org/officeDocument/2006/relationships/image" Target="../media/image57.png"/><Relationship Id="rId2" Type="http://schemas.openxmlformats.org/officeDocument/2006/relationships/notesSlide" Target="../notesSlides/notesSlide6.xml"/><Relationship Id="rId16" Type="http://schemas.openxmlformats.org/officeDocument/2006/relationships/image" Target="../media/image40.png"/><Relationship Id="rId20" Type="http://schemas.openxmlformats.org/officeDocument/2006/relationships/image" Target="../media/image44.jpeg"/><Relationship Id="rId29" Type="http://schemas.openxmlformats.org/officeDocument/2006/relationships/image" Target="../media/image53.png"/><Relationship Id="rId1" Type="http://schemas.openxmlformats.org/officeDocument/2006/relationships/slideLayout" Target="../slideLayouts/slideLayout1.xml"/><Relationship Id="rId6" Type="http://schemas.openxmlformats.org/officeDocument/2006/relationships/image" Target="../media/image30.png"/><Relationship Id="rId11" Type="http://schemas.openxmlformats.org/officeDocument/2006/relationships/image" Target="../media/image35.png"/><Relationship Id="rId24" Type="http://schemas.openxmlformats.org/officeDocument/2006/relationships/image" Target="../media/image48.png"/><Relationship Id="rId32" Type="http://schemas.openxmlformats.org/officeDocument/2006/relationships/image" Target="../media/image56.png"/><Relationship Id="rId5" Type="http://schemas.openxmlformats.org/officeDocument/2006/relationships/image" Target="../media/image29.png"/><Relationship Id="rId15" Type="http://schemas.openxmlformats.org/officeDocument/2006/relationships/image" Target="../media/image39.png"/><Relationship Id="rId23" Type="http://schemas.openxmlformats.org/officeDocument/2006/relationships/image" Target="../media/image47.png"/><Relationship Id="rId28" Type="http://schemas.openxmlformats.org/officeDocument/2006/relationships/image" Target="../media/image52.jpeg"/><Relationship Id="rId10" Type="http://schemas.openxmlformats.org/officeDocument/2006/relationships/image" Target="../media/image34.png"/><Relationship Id="rId19" Type="http://schemas.openxmlformats.org/officeDocument/2006/relationships/image" Target="../media/image43.png"/><Relationship Id="rId31" Type="http://schemas.openxmlformats.org/officeDocument/2006/relationships/image" Target="../media/image55.png"/><Relationship Id="rId4" Type="http://schemas.openxmlformats.org/officeDocument/2006/relationships/image" Target="../media/image12.jpeg"/><Relationship Id="rId9" Type="http://schemas.openxmlformats.org/officeDocument/2006/relationships/image" Target="../media/image33.png"/><Relationship Id="rId14" Type="http://schemas.openxmlformats.org/officeDocument/2006/relationships/image" Target="../media/image38.png"/><Relationship Id="rId22" Type="http://schemas.openxmlformats.org/officeDocument/2006/relationships/image" Target="../media/image46.png"/><Relationship Id="rId27" Type="http://schemas.openxmlformats.org/officeDocument/2006/relationships/image" Target="../media/image51.jpeg"/><Relationship Id="rId30" Type="http://schemas.openxmlformats.org/officeDocument/2006/relationships/image" Target="../media/image54.png"/></Relationships>
</file>

<file path=ppt/slides/_rels/slide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8" Type="http://schemas.openxmlformats.org/officeDocument/2006/relationships/image" Target="../media/image63.svg"/><Relationship Id="rId13" Type="http://schemas.openxmlformats.org/officeDocument/2006/relationships/image" Target="../media/image63.png"/><Relationship Id="rId3" Type="http://schemas.openxmlformats.org/officeDocument/2006/relationships/image" Target="../media/image59.png"/><Relationship Id="rId7" Type="http://schemas.openxmlformats.org/officeDocument/2006/relationships/image" Target="../media/image60.png"/><Relationship Id="rId12" Type="http://schemas.openxmlformats.org/officeDocument/2006/relationships/image" Target="../media/image67.sv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61.svg"/><Relationship Id="rId11" Type="http://schemas.openxmlformats.org/officeDocument/2006/relationships/image" Target="../media/image62.png"/><Relationship Id="rId15" Type="http://schemas.openxmlformats.org/officeDocument/2006/relationships/image" Target="../media/image12.jpeg"/><Relationship Id="rId10" Type="http://schemas.openxmlformats.org/officeDocument/2006/relationships/image" Target="../media/image65.svg"/><Relationship Id="rId9" Type="http://schemas.openxmlformats.org/officeDocument/2006/relationships/image" Target="../media/image61.png"/><Relationship Id="rId14" Type="http://schemas.openxmlformats.org/officeDocument/2006/relationships/image" Target="../media/image69.svg"/></Relationships>
</file>

<file path=ppt/slides/_rels/slide9.xml.rels><?xml version="1.0" encoding="UTF-8" standalone="yes"?>
<Relationships xmlns="http://schemas.openxmlformats.org/package/2006/relationships"><Relationship Id="rId8" Type="http://schemas.openxmlformats.org/officeDocument/2006/relationships/image" Target="../media/image67.jpeg"/><Relationship Id="rId3" Type="http://schemas.openxmlformats.org/officeDocument/2006/relationships/notesSlide" Target="../notesSlides/notesSlide9.xml"/><Relationship Id="rId7" Type="http://schemas.openxmlformats.org/officeDocument/2006/relationships/chart" Target="../charts/chart1.xml"/><Relationship Id="rId2" Type="http://schemas.openxmlformats.org/officeDocument/2006/relationships/slideLayout" Target="../slideLayouts/slideLayout38.xml"/><Relationship Id="rId1" Type="http://schemas.openxmlformats.org/officeDocument/2006/relationships/tags" Target="../tags/tag1.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1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0.xml"/><Relationship Id="rId1" Type="http://schemas.openxmlformats.org/officeDocument/2006/relationships/slideLayout" Target="../slideLayouts/slideLayout50.xml"/><Relationship Id="rId6" Type="http://schemas.openxmlformats.org/officeDocument/2006/relationships/image" Target="../media/image75.svg"/></Relationships>
</file>

<file path=ppt/slides/_rels/slide1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77.sv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75.jpeg"/><Relationship Id="rId13" Type="http://schemas.openxmlformats.org/officeDocument/2006/relationships/image" Target="../media/image78.jpeg"/><Relationship Id="rId3" Type="http://schemas.openxmlformats.org/officeDocument/2006/relationships/image" Target="../media/image70.png"/><Relationship Id="rId7" Type="http://schemas.openxmlformats.org/officeDocument/2006/relationships/image" Target="../media/image74.jpeg"/><Relationship Id="rId12" Type="http://schemas.openxmlformats.org/officeDocument/2006/relationships/hyperlink" Target="https://www.gov.uk/apply-apprenticeship" TargetMode="External"/><Relationship Id="rId2" Type="http://schemas.openxmlformats.org/officeDocument/2006/relationships/notesSlide" Target="../notesSlides/notesSlide13.xml"/><Relationship Id="rId1" Type="http://schemas.openxmlformats.org/officeDocument/2006/relationships/slideLayout" Target="../slideLayouts/slideLayout26.xml"/><Relationship Id="rId6" Type="http://schemas.openxmlformats.org/officeDocument/2006/relationships/image" Target="../media/image73.jpeg"/><Relationship Id="rId11" Type="http://schemas.openxmlformats.org/officeDocument/2006/relationships/image" Target="../media/image77.jpeg"/><Relationship Id="rId5" Type="http://schemas.openxmlformats.org/officeDocument/2006/relationships/image" Target="../media/image72.png"/><Relationship Id="rId10" Type="http://schemas.openxmlformats.org/officeDocument/2006/relationships/image" Target="../media/image76.png"/><Relationship Id="rId4" Type="http://schemas.openxmlformats.org/officeDocument/2006/relationships/image" Target="../media/image71.jpeg"/><Relationship Id="rId9" Type="http://schemas.openxmlformats.org/officeDocument/2006/relationships/image" Target="../media/image12.jpeg"/></Relationships>
</file>

<file path=ppt/slides/_rels/slide14.xml.rels><?xml version="1.0" encoding="UTF-8" standalone="yes"?>
<Relationships xmlns="http://schemas.openxmlformats.org/package/2006/relationships"><Relationship Id="rId8" Type="http://schemas.openxmlformats.org/officeDocument/2006/relationships/hyperlink" Target="https://amazingapprenticeships.com/vacancies/" TargetMode="External"/><Relationship Id="rId3" Type="http://schemas.openxmlformats.org/officeDocument/2006/relationships/slideLayout" Target="../slideLayouts/slideLayout1.xml"/><Relationship Id="rId7" Type="http://schemas.openxmlformats.org/officeDocument/2006/relationships/image" Target="../media/image12.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80.jpeg"/><Relationship Id="rId11" Type="http://schemas.openxmlformats.org/officeDocument/2006/relationships/image" Target="../media/image83.png"/><Relationship Id="rId5" Type="http://schemas.openxmlformats.org/officeDocument/2006/relationships/image" Target="../media/image79.jpg"/><Relationship Id="rId10" Type="http://schemas.openxmlformats.org/officeDocument/2006/relationships/image" Target="../media/image82.png"/><Relationship Id="rId4" Type="http://schemas.openxmlformats.org/officeDocument/2006/relationships/notesSlide" Target="../notesSlides/notesSlide14.xml"/><Relationship Id="rId9" Type="http://schemas.openxmlformats.org/officeDocument/2006/relationships/image" Target="../media/image81.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video" Target="https://www.youtube.com/embed/frWp3wP4IDo?feature=oembed" TargetMode="External"/><Relationship Id="rId5" Type="http://schemas.openxmlformats.org/officeDocument/2006/relationships/image" Target="../media/image84.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86.png"/></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87.tmp"/></Relationships>
</file>

<file path=ppt/slides/_rels/slide18.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hyperlink" Target="http://www.aimgroupfoundation.org/" TargetMode="External"/><Relationship Id="rId5" Type="http://schemas.openxmlformats.org/officeDocument/2006/relationships/hyperlink" Target="http://www.theaimgroup.co.uk/" TargetMode="External"/><Relationship Id="rId4" Type="http://schemas.openxmlformats.org/officeDocument/2006/relationships/hyperlink" Target="mailto:abigail.odell@theaimgroup.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 xmlns:a16="http://schemas.microsoft.com/office/drawing/2014/main" id="{18EF0604-5166-442C-A38F-5C1B6B36A0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9413"/>
            <a:ext cx="9144000" cy="6099175"/>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 xmlns:a16="http://schemas.microsoft.com/office/drawing/2014/main" id="{488C5D6F-BF5B-4C38-93ED-D4D2606C0944}"/>
              </a:ext>
            </a:extLst>
          </p:cNvPr>
          <p:cNvSpPr txBox="1">
            <a:spLocks/>
          </p:cNvSpPr>
          <p:nvPr/>
        </p:nvSpPr>
        <p:spPr>
          <a:xfrm>
            <a:off x="359529" y="2399727"/>
            <a:ext cx="8424936" cy="1354217"/>
          </a:xfrm>
          <a:prstGeom prst="rect">
            <a:avLst/>
          </a:prstGeom>
          <a:ln>
            <a:noFill/>
          </a:ln>
        </p:spPr>
        <p:txBody>
          <a:bodyPr vert="horz" wrap="square" lIns="0" tIns="0" rIns="0" bIns="0" rtlCol="0" anchor="t" anchorCtr="0">
            <a:spAutoFit/>
          </a:bodyPr>
          <a:lstStyle>
            <a:lvl1pPr algn="l" defTabSz="914400" rtl="0" eaLnBrk="1" latinLnBrk="0" hangingPunct="1">
              <a:spcBef>
                <a:spcPct val="0"/>
              </a:spcBef>
              <a:buNone/>
              <a:defRPr sz="2600" b="1" kern="1200">
                <a:ln>
                  <a:noFill/>
                </a:ln>
                <a:solidFill>
                  <a:srgbClr val="E16D22"/>
                </a:solidFill>
                <a:latin typeface="Arial" pitchFamily="34" charset="0"/>
                <a:ea typeface="+mj-ea"/>
                <a:cs typeface="Arial" pitchFamily="34" charset="0"/>
              </a:defRPr>
            </a:lvl1pPr>
          </a:lstStyle>
          <a:p>
            <a:pPr algn="ctr"/>
            <a:r>
              <a:rPr lang="en-US" sz="4400" dirty="0">
                <a:solidFill>
                  <a:schemeClr val="accent5"/>
                </a:solidFill>
                <a:effectLst>
                  <a:outerShdw blurRad="50800" dist="38100" dir="2700000" algn="tl" rotWithShape="0">
                    <a:prstClr val="black">
                      <a:alpha val="40000"/>
                    </a:prstClr>
                  </a:outerShdw>
                </a:effectLst>
              </a:rPr>
              <a:t>An introduction to Apprenticeships for students</a:t>
            </a:r>
          </a:p>
        </p:txBody>
      </p:sp>
      <p:sp>
        <p:nvSpPr>
          <p:cNvPr id="10" name="Rectangle 9">
            <a:extLst>
              <a:ext uri="{FF2B5EF4-FFF2-40B4-BE49-F238E27FC236}">
                <a16:creationId xmlns="" xmlns:a16="http://schemas.microsoft.com/office/drawing/2014/main" id="{AF4EC89E-B2A8-406D-801C-2EE7D72D65AE}"/>
              </a:ext>
            </a:extLst>
          </p:cNvPr>
          <p:cNvSpPr/>
          <p:nvPr/>
        </p:nvSpPr>
        <p:spPr>
          <a:xfrm>
            <a:off x="175361" y="1889742"/>
            <a:ext cx="8793272" cy="2641734"/>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 xmlns:a16="http://schemas.microsoft.com/office/drawing/2014/main" id="{D607517D-F576-4135-80B8-E28DD8A2E8DB}"/>
              </a:ext>
            </a:extLst>
          </p:cNvPr>
          <p:cNvSpPr/>
          <p:nvPr/>
        </p:nvSpPr>
        <p:spPr>
          <a:xfrm>
            <a:off x="-3" y="5653432"/>
            <a:ext cx="9144000" cy="1100936"/>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12" name="Picture 11">
            <a:extLst>
              <a:ext uri="{FF2B5EF4-FFF2-40B4-BE49-F238E27FC236}">
                <a16:creationId xmlns="" xmlns:a16="http://schemas.microsoft.com/office/drawing/2014/main" id="{A5A4674F-48CC-4A0A-8D80-C164D4B1B5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285" y="5809227"/>
            <a:ext cx="1411941" cy="911090"/>
          </a:xfrm>
          <a:prstGeom prst="rect">
            <a:avLst/>
          </a:prstGeom>
        </p:spPr>
      </p:pic>
      <p:sp>
        <p:nvSpPr>
          <p:cNvPr id="13" name="Rectangle 12">
            <a:extLst>
              <a:ext uri="{FF2B5EF4-FFF2-40B4-BE49-F238E27FC236}">
                <a16:creationId xmlns="" xmlns:a16="http://schemas.microsoft.com/office/drawing/2014/main" id="{5DE6484A-B06A-4A81-9D1F-93C8CCA6E050}"/>
              </a:ext>
            </a:extLst>
          </p:cNvPr>
          <p:cNvSpPr/>
          <p:nvPr/>
        </p:nvSpPr>
        <p:spPr>
          <a:xfrm>
            <a:off x="-1" y="0"/>
            <a:ext cx="9230497" cy="1100936"/>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14" name="Picture 13">
            <a:extLst>
              <a:ext uri="{FF2B5EF4-FFF2-40B4-BE49-F238E27FC236}">
                <a16:creationId xmlns="" xmlns:a16="http://schemas.microsoft.com/office/drawing/2014/main" id="{7651D741-3064-42E0-A9B6-6C5209AFA13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8134" y="69956"/>
            <a:ext cx="3025753" cy="1030980"/>
          </a:xfrm>
          <a:prstGeom prst="rect">
            <a:avLst/>
          </a:prstGeom>
        </p:spPr>
      </p:pic>
    </p:spTree>
    <p:extLst>
      <p:ext uri="{BB962C8B-B14F-4D97-AF65-F5344CB8AC3E}">
        <p14:creationId xmlns:p14="http://schemas.microsoft.com/office/powerpoint/2010/main" val="2641419562"/>
      </p:ext>
    </p:extLst>
  </p:cSld>
  <p:clrMapOvr>
    <a:masterClrMapping/>
  </p:clrMapOvr>
  <mc:AlternateContent xmlns:mc="http://schemas.openxmlformats.org/markup-compatibility/2006" xmlns:p14="http://schemas.microsoft.com/office/powerpoint/2010/main">
    <mc:Choice Requires="p14">
      <p:transition spd="slow" p14:dur="1600" advTm="11257">
        <p:blinds dir="vert"/>
      </p:transition>
    </mc:Choice>
    <mc:Fallback xmlns="">
      <p:transition spd="slow" advTm="11257">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A7BF0F2-9B71-4109-9177-9D922E01FF30}"/>
              </a:ext>
            </a:extLst>
          </p:cNvPr>
          <p:cNvSpPr>
            <a:spLocks noGrp="1"/>
          </p:cNvSpPr>
          <p:nvPr>
            <p:ph type="title"/>
          </p:nvPr>
        </p:nvSpPr>
        <p:spPr/>
        <p:txBody>
          <a:bodyPr/>
          <a:lstStyle/>
          <a:p>
            <a:endParaRPr lang="en-GB"/>
          </a:p>
        </p:txBody>
      </p:sp>
      <p:pic>
        <p:nvPicPr>
          <p:cNvPr id="2050" name="Picture 2">
            <a:extLst>
              <a:ext uri="{FF2B5EF4-FFF2-40B4-BE49-F238E27FC236}">
                <a16:creationId xmlns="" xmlns:a16="http://schemas.microsoft.com/office/drawing/2014/main" id="{797ACF6E-D9A7-49F3-B53E-2D86CBDCFB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725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0511699"/>
      </p:ext>
    </p:extLst>
  </p:cSld>
  <p:clrMapOvr>
    <a:masterClrMapping/>
  </p:clrMapOvr>
  <mc:AlternateContent xmlns:mc="http://schemas.openxmlformats.org/markup-compatibility/2006" xmlns:p14="http://schemas.microsoft.com/office/powerpoint/2010/main">
    <mc:Choice Requires="p14">
      <p:transition spd="slow" p14:dur="2000" advTm="17611"/>
    </mc:Choice>
    <mc:Fallback xmlns="">
      <p:transition spd="slow" advTm="1761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a:extLst>
              <a:ext uri="{FF2B5EF4-FFF2-40B4-BE49-F238E27FC236}">
                <a16:creationId xmlns="" xmlns:a16="http://schemas.microsoft.com/office/drawing/2014/main" id="{5F0351B5-9947-4020-B29C-676E604778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459" y="5921833"/>
            <a:ext cx="1392277" cy="789904"/>
          </a:xfrm>
          <a:prstGeom prst="rect">
            <a:avLst/>
          </a:prstGeom>
        </p:spPr>
      </p:pic>
      <p:sp>
        <p:nvSpPr>
          <p:cNvPr id="2" name="Title 1"/>
          <p:cNvSpPr>
            <a:spLocks noGrp="1"/>
          </p:cNvSpPr>
          <p:nvPr>
            <p:ph type="ctrTitle"/>
          </p:nvPr>
        </p:nvSpPr>
        <p:spPr>
          <a:xfrm>
            <a:off x="359532" y="368660"/>
            <a:ext cx="5724636" cy="400110"/>
          </a:xfrm>
        </p:spPr>
        <p:txBody>
          <a:bodyPr/>
          <a:lstStyle/>
          <a:p>
            <a:r>
              <a:rPr lang="en-GB" dirty="0">
                <a:solidFill>
                  <a:srgbClr val="2F8FD1"/>
                </a:solidFill>
              </a:rPr>
              <a:t>What are apprenticeships?</a:t>
            </a:r>
          </a:p>
        </p:txBody>
      </p:sp>
      <p:grpSp>
        <p:nvGrpSpPr>
          <p:cNvPr id="65" name="Group 64">
            <a:extLst>
              <a:ext uri="{FF2B5EF4-FFF2-40B4-BE49-F238E27FC236}">
                <a16:creationId xmlns="" xmlns:a16="http://schemas.microsoft.com/office/drawing/2014/main" id="{C8D6FC64-3023-4CD7-A6C7-21D9C63B1894}"/>
              </a:ext>
            </a:extLst>
          </p:cNvPr>
          <p:cNvGrpSpPr/>
          <p:nvPr/>
        </p:nvGrpSpPr>
        <p:grpSpPr>
          <a:xfrm>
            <a:off x="-67810" y="4900548"/>
            <a:ext cx="2437667" cy="853315"/>
            <a:chOff x="7231532" y="4691614"/>
            <a:chExt cx="2437667" cy="853315"/>
          </a:xfrm>
        </p:grpSpPr>
        <p:grpSp>
          <p:nvGrpSpPr>
            <p:cNvPr id="66" name="Group 65">
              <a:extLst>
                <a:ext uri="{FF2B5EF4-FFF2-40B4-BE49-F238E27FC236}">
                  <a16:creationId xmlns="" xmlns:a16="http://schemas.microsoft.com/office/drawing/2014/main" id="{187BACEC-A020-44C5-9D04-32AC293C5D56}"/>
                </a:ext>
              </a:extLst>
            </p:cNvPr>
            <p:cNvGrpSpPr/>
            <p:nvPr/>
          </p:nvGrpSpPr>
          <p:grpSpPr>
            <a:xfrm>
              <a:off x="7231532" y="4691614"/>
              <a:ext cx="2437667" cy="853315"/>
              <a:chOff x="1240169" y="1651346"/>
              <a:chExt cx="2437667" cy="853315"/>
            </a:xfrm>
          </p:grpSpPr>
          <p:sp>
            <p:nvSpPr>
              <p:cNvPr id="70" name="Oval 69">
                <a:extLst>
                  <a:ext uri="{FF2B5EF4-FFF2-40B4-BE49-F238E27FC236}">
                    <a16:creationId xmlns="" xmlns:a16="http://schemas.microsoft.com/office/drawing/2014/main" id="{C9425CD3-6BF2-4D85-A588-08C4AB559D37}"/>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TextBox 70">
                <a:extLst>
                  <a:ext uri="{FF2B5EF4-FFF2-40B4-BE49-F238E27FC236}">
                    <a16:creationId xmlns="" xmlns:a16="http://schemas.microsoft.com/office/drawing/2014/main" id="{614C4555-3CE3-4513-893C-EF76EBB9281E}"/>
                  </a:ext>
                </a:extLst>
              </p:cNvPr>
              <p:cNvSpPr txBox="1"/>
              <p:nvPr/>
            </p:nvSpPr>
            <p:spPr>
              <a:xfrm>
                <a:off x="1240169" y="2217210"/>
                <a:ext cx="2437667" cy="287451"/>
              </a:xfrm>
              <a:prstGeom prst="rect">
                <a:avLst/>
              </a:prstGeom>
              <a:noFill/>
            </p:spPr>
            <p:txBody>
              <a:bodyPr wrap="square" rtlCol="0">
                <a:spAutoFit/>
              </a:bodyPr>
              <a:lstStyle/>
              <a:p>
                <a:pPr algn="ctr">
                  <a:lnSpc>
                    <a:spcPct val="130000"/>
                  </a:lnSpc>
                </a:pP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Earn a wage</a:t>
                </a:r>
              </a:p>
            </p:txBody>
          </p:sp>
        </p:grpSp>
        <p:grpSp>
          <p:nvGrpSpPr>
            <p:cNvPr id="67" name="Group 85">
              <a:extLst>
                <a:ext uri="{FF2B5EF4-FFF2-40B4-BE49-F238E27FC236}">
                  <a16:creationId xmlns="" xmlns:a16="http://schemas.microsoft.com/office/drawing/2014/main" id="{DD8C47C1-D0CF-4408-A7C7-D6624B9440D0}"/>
                </a:ext>
              </a:extLst>
            </p:cNvPr>
            <p:cNvGrpSpPr/>
            <p:nvPr/>
          </p:nvGrpSpPr>
          <p:grpSpPr>
            <a:xfrm>
              <a:off x="8279117" y="4746965"/>
              <a:ext cx="342496" cy="455162"/>
              <a:chOff x="5575100" y="3734191"/>
              <a:chExt cx="315602" cy="419419"/>
            </a:xfrm>
            <a:solidFill>
              <a:srgbClr val="F6510A"/>
            </a:solidFill>
          </p:grpSpPr>
          <p:sp>
            <p:nvSpPr>
              <p:cNvPr id="68" name="Freeform 108">
                <a:extLst>
                  <a:ext uri="{FF2B5EF4-FFF2-40B4-BE49-F238E27FC236}">
                    <a16:creationId xmlns="" xmlns:a16="http://schemas.microsoft.com/office/drawing/2014/main" id="{335A8A69-0E90-4E1F-BDC0-2427C294B947}"/>
                  </a:ext>
                </a:extLst>
              </p:cNvPr>
              <p:cNvSpPr>
                <a:spLocks noEditPoints="1"/>
              </p:cNvSpPr>
              <p:nvPr/>
            </p:nvSpPr>
            <p:spPr bwMode="auto">
              <a:xfrm>
                <a:off x="5575100" y="3734191"/>
                <a:ext cx="315602" cy="419419"/>
              </a:xfrm>
              <a:custGeom>
                <a:avLst/>
                <a:gdLst/>
                <a:ahLst/>
                <a:cxnLst>
                  <a:cxn ang="0">
                    <a:pos x="136" y="2"/>
                  </a:cxn>
                  <a:cxn ang="0">
                    <a:pos x="92" y="13"/>
                  </a:cxn>
                  <a:cxn ang="0">
                    <a:pos x="56" y="35"/>
                  </a:cxn>
                  <a:cxn ang="0">
                    <a:pos x="25" y="67"/>
                  </a:cxn>
                  <a:cxn ang="0">
                    <a:pos x="7" y="107"/>
                  </a:cxn>
                  <a:cxn ang="0">
                    <a:pos x="0" y="153"/>
                  </a:cxn>
                  <a:cxn ang="0">
                    <a:pos x="5" y="187"/>
                  </a:cxn>
                  <a:cxn ang="0">
                    <a:pos x="25" y="236"/>
                  </a:cxn>
                  <a:cxn ang="0">
                    <a:pos x="63" y="274"/>
                  </a:cxn>
                  <a:cxn ang="0">
                    <a:pos x="69" y="278"/>
                  </a:cxn>
                  <a:cxn ang="0">
                    <a:pos x="76" y="301"/>
                  </a:cxn>
                  <a:cxn ang="0">
                    <a:pos x="76" y="354"/>
                  </a:cxn>
                  <a:cxn ang="0">
                    <a:pos x="83" y="372"/>
                  </a:cxn>
                  <a:cxn ang="0">
                    <a:pos x="140" y="401"/>
                  </a:cxn>
                  <a:cxn ang="0">
                    <a:pos x="150" y="405"/>
                  </a:cxn>
                  <a:cxn ang="0">
                    <a:pos x="214" y="376"/>
                  </a:cxn>
                  <a:cxn ang="0">
                    <a:pos x="225" y="367"/>
                  </a:cxn>
                  <a:cxn ang="0">
                    <a:pos x="228" y="303"/>
                  </a:cxn>
                  <a:cxn ang="0">
                    <a:pos x="230" y="289"/>
                  </a:cxn>
                  <a:cxn ang="0">
                    <a:pos x="243" y="270"/>
                  </a:cxn>
                  <a:cxn ang="0">
                    <a:pos x="261" y="256"/>
                  </a:cxn>
                  <a:cxn ang="0">
                    <a:pos x="288" y="216"/>
                  </a:cxn>
                  <a:cxn ang="0">
                    <a:pos x="301" y="169"/>
                  </a:cxn>
                  <a:cxn ang="0">
                    <a:pos x="301" y="136"/>
                  </a:cxn>
                  <a:cxn ang="0">
                    <a:pos x="290" y="93"/>
                  </a:cxn>
                  <a:cxn ang="0">
                    <a:pos x="268" y="57"/>
                  </a:cxn>
                  <a:cxn ang="0">
                    <a:pos x="236" y="28"/>
                  </a:cxn>
                  <a:cxn ang="0">
                    <a:pos x="196" y="8"/>
                  </a:cxn>
                  <a:cxn ang="0">
                    <a:pos x="150" y="0"/>
                  </a:cxn>
                  <a:cxn ang="0">
                    <a:pos x="100" y="354"/>
                  </a:cxn>
                  <a:cxn ang="0">
                    <a:pos x="203" y="303"/>
                  </a:cxn>
                  <a:cxn ang="0">
                    <a:pos x="100" y="303"/>
                  </a:cxn>
                  <a:cxn ang="0">
                    <a:pos x="203" y="303"/>
                  </a:cxn>
                  <a:cxn ang="0">
                    <a:pos x="230" y="249"/>
                  </a:cxn>
                  <a:cxn ang="0">
                    <a:pos x="210" y="270"/>
                  </a:cxn>
                  <a:cxn ang="0">
                    <a:pos x="96" y="278"/>
                  </a:cxn>
                  <a:cxn ang="0">
                    <a:pos x="85" y="260"/>
                  </a:cxn>
                  <a:cxn ang="0">
                    <a:pos x="67" y="245"/>
                  </a:cxn>
                  <a:cxn ang="0">
                    <a:pos x="40" y="211"/>
                  </a:cxn>
                  <a:cxn ang="0">
                    <a:pos x="27" y="167"/>
                  </a:cxn>
                  <a:cxn ang="0">
                    <a:pos x="25" y="140"/>
                  </a:cxn>
                  <a:cxn ang="0">
                    <a:pos x="36" y="104"/>
                  </a:cxn>
                  <a:cxn ang="0">
                    <a:pos x="54" y="71"/>
                  </a:cxn>
                  <a:cxn ang="0">
                    <a:pos x="82" y="47"/>
                  </a:cxn>
                  <a:cxn ang="0">
                    <a:pos x="114" y="31"/>
                  </a:cxn>
                  <a:cxn ang="0">
                    <a:pos x="150" y="26"/>
                  </a:cxn>
                  <a:cxn ang="0">
                    <a:pos x="176" y="29"/>
                  </a:cxn>
                  <a:cxn ang="0">
                    <a:pos x="212" y="42"/>
                  </a:cxn>
                  <a:cxn ang="0">
                    <a:pos x="239" y="64"/>
                  </a:cxn>
                  <a:cxn ang="0">
                    <a:pos x="261" y="93"/>
                  </a:cxn>
                  <a:cxn ang="0">
                    <a:pos x="274" y="127"/>
                  </a:cxn>
                  <a:cxn ang="0">
                    <a:pos x="277" y="153"/>
                  </a:cxn>
                  <a:cxn ang="0">
                    <a:pos x="270" y="192"/>
                  </a:cxn>
                  <a:cxn ang="0">
                    <a:pos x="250" y="229"/>
                  </a:cxn>
                  <a:cxn ang="0">
                    <a:pos x="232" y="249"/>
                  </a:cxn>
                </a:cxnLst>
                <a:rect l="0" t="0" r="r" b="b"/>
                <a:pathLst>
                  <a:path w="303" h="405">
                    <a:moveTo>
                      <a:pt x="150" y="0"/>
                    </a:moveTo>
                    <a:lnTo>
                      <a:pt x="150" y="0"/>
                    </a:lnTo>
                    <a:lnTo>
                      <a:pt x="136" y="2"/>
                    </a:lnTo>
                    <a:lnTo>
                      <a:pt x="121" y="4"/>
                    </a:lnTo>
                    <a:lnTo>
                      <a:pt x="107" y="8"/>
                    </a:lnTo>
                    <a:lnTo>
                      <a:pt x="92" y="13"/>
                    </a:lnTo>
                    <a:lnTo>
                      <a:pt x="80" y="18"/>
                    </a:lnTo>
                    <a:lnTo>
                      <a:pt x="67" y="28"/>
                    </a:lnTo>
                    <a:lnTo>
                      <a:pt x="56" y="35"/>
                    </a:lnTo>
                    <a:lnTo>
                      <a:pt x="45" y="46"/>
                    </a:lnTo>
                    <a:lnTo>
                      <a:pt x="34" y="57"/>
                    </a:lnTo>
                    <a:lnTo>
                      <a:pt x="25" y="67"/>
                    </a:lnTo>
                    <a:lnTo>
                      <a:pt x="18" y="80"/>
                    </a:lnTo>
                    <a:lnTo>
                      <a:pt x="13" y="93"/>
                    </a:lnTo>
                    <a:lnTo>
                      <a:pt x="7" y="107"/>
                    </a:lnTo>
                    <a:lnTo>
                      <a:pt x="4" y="122"/>
                    </a:lnTo>
                    <a:lnTo>
                      <a:pt x="2" y="136"/>
                    </a:lnTo>
                    <a:lnTo>
                      <a:pt x="0" y="153"/>
                    </a:lnTo>
                    <a:lnTo>
                      <a:pt x="0" y="153"/>
                    </a:lnTo>
                    <a:lnTo>
                      <a:pt x="2" y="171"/>
                    </a:lnTo>
                    <a:lnTo>
                      <a:pt x="5" y="187"/>
                    </a:lnTo>
                    <a:lnTo>
                      <a:pt x="9" y="205"/>
                    </a:lnTo>
                    <a:lnTo>
                      <a:pt x="16" y="221"/>
                    </a:lnTo>
                    <a:lnTo>
                      <a:pt x="25" y="236"/>
                    </a:lnTo>
                    <a:lnTo>
                      <a:pt x="36" y="251"/>
                    </a:lnTo>
                    <a:lnTo>
                      <a:pt x="49" y="263"/>
                    </a:lnTo>
                    <a:lnTo>
                      <a:pt x="63" y="274"/>
                    </a:lnTo>
                    <a:lnTo>
                      <a:pt x="65" y="276"/>
                    </a:lnTo>
                    <a:lnTo>
                      <a:pt x="65" y="276"/>
                    </a:lnTo>
                    <a:lnTo>
                      <a:pt x="69" y="278"/>
                    </a:lnTo>
                    <a:lnTo>
                      <a:pt x="71" y="281"/>
                    </a:lnTo>
                    <a:lnTo>
                      <a:pt x="74" y="290"/>
                    </a:lnTo>
                    <a:lnTo>
                      <a:pt x="76" y="301"/>
                    </a:lnTo>
                    <a:lnTo>
                      <a:pt x="76" y="303"/>
                    </a:lnTo>
                    <a:lnTo>
                      <a:pt x="76" y="354"/>
                    </a:lnTo>
                    <a:lnTo>
                      <a:pt x="76" y="354"/>
                    </a:lnTo>
                    <a:lnTo>
                      <a:pt x="76" y="359"/>
                    </a:lnTo>
                    <a:lnTo>
                      <a:pt x="80" y="367"/>
                    </a:lnTo>
                    <a:lnTo>
                      <a:pt x="83" y="372"/>
                    </a:lnTo>
                    <a:lnTo>
                      <a:pt x="89" y="376"/>
                    </a:lnTo>
                    <a:lnTo>
                      <a:pt x="140" y="401"/>
                    </a:lnTo>
                    <a:lnTo>
                      <a:pt x="140" y="401"/>
                    </a:lnTo>
                    <a:lnTo>
                      <a:pt x="145" y="403"/>
                    </a:lnTo>
                    <a:lnTo>
                      <a:pt x="150" y="405"/>
                    </a:lnTo>
                    <a:lnTo>
                      <a:pt x="150" y="405"/>
                    </a:lnTo>
                    <a:lnTo>
                      <a:pt x="158" y="403"/>
                    </a:lnTo>
                    <a:lnTo>
                      <a:pt x="163" y="401"/>
                    </a:lnTo>
                    <a:lnTo>
                      <a:pt x="214" y="376"/>
                    </a:lnTo>
                    <a:lnTo>
                      <a:pt x="214" y="376"/>
                    </a:lnTo>
                    <a:lnTo>
                      <a:pt x="219" y="372"/>
                    </a:lnTo>
                    <a:lnTo>
                      <a:pt x="225" y="367"/>
                    </a:lnTo>
                    <a:lnTo>
                      <a:pt x="227" y="359"/>
                    </a:lnTo>
                    <a:lnTo>
                      <a:pt x="228" y="354"/>
                    </a:lnTo>
                    <a:lnTo>
                      <a:pt x="228" y="303"/>
                    </a:lnTo>
                    <a:lnTo>
                      <a:pt x="228" y="303"/>
                    </a:lnTo>
                    <a:lnTo>
                      <a:pt x="228" y="296"/>
                    </a:lnTo>
                    <a:lnTo>
                      <a:pt x="230" y="289"/>
                    </a:lnTo>
                    <a:lnTo>
                      <a:pt x="236" y="278"/>
                    </a:lnTo>
                    <a:lnTo>
                      <a:pt x="241" y="272"/>
                    </a:lnTo>
                    <a:lnTo>
                      <a:pt x="243" y="270"/>
                    </a:lnTo>
                    <a:lnTo>
                      <a:pt x="248" y="267"/>
                    </a:lnTo>
                    <a:lnTo>
                      <a:pt x="248" y="267"/>
                    </a:lnTo>
                    <a:lnTo>
                      <a:pt x="261" y="256"/>
                    </a:lnTo>
                    <a:lnTo>
                      <a:pt x="272" y="243"/>
                    </a:lnTo>
                    <a:lnTo>
                      <a:pt x="281" y="231"/>
                    </a:lnTo>
                    <a:lnTo>
                      <a:pt x="288" y="216"/>
                    </a:lnTo>
                    <a:lnTo>
                      <a:pt x="294" y="200"/>
                    </a:lnTo>
                    <a:lnTo>
                      <a:pt x="299" y="185"/>
                    </a:lnTo>
                    <a:lnTo>
                      <a:pt x="301" y="169"/>
                    </a:lnTo>
                    <a:lnTo>
                      <a:pt x="303" y="153"/>
                    </a:lnTo>
                    <a:lnTo>
                      <a:pt x="303" y="153"/>
                    </a:lnTo>
                    <a:lnTo>
                      <a:pt x="301" y="136"/>
                    </a:lnTo>
                    <a:lnTo>
                      <a:pt x="299" y="122"/>
                    </a:lnTo>
                    <a:lnTo>
                      <a:pt x="295" y="107"/>
                    </a:lnTo>
                    <a:lnTo>
                      <a:pt x="290" y="93"/>
                    </a:lnTo>
                    <a:lnTo>
                      <a:pt x="285" y="80"/>
                    </a:lnTo>
                    <a:lnTo>
                      <a:pt x="275" y="67"/>
                    </a:lnTo>
                    <a:lnTo>
                      <a:pt x="268" y="57"/>
                    </a:lnTo>
                    <a:lnTo>
                      <a:pt x="257" y="46"/>
                    </a:lnTo>
                    <a:lnTo>
                      <a:pt x="246" y="35"/>
                    </a:lnTo>
                    <a:lnTo>
                      <a:pt x="236" y="28"/>
                    </a:lnTo>
                    <a:lnTo>
                      <a:pt x="223" y="18"/>
                    </a:lnTo>
                    <a:lnTo>
                      <a:pt x="210" y="13"/>
                    </a:lnTo>
                    <a:lnTo>
                      <a:pt x="196" y="8"/>
                    </a:lnTo>
                    <a:lnTo>
                      <a:pt x="181" y="4"/>
                    </a:lnTo>
                    <a:lnTo>
                      <a:pt x="167" y="2"/>
                    </a:lnTo>
                    <a:lnTo>
                      <a:pt x="150" y="0"/>
                    </a:lnTo>
                    <a:lnTo>
                      <a:pt x="150" y="0"/>
                    </a:lnTo>
                    <a:close/>
                    <a:moveTo>
                      <a:pt x="150" y="379"/>
                    </a:moveTo>
                    <a:lnTo>
                      <a:pt x="100" y="354"/>
                    </a:lnTo>
                    <a:lnTo>
                      <a:pt x="203" y="354"/>
                    </a:lnTo>
                    <a:lnTo>
                      <a:pt x="150" y="379"/>
                    </a:lnTo>
                    <a:close/>
                    <a:moveTo>
                      <a:pt x="203" y="303"/>
                    </a:moveTo>
                    <a:lnTo>
                      <a:pt x="203" y="328"/>
                    </a:lnTo>
                    <a:lnTo>
                      <a:pt x="100" y="328"/>
                    </a:lnTo>
                    <a:lnTo>
                      <a:pt x="100" y="303"/>
                    </a:lnTo>
                    <a:lnTo>
                      <a:pt x="100" y="303"/>
                    </a:lnTo>
                    <a:lnTo>
                      <a:pt x="203" y="303"/>
                    </a:lnTo>
                    <a:lnTo>
                      <a:pt x="203" y="303"/>
                    </a:lnTo>
                    <a:close/>
                    <a:moveTo>
                      <a:pt x="232" y="249"/>
                    </a:moveTo>
                    <a:lnTo>
                      <a:pt x="232" y="249"/>
                    </a:lnTo>
                    <a:lnTo>
                      <a:pt x="230" y="249"/>
                    </a:lnTo>
                    <a:lnTo>
                      <a:pt x="223" y="254"/>
                    </a:lnTo>
                    <a:lnTo>
                      <a:pt x="214" y="263"/>
                    </a:lnTo>
                    <a:lnTo>
                      <a:pt x="210" y="270"/>
                    </a:lnTo>
                    <a:lnTo>
                      <a:pt x="207" y="278"/>
                    </a:lnTo>
                    <a:lnTo>
                      <a:pt x="96" y="278"/>
                    </a:lnTo>
                    <a:lnTo>
                      <a:pt x="96" y="278"/>
                    </a:lnTo>
                    <a:lnTo>
                      <a:pt x="94" y="270"/>
                    </a:lnTo>
                    <a:lnTo>
                      <a:pt x="91" y="265"/>
                    </a:lnTo>
                    <a:lnTo>
                      <a:pt x="85" y="260"/>
                    </a:lnTo>
                    <a:lnTo>
                      <a:pt x="78" y="254"/>
                    </a:lnTo>
                    <a:lnTo>
                      <a:pt x="78" y="254"/>
                    </a:lnTo>
                    <a:lnTo>
                      <a:pt x="67" y="245"/>
                    </a:lnTo>
                    <a:lnTo>
                      <a:pt x="56" y="234"/>
                    </a:lnTo>
                    <a:lnTo>
                      <a:pt x="47" y="223"/>
                    </a:lnTo>
                    <a:lnTo>
                      <a:pt x="40" y="211"/>
                    </a:lnTo>
                    <a:lnTo>
                      <a:pt x="34" y="196"/>
                    </a:lnTo>
                    <a:lnTo>
                      <a:pt x="29" y="182"/>
                    </a:lnTo>
                    <a:lnTo>
                      <a:pt x="27" y="167"/>
                    </a:lnTo>
                    <a:lnTo>
                      <a:pt x="25" y="153"/>
                    </a:lnTo>
                    <a:lnTo>
                      <a:pt x="25" y="153"/>
                    </a:lnTo>
                    <a:lnTo>
                      <a:pt x="25" y="140"/>
                    </a:lnTo>
                    <a:lnTo>
                      <a:pt x="27" y="127"/>
                    </a:lnTo>
                    <a:lnTo>
                      <a:pt x="31" y="115"/>
                    </a:lnTo>
                    <a:lnTo>
                      <a:pt x="36" y="104"/>
                    </a:lnTo>
                    <a:lnTo>
                      <a:pt x="40" y="93"/>
                    </a:lnTo>
                    <a:lnTo>
                      <a:pt x="47" y="82"/>
                    </a:lnTo>
                    <a:lnTo>
                      <a:pt x="54" y="71"/>
                    </a:lnTo>
                    <a:lnTo>
                      <a:pt x="62" y="64"/>
                    </a:lnTo>
                    <a:lnTo>
                      <a:pt x="71" y="55"/>
                    </a:lnTo>
                    <a:lnTo>
                      <a:pt x="82" y="47"/>
                    </a:lnTo>
                    <a:lnTo>
                      <a:pt x="91" y="42"/>
                    </a:lnTo>
                    <a:lnTo>
                      <a:pt x="101" y="37"/>
                    </a:lnTo>
                    <a:lnTo>
                      <a:pt x="114" y="31"/>
                    </a:lnTo>
                    <a:lnTo>
                      <a:pt x="125" y="29"/>
                    </a:lnTo>
                    <a:lnTo>
                      <a:pt x="138" y="28"/>
                    </a:lnTo>
                    <a:lnTo>
                      <a:pt x="150" y="26"/>
                    </a:lnTo>
                    <a:lnTo>
                      <a:pt x="150" y="26"/>
                    </a:lnTo>
                    <a:lnTo>
                      <a:pt x="165" y="28"/>
                    </a:lnTo>
                    <a:lnTo>
                      <a:pt x="176" y="29"/>
                    </a:lnTo>
                    <a:lnTo>
                      <a:pt x="188" y="31"/>
                    </a:lnTo>
                    <a:lnTo>
                      <a:pt x="199" y="37"/>
                    </a:lnTo>
                    <a:lnTo>
                      <a:pt x="212" y="42"/>
                    </a:lnTo>
                    <a:lnTo>
                      <a:pt x="221" y="47"/>
                    </a:lnTo>
                    <a:lnTo>
                      <a:pt x="232" y="55"/>
                    </a:lnTo>
                    <a:lnTo>
                      <a:pt x="239" y="64"/>
                    </a:lnTo>
                    <a:lnTo>
                      <a:pt x="248" y="71"/>
                    </a:lnTo>
                    <a:lnTo>
                      <a:pt x="256" y="82"/>
                    </a:lnTo>
                    <a:lnTo>
                      <a:pt x="261" y="93"/>
                    </a:lnTo>
                    <a:lnTo>
                      <a:pt x="266" y="104"/>
                    </a:lnTo>
                    <a:lnTo>
                      <a:pt x="272" y="115"/>
                    </a:lnTo>
                    <a:lnTo>
                      <a:pt x="274" y="127"/>
                    </a:lnTo>
                    <a:lnTo>
                      <a:pt x="275" y="140"/>
                    </a:lnTo>
                    <a:lnTo>
                      <a:pt x="277" y="153"/>
                    </a:lnTo>
                    <a:lnTo>
                      <a:pt x="277" y="153"/>
                    </a:lnTo>
                    <a:lnTo>
                      <a:pt x="275" y="165"/>
                    </a:lnTo>
                    <a:lnTo>
                      <a:pt x="274" y="180"/>
                    </a:lnTo>
                    <a:lnTo>
                      <a:pt x="270" y="192"/>
                    </a:lnTo>
                    <a:lnTo>
                      <a:pt x="265" y="205"/>
                    </a:lnTo>
                    <a:lnTo>
                      <a:pt x="259" y="218"/>
                    </a:lnTo>
                    <a:lnTo>
                      <a:pt x="250" y="229"/>
                    </a:lnTo>
                    <a:lnTo>
                      <a:pt x="243" y="240"/>
                    </a:lnTo>
                    <a:lnTo>
                      <a:pt x="232" y="249"/>
                    </a:lnTo>
                    <a:lnTo>
                      <a:pt x="232" y="249"/>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9" name="Freeform 109">
                <a:extLst>
                  <a:ext uri="{FF2B5EF4-FFF2-40B4-BE49-F238E27FC236}">
                    <a16:creationId xmlns="" xmlns:a16="http://schemas.microsoft.com/office/drawing/2014/main" id="{980DF708-FC88-49EA-BE6F-CEC5F77B40CD}"/>
                  </a:ext>
                </a:extLst>
              </p:cNvPr>
              <p:cNvSpPr>
                <a:spLocks/>
              </p:cNvSpPr>
              <p:nvPr/>
            </p:nvSpPr>
            <p:spPr bwMode="auto">
              <a:xfrm>
                <a:off x="5732901" y="3788176"/>
                <a:ext cx="103817" cy="103817"/>
              </a:xfrm>
              <a:custGeom>
                <a:avLst/>
                <a:gdLst/>
                <a:ahLst/>
                <a:cxnLst>
                  <a:cxn ang="0">
                    <a:pos x="13" y="0"/>
                  </a:cxn>
                  <a:cxn ang="0">
                    <a:pos x="13" y="0"/>
                  </a:cxn>
                  <a:cxn ang="0">
                    <a:pos x="9" y="2"/>
                  </a:cxn>
                  <a:cxn ang="0">
                    <a:pos x="4" y="4"/>
                  </a:cxn>
                  <a:cxn ang="0">
                    <a:pos x="2" y="7"/>
                  </a:cxn>
                  <a:cxn ang="0">
                    <a:pos x="0" y="13"/>
                  </a:cxn>
                  <a:cxn ang="0">
                    <a:pos x="0" y="13"/>
                  </a:cxn>
                  <a:cxn ang="0">
                    <a:pos x="2" y="18"/>
                  </a:cxn>
                  <a:cxn ang="0">
                    <a:pos x="4" y="22"/>
                  </a:cxn>
                  <a:cxn ang="0">
                    <a:pos x="9" y="24"/>
                  </a:cxn>
                  <a:cxn ang="0">
                    <a:pos x="13" y="25"/>
                  </a:cxn>
                  <a:cxn ang="0">
                    <a:pos x="13" y="25"/>
                  </a:cxn>
                  <a:cxn ang="0">
                    <a:pos x="24" y="27"/>
                  </a:cxn>
                  <a:cxn ang="0">
                    <a:pos x="35" y="31"/>
                  </a:cxn>
                  <a:cxn ang="0">
                    <a:pos x="46" y="36"/>
                  </a:cxn>
                  <a:cxn ang="0">
                    <a:pos x="57" y="44"/>
                  </a:cxn>
                  <a:cxn ang="0">
                    <a:pos x="64" y="53"/>
                  </a:cxn>
                  <a:cxn ang="0">
                    <a:pos x="71" y="64"/>
                  </a:cxn>
                  <a:cxn ang="0">
                    <a:pos x="75" y="76"/>
                  </a:cxn>
                  <a:cxn ang="0">
                    <a:pos x="77" y="89"/>
                  </a:cxn>
                  <a:cxn ang="0">
                    <a:pos x="77" y="89"/>
                  </a:cxn>
                  <a:cxn ang="0">
                    <a:pos x="78" y="94"/>
                  </a:cxn>
                  <a:cxn ang="0">
                    <a:pos x="80" y="98"/>
                  </a:cxn>
                  <a:cxn ang="0">
                    <a:pos x="84" y="102"/>
                  </a:cxn>
                  <a:cxn ang="0">
                    <a:pos x="89" y="102"/>
                  </a:cxn>
                  <a:cxn ang="0">
                    <a:pos x="89" y="102"/>
                  </a:cxn>
                  <a:cxn ang="0">
                    <a:pos x="95" y="102"/>
                  </a:cxn>
                  <a:cxn ang="0">
                    <a:pos x="98" y="98"/>
                  </a:cxn>
                  <a:cxn ang="0">
                    <a:pos x="100" y="94"/>
                  </a:cxn>
                  <a:cxn ang="0">
                    <a:pos x="102" y="89"/>
                  </a:cxn>
                  <a:cxn ang="0">
                    <a:pos x="102" y="89"/>
                  </a:cxn>
                  <a:cxn ang="0">
                    <a:pos x="100" y="69"/>
                  </a:cxn>
                  <a:cxn ang="0">
                    <a:pos x="95" y="51"/>
                  </a:cxn>
                  <a:cxn ang="0">
                    <a:pos x="86" y="36"/>
                  </a:cxn>
                  <a:cxn ang="0">
                    <a:pos x="75" y="24"/>
                  </a:cxn>
                  <a:cxn ang="0">
                    <a:pos x="60" y="13"/>
                  </a:cxn>
                  <a:cxn ang="0">
                    <a:pos x="46" y="6"/>
                  </a:cxn>
                  <a:cxn ang="0">
                    <a:pos x="29" y="2"/>
                  </a:cxn>
                  <a:cxn ang="0">
                    <a:pos x="13" y="0"/>
                  </a:cxn>
                  <a:cxn ang="0">
                    <a:pos x="13" y="0"/>
                  </a:cxn>
                </a:cxnLst>
                <a:rect l="0" t="0" r="r" b="b"/>
                <a:pathLst>
                  <a:path w="102" h="102">
                    <a:moveTo>
                      <a:pt x="13" y="0"/>
                    </a:moveTo>
                    <a:lnTo>
                      <a:pt x="13" y="0"/>
                    </a:lnTo>
                    <a:lnTo>
                      <a:pt x="9" y="2"/>
                    </a:lnTo>
                    <a:lnTo>
                      <a:pt x="4" y="4"/>
                    </a:lnTo>
                    <a:lnTo>
                      <a:pt x="2" y="7"/>
                    </a:lnTo>
                    <a:lnTo>
                      <a:pt x="0" y="13"/>
                    </a:lnTo>
                    <a:lnTo>
                      <a:pt x="0" y="13"/>
                    </a:lnTo>
                    <a:lnTo>
                      <a:pt x="2" y="18"/>
                    </a:lnTo>
                    <a:lnTo>
                      <a:pt x="4" y="22"/>
                    </a:lnTo>
                    <a:lnTo>
                      <a:pt x="9" y="24"/>
                    </a:lnTo>
                    <a:lnTo>
                      <a:pt x="13" y="25"/>
                    </a:lnTo>
                    <a:lnTo>
                      <a:pt x="13" y="25"/>
                    </a:lnTo>
                    <a:lnTo>
                      <a:pt x="24" y="27"/>
                    </a:lnTo>
                    <a:lnTo>
                      <a:pt x="35" y="31"/>
                    </a:lnTo>
                    <a:lnTo>
                      <a:pt x="46" y="36"/>
                    </a:lnTo>
                    <a:lnTo>
                      <a:pt x="57" y="44"/>
                    </a:lnTo>
                    <a:lnTo>
                      <a:pt x="64" y="53"/>
                    </a:lnTo>
                    <a:lnTo>
                      <a:pt x="71" y="64"/>
                    </a:lnTo>
                    <a:lnTo>
                      <a:pt x="75" y="76"/>
                    </a:lnTo>
                    <a:lnTo>
                      <a:pt x="77" y="89"/>
                    </a:lnTo>
                    <a:lnTo>
                      <a:pt x="77" y="89"/>
                    </a:lnTo>
                    <a:lnTo>
                      <a:pt x="78" y="94"/>
                    </a:lnTo>
                    <a:lnTo>
                      <a:pt x="80" y="98"/>
                    </a:lnTo>
                    <a:lnTo>
                      <a:pt x="84" y="102"/>
                    </a:lnTo>
                    <a:lnTo>
                      <a:pt x="89" y="102"/>
                    </a:lnTo>
                    <a:lnTo>
                      <a:pt x="89" y="102"/>
                    </a:lnTo>
                    <a:lnTo>
                      <a:pt x="95" y="102"/>
                    </a:lnTo>
                    <a:lnTo>
                      <a:pt x="98" y="98"/>
                    </a:lnTo>
                    <a:lnTo>
                      <a:pt x="100" y="94"/>
                    </a:lnTo>
                    <a:lnTo>
                      <a:pt x="102" y="89"/>
                    </a:lnTo>
                    <a:lnTo>
                      <a:pt x="102" y="89"/>
                    </a:lnTo>
                    <a:lnTo>
                      <a:pt x="100" y="69"/>
                    </a:lnTo>
                    <a:lnTo>
                      <a:pt x="95" y="51"/>
                    </a:lnTo>
                    <a:lnTo>
                      <a:pt x="86" y="36"/>
                    </a:lnTo>
                    <a:lnTo>
                      <a:pt x="75" y="24"/>
                    </a:lnTo>
                    <a:lnTo>
                      <a:pt x="60" y="13"/>
                    </a:lnTo>
                    <a:lnTo>
                      <a:pt x="46" y="6"/>
                    </a:lnTo>
                    <a:lnTo>
                      <a:pt x="29" y="2"/>
                    </a:lnTo>
                    <a:lnTo>
                      <a:pt x="13" y="0"/>
                    </a:lnTo>
                    <a:lnTo>
                      <a:pt x="13" y="0"/>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72" name="Group 71">
            <a:extLst>
              <a:ext uri="{FF2B5EF4-FFF2-40B4-BE49-F238E27FC236}">
                <a16:creationId xmlns="" xmlns:a16="http://schemas.microsoft.com/office/drawing/2014/main" id="{DCDDD213-042D-49DB-88EB-3980EACD1610}"/>
              </a:ext>
            </a:extLst>
          </p:cNvPr>
          <p:cNvGrpSpPr/>
          <p:nvPr/>
        </p:nvGrpSpPr>
        <p:grpSpPr>
          <a:xfrm>
            <a:off x="6509610" y="4840448"/>
            <a:ext cx="2437667" cy="996751"/>
            <a:chOff x="-433895" y="2294673"/>
            <a:chExt cx="2437667" cy="996751"/>
          </a:xfrm>
        </p:grpSpPr>
        <p:grpSp>
          <p:nvGrpSpPr>
            <p:cNvPr id="73" name="Group 72">
              <a:extLst>
                <a:ext uri="{FF2B5EF4-FFF2-40B4-BE49-F238E27FC236}">
                  <a16:creationId xmlns="" xmlns:a16="http://schemas.microsoft.com/office/drawing/2014/main" id="{0B203096-928B-4C1C-9151-B918423B3ABF}"/>
                </a:ext>
              </a:extLst>
            </p:cNvPr>
            <p:cNvGrpSpPr/>
            <p:nvPr/>
          </p:nvGrpSpPr>
          <p:grpSpPr>
            <a:xfrm>
              <a:off x="-433895" y="2294673"/>
              <a:ext cx="2437667" cy="996751"/>
              <a:chOff x="1240169" y="1651346"/>
              <a:chExt cx="2437667" cy="996751"/>
            </a:xfrm>
          </p:grpSpPr>
          <p:sp>
            <p:nvSpPr>
              <p:cNvPr id="75" name="Oval 74">
                <a:extLst>
                  <a:ext uri="{FF2B5EF4-FFF2-40B4-BE49-F238E27FC236}">
                    <a16:creationId xmlns="" xmlns:a16="http://schemas.microsoft.com/office/drawing/2014/main" id="{80D52645-2CAD-4883-AAE8-EE498379BCF0}"/>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TextBox 75">
                <a:extLst>
                  <a:ext uri="{FF2B5EF4-FFF2-40B4-BE49-F238E27FC236}">
                    <a16:creationId xmlns="" xmlns:a16="http://schemas.microsoft.com/office/drawing/2014/main" id="{618CA0A5-2012-4B67-B297-AC777D9D8DAB}"/>
                  </a:ext>
                </a:extLst>
              </p:cNvPr>
              <p:cNvSpPr txBox="1"/>
              <p:nvPr/>
            </p:nvSpPr>
            <p:spPr>
              <a:xfrm>
                <a:off x="1240169" y="2217210"/>
                <a:ext cx="2437667" cy="430887"/>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Real job with </a:t>
                </a:r>
                <a:b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b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real responsibilities</a:t>
                </a:r>
              </a:p>
            </p:txBody>
          </p:sp>
        </p:grpSp>
        <p:sp>
          <p:nvSpPr>
            <p:cNvPr id="74" name="Freeform 23">
              <a:extLst>
                <a:ext uri="{FF2B5EF4-FFF2-40B4-BE49-F238E27FC236}">
                  <a16:creationId xmlns="" xmlns:a16="http://schemas.microsoft.com/office/drawing/2014/main" id="{37A99D43-E0E8-40AE-BB17-A31F2E98F60B}"/>
                </a:ext>
              </a:extLst>
            </p:cNvPr>
            <p:cNvSpPr>
              <a:spLocks noEditPoints="1"/>
            </p:cNvSpPr>
            <p:nvPr/>
          </p:nvSpPr>
          <p:spPr bwMode="auto">
            <a:xfrm>
              <a:off x="579889" y="2415276"/>
              <a:ext cx="410096" cy="340246"/>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77" name="Group 76">
            <a:extLst>
              <a:ext uri="{FF2B5EF4-FFF2-40B4-BE49-F238E27FC236}">
                <a16:creationId xmlns="" xmlns:a16="http://schemas.microsoft.com/office/drawing/2014/main" id="{381FC6D2-737F-4566-9068-279D8CB13BC1}"/>
              </a:ext>
            </a:extLst>
          </p:cNvPr>
          <p:cNvGrpSpPr/>
          <p:nvPr/>
        </p:nvGrpSpPr>
        <p:grpSpPr>
          <a:xfrm>
            <a:off x="4821726" y="4868498"/>
            <a:ext cx="2437667" cy="996751"/>
            <a:chOff x="-396552" y="3720924"/>
            <a:chExt cx="2437667" cy="996751"/>
          </a:xfrm>
        </p:grpSpPr>
        <p:grpSp>
          <p:nvGrpSpPr>
            <p:cNvPr id="78" name="Group 77">
              <a:extLst>
                <a:ext uri="{FF2B5EF4-FFF2-40B4-BE49-F238E27FC236}">
                  <a16:creationId xmlns="" xmlns:a16="http://schemas.microsoft.com/office/drawing/2014/main" id="{56F07347-A8D8-4E79-BE06-AF978907032B}"/>
                </a:ext>
              </a:extLst>
            </p:cNvPr>
            <p:cNvGrpSpPr/>
            <p:nvPr/>
          </p:nvGrpSpPr>
          <p:grpSpPr>
            <a:xfrm>
              <a:off x="-396552" y="3720924"/>
              <a:ext cx="2437667" cy="996751"/>
              <a:chOff x="1240169" y="1651346"/>
              <a:chExt cx="2437667" cy="996751"/>
            </a:xfrm>
          </p:grpSpPr>
          <p:sp>
            <p:nvSpPr>
              <p:cNvPr id="83" name="Oval 82">
                <a:extLst>
                  <a:ext uri="{FF2B5EF4-FFF2-40B4-BE49-F238E27FC236}">
                    <a16:creationId xmlns="" xmlns:a16="http://schemas.microsoft.com/office/drawing/2014/main" id="{6B2AE521-C87E-497E-AA2F-28F1891C61E9}"/>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TextBox 83">
                <a:extLst>
                  <a:ext uri="{FF2B5EF4-FFF2-40B4-BE49-F238E27FC236}">
                    <a16:creationId xmlns="" xmlns:a16="http://schemas.microsoft.com/office/drawing/2014/main" id="{05070B00-CCE2-41ED-8F9F-B5E0EE6E64DC}"/>
                  </a:ext>
                </a:extLst>
              </p:cNvPr>
              <p:cNvSpPr txBox="1"/>
              <p:nvPr/>
            </p:nvSpPr>
            <p:spPr>
              <a:xfrm>
                <a:off x="1240169" y="2217210"/>
                <a:ext cx="2437667" cy="430887"/>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Contract of employment</a:t>
                </a:r>
              </a:p>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including holiday pay</a:t>
                </a:r>
              </a:p>
            </p:txBody>
          </p:sp>
        </p:grpSp>
        <p:grpSp>
          <p:nvGrpSpPr>
            <p:cNvPr id="79" name="Group 77">
              <a:extLst>
                <a:ext uri="{FF2B5EF4-FFF2-40B4-BE49-F238E27FC236}">
                  <a16:creationId xmlns="" xmlns:a16="http://schemas.microsoft.com/office/drawing/2014/main" id="{6F0AE385-3720-40B9-9B47-80ED1570E058}"/>
                </a:ext>
              </a:extLst>
            </p:cNvPr>
            <p:cNvGrpSpPr/>
            <p:nvPr/>
          </p:nvGrpSpPr>
          <p:grpSpPr>
            <a:xfrm>
              <a:off x="625120" y="3852887"/>
              <a:ext cx="394322" cy="301938"/>
              <a:chOff x="5552261" y="1554043"/>
              <a:chExt cx="363359" cy="278229"/>
            </a:xfrm>
            <a:solidFill>
              <a:srgbClr val="F6510A"/>
            </a:solidFill>
          </p:grpSpPr>
          <p:sp>
            <p:nvSpPr>
              <p:cNvPr id="80" name="Freeform 96">
                <a:extLst>
                  <a:ext uri="{FF2B5EF4-FFF2-40B4-BE49-F238E27FC236}">
                    <a16:creationId xmlns="" xmlns:a16="http://schemas.microsoft.com/office/drawing/2014/main" id="{79C74613-1FC9-4F89-93DB-90246F2A49E9}"/>
                  </a:ext>
                </a:extLst>
              </p:cNvPr>
              <p:cNvSpPr>
                <a:spLocks/>
              </p:cNvSpPr>
              <p:nvPr/>
            </p:nvSpPr>
            <p:spPr bwMode="auto">
              <a:xfrm>
                <a:off x="5552261" y="1715997"/>
                <a:ext cx="363359" cy="116275"/>
              </a:xfrm>
              <a:custGeom>
                <a:avLst/>
                <a:gdLst/>
                <a:ahLst/>
                <a:cxnLst>
                  <a:cxn ang="0">
                    <a:pos x="211" y="31"/>
                  </a:cxn>
                  <a:cxn ang="0">
                    <a:pos x="140" y="31"/>
                  </a:cxn>
                  <a:cxn ang="0">
                    <a:pos x="140" y="0"/>
                  </a:cxn>
                  <a:cxn ang="0">
                    <a:pos x="0" y="0"/>
                  </a:cxn>
                  <a:cxn ang="0">
                    <a:pos x="0" y="96"/>
                  </a:cxn>
                  <a:cxn ang="0">
                    <a:pos x="0" y="96"/>
                  </a:cxn>
                  <a:cxn ang="0">
                    <a:pos x="2" y="102"/>
                  </a:cxn>
                  <a:cxn ang="0">
                    <a:pos x="4" y="107"/>
                  </a:cxn>
                  <a:cxn ang="0">
                    <a:pos x="9" y="111"/>
                  </a:cxn>
                  <a:cxn ang="0">
                    <a:pos x="17" y="112"/>
                  </a:cxn>
                  <a:cxn ang="0">
                    <a:pos x="334" y="112"/>
                  </a:cxn>
                  <a:cxn ang="0">
                    <a:pos x="334" y="112"/>
                  </a:cxn>
                  <a:cxn ang="0">
                    <a:pos x="341" y="111"/>
                  </a:cxn>
                  <a:cxn ang="0">
                    <a:pos x="347" y="107"/>
                  </a:cxn>
                  <a:cxn ang="0">
                    <a:pos x="350" y="102"/>
                  </a:cxn>
                  <a:cxn ang="0">
                    <a:pos x="350" y="96"/>
                  </a:cxn>
                  <a:cxn ang="0">
                    <a:pos x="350" y="0"/>
                  </a:cxn>
                  <a:cxn ang="0">
                    <a:pos x="211" y="0"/>
                  </a:cxn>
                  <a:cxn ang="0">
                    <a:pos x="211" y="31"/>
                  </a:cxn>
                </a:cxnLst>
                <a:rect l="0" t="0" r="r" b="b"/>
                <a:pathLst>
                  <a:path w="350" h="112">
                    <a:moveTo>
                      <a:pt x="211" y="31"/>
                    </a:moveTo>
                    <a:lnTo>
                      <a:pt x="140" y="31"/>
                    </a:lnTo>
                    <a:lnTo>
                      <a:pt x="140" y="0"/>
                    </a:lnTo>
                    <a:lnTo>
                      <a:pt x="0" y="0"/>
                    </a:lnTo>
                    <a:lnTo>
                      <a:pt x="0" y="96"/>
                    </a:lnTo>
                    <a:lnTo>
                      <a:pt x="0" y="96"/>
                    </a:lnTo>
                    <a:lnTo>
                      <a:pt x="2" y="102"/>
                    </a:lnTo>
                    <a:lnTo>
                      <a:pt x="4" y="107"/>
                    </a:lnTo>
                    <a:lnTo>
                      <a:pt x="9" y="111"/>
                    </a:lnTo>
                    <a:lnTo>
                      <a:pt x="17" y="112"/>
                    </a:lnTo>
                    <a:lnTo>
                      <a:pt x="334" y="112"/>
                    </a:lnTo>
                    <a:lnTo>
                      <a:pt x="334" y="112"/>
                    </a:lnTo>
                    <a:lnTo>
                      <a:pt x="341" y="111"/>
                    </a:lnTo>
                    <a:lnTo>
                      <a:pt x="347" y="107"/>
                    </a:lnTo>
                    <a:lnTo>
                      <a:pt x="350" y="102"/>
                    </a:lnTo>
                    <a:lnTo>
                      <a:pt x="350" y="96"/>
                    </a:lnTo>
                    <a:lnTo>
                      <a:pt x="350" y="0"/>
                    </a:lnTo>
                    <a:lnTo>
                      <a:pt x="211" y="0"/>
                    </a:lnTo>
                    <a:lnTo>
                      <a:pt x="211" y="31"/>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1" name="Freeform 97">
                <a:extLst>
                  <a:ext uri="{FF2B5EF4-FFF2-40B4-BE49-F238E27FC236}">
                    <a16:creationId xmlns="" xmlns:a16="http://schemas.microsoft.com/office/drawing/2014/main" id="{2C844AA8-3162-4442-B869-ACB93FBA0D04}"/>
                  </a:ext>
                </a:extLst>
              </p:cNvPr>
              <p:cNvSpPr>
                <a:spLocks noEditPoints="1"/>
              </p:cNvSpPr>
              <p:nvPr/>
            </p:nvSpPr>
            <p:spPr bwMode="auto">
              <a:xfrm>
                <a:off x="5552261" y="1554043"/>
                <a:ext cx="363359" cy="137038"/>
              </a:xfrm>
              <a:custGeom>
                <a:avLst/>
                <a:gdLst/>
                <a:ahLst/>
                <a:cxnLst>
                  <a:cxn ang="0">
                    <a:pos x="334" y="42"/>
                  </a:cxn>
                  <a:cxn ang="0">
                    <a:pos x="225" y="42"/>
                  </a:cxn>
                  <a:cxn ang="0">
                    <a:pos x="225" y="42"/>
                  </a:cxn>
                  <a:cxn ang="0">
                    <a:pos x="225" y="5"/>
                  </a:cxn>
                  <a:cxn ang="0">
                    <a:pos x="225" y="5"/>
                  </a:cxn>
                  <a:cxn ang="0">
                    <a:pos x="225" y="2"/>
                  </a:cxn>
                  <a:cxn ang="0">
                    <a:pos x="223" y="0"/>
                  </a:cxn>
                  <a:cxn ang="0">
                    <a:pos x="222" y="0"/>
                  </a:cxn>
                  <a:cxn ang="0">
                    <a:pos x="120" y="0"/>
                  </a:cxn>
                  <a:cxn ang="0">
                    <a:pos x="120" y="0"/>
                  </a:cxn>
                  <a:cxn ang="0">
                    <a:pos x="118" y="2"/>
                  </a:cxn>
                  <a:cxn ang="0">
                    <a:pos x="116" y="4"/>
                  </a:cxn>
                  <a:cxn ang="0">
                    <a:pos x="115" y="5"/>
                  </a:cxn>
                  <a:cxn ang="0">
                    <a:pos x="115" y="5"/>
                  </a:cxn>
                  <a:cxn ang="0">
                    <a:pos x="115" y="42"/>
                  </a:cxn>
                  <a:cxn ang="0">
                    <a:pos x="17" y="42"/>
                  </a:cxn>
                  <a:cxn ang="0">
                    <a:pos x="17" y="42"/>
                  </a:cxn>
                  <a:cxn ang="0">
                    <a:pos x="9" y="42"/>
                  </a:cxn>
                  <a:cxn ang="0">
                    <a:pos x="4" y="45"/>
                  </a:cxn>
                  <a:cxn ang="0">
                    <a:pos x="2" y="51"/>
                  </a:cxn>
                  <a:cxn ang="0">
                    <a:pos x="0" y="58"/>
                  </a:cxn>
                  <a:cxn ang="0">
                    <a:pos x="0" y="130"/>
                  </a:cxn>
                  <a:cxn ang="0">
                    <a:pos x="350" y="130"/>
                  </a:cxn>
                  <a:cxn ang="0">
                    <a:pos x="350" y="58"/>
                  </a:cxn>
                  <a:cxn ang="0">
                    <a:pos x="350" y="58"/>
                  </a:cxn>
                  <a:cxn ang="0">
                    <a:pos x="350" y="51"/>
                  </a:cxn>
                  <a:cxn ang="0">
                    <a:pos x="347" y="45"/>
                  </a:cxn>
                  <a:cxn ang="0">
                    <a:pos x="341" y="42"/>
                  </a:cxn>
                  <a:cxn ang="0">
                    <a:pos x="334" y="42"/>
                  </a:cxn>
                  <a:cxn ang="0">
                    <a:pos x="334" y="42"/>
                  </a:cxn>
                  <a:cxn ang="0">
                    <a:pos x="133" y="42"/>
                  </a:cxn>
                  <a:cxn ang="0">
                    <a:pos x="133" y="13"/>
                  </a:cxn>
                  <a:cxn ang="0">
                    <a:pos x="209" y="13"/>
                  </a:cxn>
                  <a:cxn ang="0">
                    <a:pos x="209" y="42"/>
                  </a:cxn>
                  <a:cxn ang="0">
                    <a:pos x="133" y="42"/>
                  </a:cxn>
                </a:cxnLst>
                <a:rect l="0" t="0" r="r" b="b"/>
                <a:pathLst>
                  <a:path w="350" h="130">
                    <a:moveTo>
                      <a:pt x="334" y="42"/>
                    </a:moveTo>
                    <a:lnTo>
                      <a:pt x="225" y="42"/>
                    </a:lnTo>
                    <a:lnTo>
                      <a:pt x="225" y="42"/>
                    </a:lnTo>
                    <a:lnTo>
                      <a:pt x="225" y="5"/>
                    </a:lnTo>
                    <a:lnTo>
                      <a:pt x="225" y="5"/>
                    </a:lnTo>
                    <a:lnTo>
                      <a:pt x="225" y="2"/>
                    </a:lnTo>
                    <a:lnTo>
                      <a:pt x="223" y="0"/>
                    </a:lnTo>
                    <a:lnTo>
                      <a:pt x="222" y="0"/>
                    </a:lnTo>
                    <a:lnTo>
                      <a:pt x="120" y="0"/>
                    </a:lnTo>
                    <a:lnTo>
                      <a:pt x="120" y="0"/>
                    </a:lnTo>
                    <a:lnTo>
                      <a:pt x="118" y="2"/>
                    </a:lnTo>
                    <a:lnTo>
                      <a:pt x="116" y="4"/>
                    </a:lnTo>
                    <a:lnTo>
                      <a:pt x="115" y="5"/>
                    </a:lnTo>
                    <a:lnTo>
                      <a:pt x="115" y="5"/>
                    </a:lnTo>
                    <a:lnTo>
                      <a:pt x="115" y="42"/>
                    </a:lnTo>
                    <a:lnTo>
                      <a:pt x="17" y="42"/>
                    </a:lnTo>
                    <a:lnTo>
                      <a:pt x="17" y="42"/>
                    </a:lnTo>
                    <a:lnTo>
                      <a:pt x="9" y="42"/>
                    </a:lnTo>
                    <a:lnTo>
                      <a:pt x="4" y="45"/>
                    </a:lnTo>
                    <a:lnTo>
                      <a:pt x="2" y="51"/>
                    </a:lnTo>
                    <a:lnTo>
                      <a:pt x="0" y="58"/>
                    </a:lnTo>
                    <a:lnTo>
                      <a:pt x="0" y="130"/>
                    </a:lnTo>
                    <a:lnTo>
                      <a:pt x="350" y="130"/>
                    </a:lnTo>
                    <a:lnTo>
                      <a:pt x="350" y="58"/>
                    </a:lnTo>
                    <a:lnTo>
                      <a:pt x="350" y="58"/>
                    </a:lnTo>
                    <a:lnTo>
                      <a:pt x="350" y="51"/>
                    </a:lnTo>
                    <a:lnTo>
                      <a:pt x="347" y="45"/>
                    </a:lnTo>
                    <a:lnTo>
                      <a:pt x="341" y="42"/>
                    </a:lnTo>
                    <a:lnTo>
                      <a:pt x="334" y="42"/>
                    </a:lnTo>
                    <a:lnTo>
                      <a:pt x="334" y="42"/>
                    </a:lnTo>
                    <a:close/>
                    <a:moveTo>
                      <a:pt x="133" y="42"/>
                    </a:moveTo>
                    <a:lnTo>
                      <a:pt x="133" y="13"/>
                    </a:lnTo>
                    <a:lnTo>
                      <a:pt x="209" y="13"/>
                    </a:lnTo>
                    <a:lnTo>
                      <a:pt x="209" y="42"/>
                    </a:lnTo>
                    <a:lnTo>
                      <a:pt x="133" y="42"/>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2" name="Rectangle 98">
                <a:extLst>
                  <a:ext uri="{FF2B5EF4-FFF2-40B4-BE49-F238E27FC236}">
                    <a16:creationId xmlns="" xmlns:a16="http://schemas.microsoft.com/office/drawing/2014/main" id="{C8A6C4C1-44BD-48A2-90DA-9FBEC8AB8AFC}"/>
                  </a:ext>
                </a:extLst>
              </p:cNvPr>
              <p:cNvSpPr>
                <a:spLocks noChangeArrowheads="1"/>
              </p:cNvSpPr>
              <p:nvPr/>
            </p:nvSpPr>
            <p:spPr bwMode="auto">
              <a:xfrm>
                <a:off x="5710062" y="1715997"/>
                <a:ext cx="45679" cy="186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85" name="Group 84">
            <a:extLst>
              <a:ext uri="{FF2B5EF4-FFF2-40B4-BE49-F238E27FC236}">
                <a16:creationId xmlns="" xmlns:a16="http://schemas.microsoft.com/office/drawing/2014/main" id="{A2AF70D8-26BC-4B34-A842-31062EA6609C}"/>
              </a:ext>
            </a:extLst>
          </p:cNvPr>
          <p:cNvGrpSpPr/>
          <p:nvPr/>
        </p:nvGrpSpPr>
        <p:grpSpPr>
          <a:xfrm>
            <a:off x="3021364" y="4873892"/>
            <a:ext cx="2437667" cy="996751"/>
            <a:chOff x="7102510" y="3155703"/>
            <a:chExt cx="2437667" cy="996751"/>
          </a:xfrm>
        </p:grpSpPr>
        <p:grpSp>
          <p:nvGrpSpPr>
            <p:cNvPr id="86" name="Group 85">
              <a:extLst>
                <a:ext uri="{FF2B5EF4-FFF2-40B4-BE49-F238E27FC236}">
                  <a16:creationId xmlns="" xmlns:a16="http://schemas.microsoft.com/office/drawing/2014/main" id="{F4F8A96D-0C27-40F0-A147-5D11C4EE63D6}"/>
                </a:ext>
              </a:extLst>
            </p:cNvPr>
            <p:cNvGrpSpPr/>
            <p:nvPr/>
          </p:nvGrpSpPr>
          <p:grpSpPr>
            <a:xfrm>
              <a:off x="7102510" y="3155703"/>
              <a:ext cx="2437667" cy="996751"/>
              <a:chOff x="1240169" y="1651346"/>
              <a:chExt cx="2437667" cy="996751"/>
            </a:xfrm>
          </p:grpSpPr>
          <p:sp>
            <p:nvSpPr>
              <p:cNvPr id="88" name="Oval 87">
                <a:extLst>
                  <a:ext uri="{FF2B5EF4-FFF2-40B4-BE49-F238E27FC236}">
                    <a16:creationId xmlns="" xmlns:a16="http://schemas.microsoft.com/office/drawing/2014/main" id="{15448B53-9122-44C0-89FC-2AB17771F035}"/>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TextBox 88">
                <a:extLst>
                  <a:ext uri="{FF2B5EF4-FFF2-40B4-BE49-F238E27FC236}">
                    <a16:creationId xmlns="" xmlns:a16="http://schemas.microsoft.com/office/drawing/2014/main" id="{3E59C990-1035-425E-AF5A-92A8FE26D8CA}"/>
                  </a:ext>
                </a:extLst>
              </p:cNvPr>
              <p:cNvSpPr txBox="1"/>
              <p:nvPr/>
            </p:nvSpPr>
            <p:spPr>
              <a:xfrm>
                <a:off x="1240169" y="2217210"/>
                <a:ext cx="2437667" cy="430887"/>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Study towards a</a:t>
                </a:r>
              </a:p>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job related qualification</a:t>
                </a:r>
              </a:p>
            </p:txBody>
          </p:sp>
        </p:grpSp>
        <p:sp>
          <p:nvSpPr>
            <p:cNvPr id="87" name="Freeform 33">
              <a:extLst>
                <a:ext uri="{FF2B5EF4-FFF2-40B4-BE49-F238E27FC236}">
                  <a16:creationId xmlns="" xmlns:a16="http://schemas.microsoft.com/office/drawing/2014/main" id="{FF044416-A167-4DB2-BF3E-8AB97B895B6E}"/>
                </a:ext>
              </a:extLst>
            </p:cNvPr>
            <p:cNvSpPr>
              <a:spLocks noEditPoints="1"/>
            </p:cNvSpPr>
            <p:nvPr/>
          </p:nvSpPr>
          <p:spPr bwMode="auto">
            <a:xfrm>
              <a:off x="8136030" y="3230104"/>
              <a:ext cx="370626" cy="378908"/>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2F8FD1"/>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90" name="Group 89">
            <a:extLst>
              <a:ext uri="{FF2B5EF4-FFF2-40B4-BE49-F238E27FC236}">
                <a16:creationId xmlns="" xmlns:a16="http://schemas.microsoft.com/office/drawing/2014/main" id="{2383E0C9-1E71-4618-87CD-02F091DCDADA}"/>
              </a:ext>
            </a:extLst>
          </p:cNvPr>
          <p:cNvGrpSpPr/>
          <p:nvPr/>
        </p:nvGrpSpPr>
        <p:grpSpPr>
          <a:xfrm>
            <a:off x="1450486" y="4868498"/>
            <a:ext cx="2437667" cy="996751"/>
            <a:chOff x="7164288" y="1677153"/>
            <a:chExt cx="2437667" cy="996751"/>
          </a:xfrm>
        </p:grpSpPr>
        <p:grpSp>
          <p:nvGrpSpPr>
            <p:cNvPr id="91" name="Group 90">
              <a:extLst>
                <a:ext uri="{FF2B5EF4-FFF2-40B4-BE49-F238E27FC236}">
                  <a16:creationId xmlns="" xmlns:a16="http://schemas.microsoft.com/office/drawing/2014/main" id="{118D2B20-23B9-4B31-AF42-3A4786D1BEBA}"/>
                </a:ext>
              </a:extLst>
            </p:cNvPr>
            <p:cNvGrpSpPr/>
            <p:nvPr/>
          </p:nvGrpSpPr>
          <p:grpSpPr>
            <a:xfrm>
              <a:off x="7164288" y="1677153"/>
              <a:ext cx="2437667" cy="996751"/>
              <a:chOff x="1240169" y="1651346"/>
              <a:chExt cx="2437667" cy="996751"/>
            </a:xfrm>
          </p:grpSpPr>
          <p:sp>
            <p:nvSpPr>
              <p:cNvPr id="95" name="Oval 94">
                <a:extLst>
                  <a:ext uri="{FF2B5EF4-FFF2-40B4-BE49-F238E27FC236}">
                    <a16:creationId xmlns="" xmlns:a16="http://schemas.microsoft.com/office/drawing/2014/main" id="{C3DED97F-9607-46AD-B54A-2ECFF1F4476B}"/>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TextBox 95">
                <a:extLst>
                  <a:ext uri="{FF2B5EF4-FFF2-40B4-BE49-F238E27FC236}">
                    <a16:creationId xmlns="" xmlns:a16="http://schemas.microsoft.com/office/drawing/2014/main" id="{9545DE2C-41C3-4971-B63F-FB556F34EBD6}"/>
                  </a:ext>
                </a:extLst>
              </p:cNvPr>
              <p:cNvSpPr txBox="1"/>
              <p:nvPr/>
            </p:nvSpPr>
            <p:spPr>
              <a:xfrm>
                <a:off x="1240169" y="2217210"/>
                <a:ext cx="2437667" cy="430887"/>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Work for at least</a:t>
                </a:r>
              </a:p>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30 hours per week</a:t>
                </a:r>
              </a:p>
            </p:txBody>
          </p:sp>
        </p:grpSp>
        <p:grpSp>
          <p:nvGrpSpPr>
            <p:cNvPr id="92" name="Group 75">
              <a:extLst>
                <a:ext uri="{FF2B5EF4-FFF2-40B4-BE49-F238E27FC236}">
                  <a16:creationId xmlns="" xmlns:a16="http://schemas.microsoft.com/office/drawing/2014/main" id="{12DA68A7-28BB-4903-A7CA-00200FD72C0C}"/>
                </a:ext>
              </a:extLst>
            </p:cNvPr>
            <p:cNvGrpSpPr/>
            <p:nvPr/>
          </p:nvGrpSpPr>
          <p:grpSpPr>
            <a:xfrm>
              <a:off x="8205112" y="1787467"/>
              <a:ext cx="356018" cy="347004"/>
              <a:chOff x="4080141" y="798258"/>
              <a:chExt cx="328062" cy="319755"/>
            </a:xfrm>
            <a:solidFill>
              <a:srgbClr val="F6510A"/>
            </a:solidFill>
          </p:grpSpPr>
          <p:sp>
            <p:nvSpPr>
              <p:cNvPr id="93" name="Freeform 76">
                <a:extLst>
                  <a:ext uri="{FF2B5EF4-FFF2-40B4-BE49-F238E27FC236}">
                    <a16:creationId xmlns="" xmlns:a16="http://schemas.microsoft.com/office/drawing/2014/main" id="{521F1825-F6EE-4A03-983E-C8A072763FF8}"/>
                  </a:ext>
                </a:extLst>
              </p:cNvPr>
              <p:cNvSpPr>
                <a:spLocks/>
              </p:cNvSpPr>
              <p:nvPr/>
            </p:nvSpPr>
            <p:spPr bwMode="auto">
              <a:xfrm>
                <a:off x="4080141" y="823174"/>
                <a:ext cx="294839" cy="294839"/>
              </a:xfrm>
              <a:custGeom>
                <a:avLst/>
                <a:gdLst/>
                <a:ahLst/>
                <a:cxnLst>
                  <a:cxn ang="0">
                    <a:pos x="141" y="141"/>
                  </a:cxn>
                  <a:cxn ang="0">
                    <a:pos x="284" y="141"/>
                  </a:cxn>
                  <a:cxn ang="0">
                    <a:pos x="284" y="141"/>
                  </a:cxn>
                  <a:cxn ang="0">
                    <a:pos x="283" y="156"/>
                  </a:cxn>
                  <a:cxn ang="0">
                    <a:pos x="281" y="170"/>
                  </a:cxn>
                  <a:cxn ang="0">
                    <a:pos x="277" y="185"/>
                  </a:cxn>
                  <a:cxn ang="0">
                    <a:pos x="274" y="197"/>
                  </a:cxn>
                  <a:cxn ang="0">
                    <a:pos x="266" y="210"/>
                  </a:cxn>
                  <a:cxn ang="0">
                    <a:pos x="259" y="221"/>
                  </a:cxn>
                  <a:cxn ang="0">
                    <a:pos x="252" y="232"/>
                  </a:cxn>
                  <a:cxn ang="0">
                    <a:pos x="243" y="243"/>
                  </a:cxn>
                  <a:cxn ang="0">
                    <a:pos x="232" y="252"/>
                  </a:cxn>
                  <a:cxn ang="0">
                    <a:pos x="221" y="259"/>
                  </a:cxn>
                  <a:cxn ang="0">
                    <a:pos x="210" y="266"/>
                  </a:cxn>
                  <a:cxn ang="0">
                    <a:pos x="197" y="273"/>
                  </a:cxn>
                  <a:cxn ang="0">
                    <a:pos x="185" y="277"/>
                  </a:cxn>
                  <a:cxn ang="0">
                    <a:pos x="170" y="281"/>
                  </a:cxn>
                  <a:cxn ang="0">
                    <a:pos x="156" y="283"/>
                  </a:cxn>
                  <a:cxn ang="0">
                    <a:pos x="141" y="284"/>
                  </a:cxn>
                  <a:cxn ang="0">
                    <a:pos x="141" y="284"/>
                  </a:cxn>
                  <a:cxn ang="0">
                    <a:pos x="127" y="283"/>
                  </a:cxn>
                  <a:cxn ang="0">
                    <a:pos x="112" y="281"/>
                  </a:cxn>
                  <a:cxn ang="0">
                    <a:pos x="100" y="277"/>
                  </a:cxn>
                  <a:cxn ang="0">
                    <a:pos x="87" y="273"/>
                  </a:cxn>
                  <a:cxn ang="0">
                    <a:pos x="74" y="266"/>
                  </a:cxn>
                  <a:cxn ang="0">
                    <a:pos x="62" y="259"/>
                  </a:cxn>
                  <a:cxn ang="0">
                    <a:pos x="51" y="252"/>
                  </a:cxn>
                  <a:cxn ang="0">
                    <a:pos x="42" y="243"/>
                  </a:cxn>
                  <a:cxn ang="0">
                    <a:pos x="33" y="232"/>
                  </a:cxn>
                  <a:cxn ang="0">
                    <a:pos x="23" y="221"/>
                  </a:cxn>
                  <a:cxn ang="0">
                    <a:pos x="16" y="210"/>
                  </a:cxn>
                  <a:cxn ang="0">
                    <a:pos x="11" y="197"/>
                  </a:cxn>
                  <a:cxn ang="0">
                    <a:pos x="5" y="185"/>
                  </a:cxn>
                  <a:cxn ang="0">
                    <a:pos x="2" y="170"/>
                  </a:cxn>
                  <a:cxn ang="0">
                    <a:pos x="0" y="156"/>
                  </a:cxn>
                  <a:cxn ang="0">
                    <a:pos x="0" y="141"/>
                  </a:cxn>
                  <a:cxn ang="0">
                    <a:pos x="0" y="141"/>
                  </a:cxn>
                  <a:cxn ang="0">
                    <a:pos x="0" y="127"/>
                  </a:cxn>
                  <a:cxn ang="0">
                    <a:pos x="2" y="114"/>
                  </a:cxn>
                  <a:cxn ang="0">
                    <a:pos x="5" y="99"/>
                  </a:cxn>
                  <a:cxn ang="0">
                    <a:pos x="11" y="87"/>
                  </a:cxn>
                  <a:cxn ang="0">
                    <a:pos x="16" y="74"/>
                  </a:cxn>
                  <a:cxn ang="0">
                    <a:pos x="23" y="63"/>
                  </a:cxn>
                  <a:cxn ang="0">
                    <a:pos x="33" y="52"/>
                  </a:cxn>
                  <a:cxn ang="0">
                    <a:pos x="42" y="41"/>
                  </a:cxn>
                  <a:cxn ang="0">
                    <a:pos x="51" y="32"/>
                  </a:cxn>
                  <a:cxn ang="0">
                    <a:pos x="62" y="23"/>
                  </a:cxn>
                  <a:cxn ang="0">
                    <a:pos x="74" y="16"/>
                  </a:cxn>
                  <a:cxn ang="0">
                    <a:pos x="87" y="11"/>
                  </a:cxn>
                  <a:cxn ang="0">
                    <a:pos x="100" y="7"/>
                  </a:cxn>
                  <a:cxn ang="0">
                    <a:pos x="112" y="3"/>
                  </a:cxn>
                  <a:cxn ang="0">
                    <a:pos x="127" y="0"/>
                  </a:cxn>
                  <a:cxn ang="0">
                    <a:pos x="141" y="0"/>
                  </a:cxn>
                  <a:cxn ang="0">
                    <a:pos x="141" y="141"/>
                  </a:cxn>
                </a:cxnLst>
                <a:rect l="0" t="0" r="r" b="b"/>
                <a:pathLst>
                  <a:path w="284" h="284">
                    <a:moveTo>
                      <a:pt x="141" y="141"/>
                    </a:moveTo>
                    <a:lnTo>
                      <a:pt x="284" y="141"/>
                    </a:lnTo>
                    <a:lnTo>
                      <a:pt x="284" y="141"/>
                    </a:lnTo>
                    <a:lnTo>
                      <a:pt x="283" y="156"/>
                    </a:lnTo>
                    <a:lnTo>
                      <a:pt x="281" y="170"/>
                    </a:lnTo>
                    <a:lnTo>
                      <a:pt x="277" y="185"/>
                    </a:lnTo>
                    <a:lnTo>
                      <a:pt x="274" y="197"/>
                    </a:lnTo>
                    <a:lnTo>
                      <a:pt x="266" y="210"/>
                    </a:lnTo>
                    <a:lnTo>
                      <a:pt x="259" y="221"/>
                    </a:lnTo>
                    <a:lnTo>
                      <a:pt x="252" y="232"/>
                    </a:lnTo>
                    <a:lnTo>
                      <a:pt x="243" y="243"/>
                    </a:lnTo>
                    <a:lnTo>
                      <a:pt x="232" y="252"/>
                    </a:lnTo>
                    <a:lnTo>
                      <a:pt x="221" y="259"/>
                    </a:lnTo>
                    <a:lnTo>
                      <a:pt x="210" y="266"/>
                    </a:lnTo>
                    <a:lnTo>
                      <a:pt x="197" y="273"/>
                    </a:lnTo>
                    <a:lnTo>
                      <a:pt x="185" y="277"/>
                    </a:lnTo>
                    <a:lnTo>
                      <a:pt x="170" y="281"/>
                    </a:lnTo>
                    <a:lnTo>
                      <a:pt x="156" y="283"/>
                    </a:lnTo>
                    <a:lnTo>
                      <a:pt x="141" y="284"/>
                    </a:lnTo>
                    <a:lnTo>
                      <a:pt x="141" y="284"/>
                    </a:lnTo>
                    <a:lnTo>
                      <a:pt x="127" y="283"/>
                    </a:lnTo>
                    <a:lnTo>
                      <a:pt x="112" y="281"/>
                    </a:lnTo>
                    <a:lnTo>
                      <a:pt x="100" y="277"/>
                    </a:lnTo>
                    <a:lnTo>
                      <a:pt x="87" y="273"/>
                    </a:lnTo>
                    <a:lnTo>
                      <a:pt x="74" y="266"/>
                    </a:lnTo>
                    <a:lnTo>
                      <a:pt x="62" y="259"/>
                    </a:lnTo>
                    <a:lnTo>
                      <a:pt x="51" y="252"/>
                    </a:lnTo>
                    <a:lnTo>
                      <a:pt x="42" y="243"/>
                    </a:lnTo>
                    <a:lnTo>
                      <a:pt x="33" y="232"/>
                    </a:lnTo>
                    <a:lnTo>
                      <a:pt x="23" y="221"/>
                    </a:lnTo>
                    <a:lnTo>
                      <a:pt x="16" y="210"/>
                    </a:lnTo>
                    <a:lnTo>
                      <a:pt x="11" y="197"/>
                    </a:lnTo>
                    <a:lnTo>
                      <a:pt x="5" y="185"/>
                    </a:lnTo>
                    <a:lnTo>
                      <a:pt x="2" y="170"/>
                    </a:lnTo>
                    <a:lnTo>
                      <a:pt x="0" y="156"/>
                    </a:lnTo>
                    <a:lnTo>
                      <a:pt x="0" y="141"/>
                    </a:lnTo>
                    <a:lnTo>
                      <a:pt x="0" y="141"/>
                    </a:lnTo>
                    <a:lnTo>
                      <a:pt x="0" y="127"/>
                    </a:lnTo>
                    <a:lnTo>
                      <a:pt x="2" y="114"/>
                    </a:lnTo>
                    <a:lnTo>
                      <a:pt x="5" y="99"/>
                    </a:lnTo>
                    <a:lnTo>
                      <a:pt x="11" y="87"/>
                    </a:lnTo>
                    <a:lnTo>
                      <a:pt x="16" y="74"/>
                    </a:lnTo>
                    <a:lnTo>
                      <a:pt x="23" y="63"/>
                    </a:lnTo>
                    <a:lnTo>
                      <a:pt x="33" y="52"/>
                    </a:lnTo>
                    <a:lnTo>
                      <a:pt x="42" y="41"/>
                    </a:lnTo>
                    <a:lnTo>
                      <a:pt x="51" y="32"/>
                    </a:lnTo>
                    <a:lnTo>
                      <a:pt x="62" y="23"/>
                    </a:lnTo>
                    <a:lnTo>
                      <a:pt x="74" y="16"/>
                    </a:lnTo>
                    <a:lnTo>
                      <a:pt x="87" y="11"/>
                    </a:lnTo>
                    <a:lnTo>
                      <a:pt x="100" y="7"/>
                    </a:lnTo>
                    <a:lnTo>
                      <a:pt x="112" y="3"/>
                    </a:lnTo>
                    <a:lnTo>
                      <a:pt x="127" y="0"/>
                    </a:lnTo>
                    <a:lnTo>
                      <a:pt x="141" y="0"/>
                    </a:lnTo>
                    <a:lnTo>
                      <a:pt x="141" y="141"/>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 name="Freeform 77">
                <a:extLst>
                  <a:ext uri="{FF2B5EF4-FFF2-40B4-BE49-F238E27FC236}">
                    <a16:creationId xmlns="" xmlns:a16="http://schemas.microsoft.com/office/drawing/2014/main" id="{C01CF365-FF1D-479C-A63B-D48AC34A51D3}"/>
                  </a:ext>
                </a:extLst>
              </p:cNvPr>
              <p:cNvSpPr>
                <a:spLocks/>
              </p:cNvSpPr>
              <p:nvPr/>
            </p:nvSpPr>
            <p:spPr bwMode="auto">
              <a:xfrm>
                <a:off x="4260783" y="798258"/>
                <a:ext cx="147420" cy="147420"/>
              </a:xfrm>
              <a:custGeom>
                <a:avLst/>
                <a:gdLst/>
                <a:ahLst/>
                <a:cxnLst>
                  <a:cxn ang="0">
                    <a:pos x="0" y="142"/>
                  </a:cxn>
                  <a:cxn ang="0">
                    <a:pos x="141" y="142"/>
                  </a:cxn>
                  <a:cxn ang="0">
                    <a:pos x="141" y="142"/>
                  </a:cxn>
                  <a:cxn ang="0">
                    <a:pos x="141" y="127"/>
                  </a:cxn>
                  <a:cxn ang="0">
                    <a:pos x="139" y="113"/>
                  </a:cxn>
                  <a:cxn ang="0">
                    <a:pos x="136" y="100"/>
                  </a:cxn>
                  <a:cxn ang="0">
                    <a:pos x="130" y="87"/>
                  </a:cxn>
                  <a:cxn ang="0">
                    <a:pos x="125" y="74"/>
                  </a:cxn>
                  <a:cxn ang="0">
                    <a:pos x="118" y="62"/>
                  </a:cxn>
                  <a:cxn ang="0">
                    <a:pos x="109" y="51"/>
                  </a:cxn>
                  <a:cxn ang="0">
                    <a:pos x="100" y="42"/>
                  </a:cxn>
                  <a:cxn ang="0">
                    <a:pos x="91" y="33"/>
                  </a:cxn>
                  <a:cxn ang="0">
                    <a:pos x="80" y="24"/>
                  </a:cxn>
                  <a:cxn ang="0">
                    <a:pos x="67" y="16"/>
                  </a:cxn>
                  <a:cxn ang="0">
                    <a:pos x="54" y="11"/>
                  </a:cxn>
                  <a:cxn ang="0">
                    <a:pos x="42" y="6"/>
                  </a:cxn>
                  <a:cxn ang="0">
                    <a:pos x="29" y="2"/>
                  </a:cxn>
                  <a:cxn ang="0">
                    <a:pos x="14" y="0"/>
                  </a:cxn>
                  <a:cxn ang="0">
                    <a:pos x="0" y="0"/>
                  </a:cxn>
                  <a:cxn ang="0">
                    <a:pos x="0" y="142"/>
                  </a:cxn>
                </a:cxnLst>
                <a:rect l="0" t="0" r="r" b="b"/>
                <a:pathLst>
                  <a:path w="141" h="142">
                    <a:moveTo>
                      <a:pt x="0" y="142"/>
                    </a:moveTo>
                    <a:lnTo>
                      <a:pt x="141" y="142"/>
                    </a:lnTo>
                    <a:lnTo>
                      <a:pt x="141" y="142"/>
                    </a:lnTo>
                    <a:lnTo>
                      <a:pt x="141" y="127"/>
                    </a:lnTo>
                    <a:lnTo>
                      <a:pt x="139" y="113"/>
                    </a:lnTo>
                    <a:lnTo>
                      <a:pt x="136" y="100"/>
                    </a:lnTo>
                    <a:lnTo>
                      <a:pt x="130" y="87"/>
                    </a:lnTo>
                    <a:lnTo>
                      <a:pt x="125" y="74"/>
                    </a:lnTo>
                    <a:lnTo>
                      <a:pt x="118" y="62"/>
                    </a:lnTo>
                    <a:lnTo>
                      <a:pt x="109" y="51"/>
                    </a:lnTo>
                    <a:lnTo>
                      <a:pt x="100" y="42"/>
                    </a:lnTo>
                    <a:lnTo>
                      <a:pt x="91" y="33"/>
                    </a:lnTo>
                    <a:lnTo>
                      <a:pt x="80" y="24"/>
                    </a:lnTo>
                    <a:lnTo>
                      <a:pt x="67" y="16"/>
                    </a:lnTo>
                    <a:lnTo>
                      <a:pt x="54" y="11"/>
                    </a:lnTo>
                    <a:lnTo>
                      <a:pt x="42" y="6"/>
                    </a:lnTo>
                    <a:lnTo>
                      <a:pt x="29" y="2"/>
                    </a:lnTo>
                    <a:lnTo>
                      <a:pt x="14" y="0"/>
                    </a:lnTo>
                    <a:lnTo>
                      <a:pt x="0" y="0"/>
                    </a:lnTo>
                    <a:lnTo>
                      <a:pt x="0" y="142"/>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sp>
        <p:nvSpPr>
          <p:cNvPr id="97" name="Rectangle 96">
            <a:extLst>
              <a:ext uri="{FF2B5EF4-FFF2-40B4-BE49-F238E27FC236}">
                <a16:creationId xmlns="" xmlns:a16="http://schemas.microsoft.com/office/drawing/2014/main" id="{0706ABF3-20F9-4947-B0FE-EB55E44B2152}"/>
              </a:ext>
            </a:extLst>
          </p:cNvPr>
          <p:cNvSpPr/>
          <p:nvPr/>
        </p:nvSpPr>
        <p:spPr>
          <a:xfrm>
            <a:off x="494427" y="4694832"/>
            <a:ext cx="1294927"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a:extLst>
              <a:ext uri="{FF2B5EF4-FFF2-40B4-BE49-F238E27FC236}">
                <a16:creationId xmlns="" xmlns:a16="http://schemas.microsoft.com/office/drawing/2014/main" id="{E9608B77-F76E-494B-BC49-F889422AEDC2}"/>
              </a:ext>
            </a:extLst>
          </p:cNvPr>
          <p:cNvSpPr/>
          <p:nvPr/>
        </p:nvSpPr>
        <p:spPr>
          <a:xfrm>
            <a:off x="1970785" y="4694654"/>
            <a:ext cx="1310754"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a:extLst>
              <a:ext uri="{FF2B5EF4-FFF2-40B4-BE49-F238E27FC236}">
                <a16:creationId xmlns="" xmlns:a16="http://schemas.microsoft.com/office/drawing/2014/main" id="{139DD823-40B4-420E-BC82-136D06ABF0F9}"/>
              </a:ext>
            </a:extLst>
          </p:cNvPr>
          <p:cNvSpPr/>
          <p:nvPr/>
        </p:nvSpPr>
        <p:spPr>
          <a:xfrm>
            <a:off x="3432275" y="4696039"/>
            <a:ext cx="1568026"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extLst>
              <a:ext uri="{FF2B5EF4-FFF2-40B4-BE49-F238E27FC236}">
                <a16:creationId xmlns="" xmlns:a16="http://schemas.microsoft.com/office/drawing/2014/main" id="{0514D32A-346B-48D0-8074-4C81EE29EE22}"/>
              </a:ext>
            </a:extLst>
          </p:cNvPr>
          <p:cNvSpPr/>
          <p:nvPr/>
        </p:nvSpPr>
        <p:spPr>
          <a:xfrm>
            <a:off x="5198267" y="4694654"/>
            <a:ext cx="1671922"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a:extLst>
              <a:ext uri="{FF2B5EF4-FFF2-40B4-BE49-F238E27FC236}">
                <a16:creationId xmlns="" xmlns:a16="http://schemas.microsoft.com/office/drawing/2014/main" id="{1B82C2CC-2E49-4954-9352-665B530B2003}"/>
              </a:ext>
            </a:extLst>
          </p:cNvPr>
          <p:cNvSpPr/>
          <p:nvPr/>
        </p:nvSpPr>
        <p:spPr>
          <a:xfrm>
            <a:off x="7068155" y="4694654"/>
            <a:ext cx="1392277"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erson standing in a room&#10;&#10;Description automatically generated">
            <a:extLst>
              <a:ext uri="{FF2B5EF4-FFF2-40B4-BE49-F238E27FC236}">
                <a16:creationId xmlns="" xmlns:a16="http://schemas.microsoft.com/office/drawing/2014/main" id="{2D77609A-6DF9-47A7-98A4-99A6572C0D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0" y="1081753"/>
            <a:ext cx="2126278" cy="3421261"/>
          </a:xfrm>
          <a:prstGeom prst="rect">
            <a:avLst/>
          </a:prstGeom>
        </p:spPr>
      </p:pic>
      <p:pic>
        <p:nvPicPr>
          <p:cNvPr id="10" name="Picture 9" descr="A person standing next to a train station&#10;&#10;Description automatically generated">
            <a:extLst>
              <a:ext uri="{FF2B5EF4-FFF2-40B4-BE49-F238E27FC236}">
                <a16:creationId xmlns="" xmlns:a16="http://schemas.microsoft.com/office/drawing/2014/main" id="{89DCA1CE-0F2A-4476-B400-36F59AC8B57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2124532" y="1082230"/>
            <a:ext cx="2213319" cy="3426890"/>
          </a:xfrm>
          <a:prstGeom prst="rect">
            <a:avLst/>
          </a:prstGeom>
        </p:spPr>
      </p:pic>
      <p:pic>
        <p:nvPicPr>
          <p:cNvPr id="12" name="Picture 11" descr="A person standing in front of a building&#10;&#10;Description automatically generated">
            <a:extLst>
              <a:ext uri="{FF2B5EF4-FFF2-40B4-BE49-F238E27FC236}">
                <a16:creationId xmlns="" xmlns:a16="http://schemas.microsoft.com/office/drawing/2014/main" id="{6C70B167-C82F-4E0C-B421-09C2EE58AEF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04313" y="1086658"/>
            <a:ext cx="2420076" cy="3422462"/>
          </a:xfrm>
          <a:prstGeom prst="rect">
            <a:avLst/>
          </a:prstGeom>
        </p:spPr>
      </p:pic>
      <p:pic>
        <p:nvPicPr>
          <p:cNvPr id="14" name="Picture 13" descr="A person standing in a room&#10;&#10;Description automatically generated">
            <a:extLst>
              <a:ext uri="{FF2B5EF4-FFF2-40B4-BE49-F238E27FC236}">
                <a16:creationId xmlns="" xmlns:a16="http://schemas.microsoft.com/office/drawing/2014/main" id="{99FBF8C4-024E-4F05-ABD5-B80E04FC13B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24389" y="1106490"/>
            <a:ext cx="2430835" cy="3396524"/>
          </a:xfrm>
          <a:prstGeom prst="rect">
            <a:avLst/>
          </a:prstGeom>
        </p:spPr>
      </p:pic>
    </p:spTree>
    <p:extLst>
      <p:ext uri="{BB962C8B-B14F-4D97-AF65-F5344CB8AC3E}">
        <p14:creationId xmlns:p14="http://schemas.microsoft.com/office/powerpoint/2010/main" val="3904518211"/>
      </p:ext>
    </p:extLst>
  </p:cSld>
  <p:clrMapOvr>
    <a:masterClrMapping/>
  </p:clrMapOvr>
  <mc:AlternateContent xmlns:mc="http://schemas.openxmlformats.org/markup-compatibility/2006" xmlns:p14="http://schemas.microsoft.com/office/powerpoint/2010/main">
    <mc:Choice Requires="p14">
      <p:transition spd="slow" p14:dur="1600" advTm="73200">
        <p:blinds dir="vert"/>
      </p:transition>
    </mc:Choice>
    <mc:Fallback xmlns="">
      <p:transition spd="slow" advTm="73200">
        <p:blinds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9532" y="368660"/>
            <a:ext cx="5724636" cy="400110"/>
          </a:xfrm>
        </p:spPr>
        <p:txBody>
          <a:bodyPr/>
          <a:lstStyle/>
          <a:p>
            <a:r>
              <a:rPr lang="en-GB" dirty="0"/>
              <a:t>The truth about apprenticeships</a:t>
            </a:r>
          </a:p>
        </p:txBody>
      </p:sp>
      <p:pic>
        <p:nvPicPr>
          <p:cNvPr id="246" name="Picture 245" descr="A group of people standing in front of a newspaper&#10;&#10;Description automatically generated">
            <a:extLst>
              <a:ext uri="{FF2B5EF4-FFF2-40B4-BE49-F238E27FC236}">
                <a16:creationId xmlns="" xmlns:a16="http://schemas.microsoft.com/office/drawing/2014/main" id="{6ED45BE4-7B63-47E8-8893-6ADDCA0738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831389" y="1485236"/>
            <a:ext cx="3659694" cy="4102991"/>
          </a:xfrm>
          <a:prstGeom prst="rect">
            <a:avLst/>
          </a:prstGeom>
        </p:spPr>
      </p:pic>
      <p:grpSp>
        <p:nvGrpSpPr>
          <p:cNvPr id="247" name="Group 246">
            <a:extLst>
              <a:ext uri="{FF2B5EF4-FFF2-40B4-BE49-F238E27FC236}">
                <a16:creationId xmlns="" xmlns:a16="http://schemas.microsoft.com/office/drawing/2014/main" id="{88CA7AF7-CF8B-4D2D-A51D-569F291F2C5D}"/>
              </a:ext>
            </a:extLst>
          </p:cNvPr>
          <p:cNvGrpSpPr/>
          <p:nvPr/>
        </p:nvGrpSpPr>
        <p:grpSpPr>
          <a:xfrm>
            <a:off x="-856253" y="3969892"/>
            <a:ext cx="3514471" cy="1604959"/>
            <a:chOff x="1375584" y="4162075"/>
            <a:chExt cx="3514471" cy="1604959"/>
          </a:xfrm>
        </p:grpSpPr>
        <p:grpSp>
          <p:nvGrpSpPr>
            <p:cNvPr id="248" name="Group 247">
              <a:extLst>
                <a:ext uri="{FF2B5EF4-FFF2-40B4-BE49-F238E27FC236}">
                  <a16:creationId xmlns="" xmlns:a16="http://schemas.microsoft.com/office/drawing/2014/main" id="{D936991F-B81E-4B34-AFC2-B33F3CBEDBB1}"/>
                </a:ext>
              </a:extLst>
            </p:cNvPr>
            <p:cNvGrpSpPr/>
            <p:nvPr/>
          </p:nvGrpSpPr>
          <p:grpSpPr>
            <a:xfrm>
              <a:off x="2425222" y="4505028"/>
              <a:ext cx="2464833" cy="1262006"/>
              <a:chOff x="7613509" y="2079452"/>
              <a:chExt cx="7900774" cy="1600200"/>
            </a:xfrm>
          </p:grpSpPr>
          <p:sp>
            <p:nvSpPr>
              <p:cNvPr id="250" name="Rectangle 249">
                <a:extLst>
                  <a:ext uri="{FF2B5EF4-FFF2-40B4-BE49-F238E27FC236}">
                    <a16:creationId xmlns="" xmlns:a16="http://schemas.microsoft.com/office/drawing/2014/main" id="{CF620276-63CC-406A-9B41-DD576D5EE6D5}"/>
                  </a:ext>
                </a:extLst>
              </p:cNvPr>
              <p:cNvSpPr/>
              <p:nvPr/>
            </p:nvSpPr>
            <p:spPr>
              <a:xfrm>
                <a:off x="7818084" y="2079452"/>
                <a:ext cx="7696199"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4" name="TextBox 253">
                <a:extLst>
                  <a:ext uri="{FF2B5EF4-FFF2-40B4-BE49-F238E27FC236}">
                    <a16:creationId xmlns="" xmlns:a16="http://schemas.microsoft.com/office/drawing/2014/main" id="{F0862CDD-9A85-4BE1-A683-A186A3B19FFB}"/>
                  </a:ext>
                </a:extLst>
              </p:cNvPr>
              <p:cNvSpPr txBox="1"/>
              <p:nvPr/>
            </p:nvSpPr>
            <p:spPr>
              <a:xfrm>
                <a:off x="7613509" y="2479217"/>
                <a:ext cx="7696199" cy="819536"/>
              </a:xfrm>
              <a:prstGeom prst="rect">
                <a:avLst/>
              </a:prstGeom>
              <a:noFill/>
            </p:spPr>
            <p:txBody>
              <a:bodyPr wrap="square" rtlCol="0">
                <a:spAutoFit/>
              </a:bodyPr>
              <a:lstStyle/>
              <a:p>
                <a:pPr algn="ctr"/>
                <a:r>
                  <a:rPr lang="en-US" sz="3600" dirty="0">
                    <a:solidFill>
                      <a:srgbClr val="2F8FD1"/>
                    </a:solidFill>
                    <a:latin typeface="Lato" panose="020F0502020204030203" pitchFamily="34" charset="0"/>
                    <a:ea typeface="Lato" panose="020F0502020204030203" pitchFamily="34" charset="0"/>
                    <a:cs typeface="Lato" panose="020F0502020204030203" pitchFamily="34" charset="0"/>
                  </a:rPr>
                  <a:t>Social life?</a:t>
                </a:r>
              </a:p>
            </p:txBody>
          </p:sp>
        </p:grpSp>
        <p:sp>
          <p:nvSpPr>
            <p:cNvPr id="249" name="Freeform 525">
              <a:extLst>
                <a:ext uri="{FF2B5EF4-FFF2-40B4-BE49-F238E27FC236}">
                  <a16:creationId xmlns="" xmlns:a16="http://schemas.microsoft.com/office/drawing/2014/main" id="{34299040-927F-4C3F-B925-949416AA767A}"/>
                </a:ext>
              </a:extLst>
            </p:cNvPr>
            <p:cNvSpPr>
              <a:spLocks/>
            </p:cNvSpPr>
            <p:nvPr/>
          </p:nvSpPr>
          <p:spPr bwMode="auto">
            <a:xfrm>
              <a:off x="1375584" y="4162075"/>
              <a:ext cx="21288" cy="21288"/>
            </a:xfrm>
            <a:custGeom>
              <a:avLst/>
              <a:gdLst>
                <a:gd name="T0" fmla="*/ 98 w 197"/>
                <a:gd name="T1" fmla="*/ 0 h 198"/>
                <a:gd name="T2" fmla="*/ 121 w 197"/>
                <a:gd name="T3" fmla="*/ 2 h 198"/>
                <a:gd name="T4" fmla="*/ 142 w 197"/>
                <a:gd name="T5" fmla="*/ 9 h 198"/>
                <a:gd name="T6" fmla="*/ 161 w 197"/>
                <a:gd name="T7" fmla="*/ 22 h 198"/>
                <a:gd name="T8" fmla="*/ 175 w 197"/>
                <a:gd name="T9" fmla="*/ 37 h 198"/>
                <a:gd name="T10" fmla="*/ 187 w 197"/>
                <a:gd name="T11" fmla="*/ 55 h 198"/>
                <a:gd name="T12" fmla="*/ 194 w 197"/>
                <a:gd name="T13" fmla="*/ 76 h 198"/>
                <a:gd name="T14" fmla="*/ 197 w 197"/>
                <a:gd name="T15" fmla="*/ 98 h 198"/>
                <a:gd name="T16" fmla="*/ 194 w 197"/>
                <a:gd name="T17" fmla="*/ 121 h 198"/>
                <a:gd name="T18" fmla="*/ 187 w 197"/>
                <a:gd name="T19" fmla="*/ 142 h 198"/>
                <a:gd name="T20" fmla="*/ 175 w 197"/>
                <a:gd name="T21" fmla="*/ 160 h 198"/>
                <a:gd name="T22" fmla="*/ 161 w 197"/>
                <a:gd name="T23" fmla="*/ 176 h 198"/>
                <a:gd name="T24" fmla="*/ 142 w 197"/>
                <a:gd name="T25" fmla="*/ 188 h 198"/>
                <a:gd name="T26" fmla="*/ 121 w 197"/>
                <a:gd name="T27" fmla="*/ 195 h 198"/>
                <a:gd name="T28" fmla="*/ 98 w 197"/>
                <a:gd name="T29" fmla="*/ 198 h 198"/>
                <a:gd name="T30" fmla="*/ 76 w 197"/>
                <a:gd name="T31" fmla="*/ 195 h 198"/>
                <a:gd name="T32" fmla="*/ 56 w 197"/>
                <a:gd name="T33" fmla="*/ 188 h 198"/>
                <a:gd name="T34" fmla="*/ 37 w 197"/>
                <a:gd name="T35" fmla="*/ 176 h 198"/>
                <a:gd name="T36" fmla="*/ 22 w 197"/>
                <a:gd name="T37" fmla="*/ 160 h 198"/>
                <a:gd name="T38" fmla="*/ 10 w 197"/>
                <a:gd name="T39" fmla="*/ 142 h 198"/>
                <a:gd name="T40" fmla="*/ 3 w 197"/>
                <a:gd name="T41" fmla="*/ 121 h 198"/>
                <a:gd name="T42" fmla="*/ 0 w 197"/>
                <a:gd name="T43" fmla="*/ 98 h 198"/>
                <a:gd name="T44" fmla="*/ 3 w 197"/>
                <a:gd name="T45" fmla="*/ 76 h 198"/>
                <a:gd name="T46" fmla="*/ 10 w 197"/>
                <a:gd name="T47" fmla="*/ 55 h 198"/>
                <a:gd name="T48" fmla="*/ 22 w 197"/>
                <a:gd name="T49" fmla="*/ 37 h 198"/>
                <a:gd name="T50" fmla="*/ 37 w 197"/>
                <a:gd name="T51" fmla="*/ 22 h 198"/>
                <a:gd name="T52" fmla="*/ 56 w 197"/>
                <a:gd name="T53" fmla="*/ 9 h 198"/>
                <a:gd name="T54" fmla="*/ 76 w 197"/>
                <a:gd name="T55" fmla="*/ 2 h 198"/>
                <a:gd name="T56" fmla="*/ 98 w 197"/>
                <a:gd name="T57"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7" h="198">
                  <a:moveTo>
                    <a:pt x="98" y="0"/>
                  </a:moveTo>
                  <a:lnTo>
                    <a:pt x="121" y="2"/>
                  </a:lnTo>
                  <a:lnTo>
                    <a:pt x="142" y="9"/>
                  </a:lnTo>
                  <a:lnTo>
                    <a:pt x="161" y="22"/>
                  </a:lnTo>
                  <a:lnTo>
                    <a:pt x="175" y="37"/>
                  </a:lnTo>
                  <a:lnTo>
                    <a:pt x="187" y="55"/>
                  </a:lnTo>
                  <a:lnTo>
                    <a:pt x="194" y="76"/>
                  </a:lnTo>
                  <a:lnTo>
                    <a:pt x="197" y="98"/>
                  </a:lnTo>
                  <a:lnTo>
                    <a:pt x="194" y="121"/>
                  </a:lnTo>
                  <a:lnTo>
                    <a:pt x="187" y="142"/>
                  </a:lnTo>
                  <a:lnTo>
                    <a:pt x="175" y="160"/>
                  </a:lnTo>
                  <a:lnTo>
                    <a:pt x="161" y="176"/>
                  </a:lnTo>
                  <a:lnTo>
                    <a:pt x="142" y="188"/>
                  </a:lnTo>
                  <a:lnTo>
                    <a:pt x="121" y="195"/>
                  </a:lnTo>
                  <a:lnTo>
                    <a:pt x="98" y="198"/>
                  </a:lnTo>
                  <a:lnTo>
                    <a:pt x="76" y="195"/>
                  </a:lnTo>
                  <a:lnTo>
                    <a:pt x="56" y="188"/>
                  </a:lnTo>
                  <a:lnTo>
                    <a:pt x="37" y="176"/>
                  </a:lnTo>
                  <a:lnTo>
                    <a:pt x="22" y="160"/>
                  </a:lnTo>
                  <a:lnTo>
                    <a:pt x="10" y="142"/>
                  </a:lnTo>
                  <a:lnTo>
                    <a:pt x="3" y="121"/>
                  </a:lnTo>
                  <a:lnTo>
                    <a:pt x="0" y="98"/>
                  </a:lnTo>
                  <a:lnTo>
                    <a:pt x="3" y="76"/>
                  </a:lnTo>
                  <a:lnTo>
                    <a:pt x="10" y="55"/>
                  </a:lnTo>
                  <a:lnTo>
                    <a:pt x="22" y="37"/>
                  </a:lnTo>
                  <a:lnTo>
                    <a:pt x="37" y="22"/>
                  </a:lnTo>
                  <a:lnTo>
                    <a:pt x="56" y="9"/>
                  </a:lnTo>
                  <a:lnTo>
                    <a:pt x="76" y="2"/>
                  </a:lnTo>
                  <a:lnTo>
                    <a:pt x="98" y="0"/>
                  </a:lnTo>
                  <a:close/>
                </a:path>
              </a:pathLst>
            </a:custGeom>
            <a:solidFill>
              <a:srgbClr val="F6510A"/>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255" name="Group 254">
            <a:extLst>
              <a:ext uri="{FF2B5EF4-FFF2-40B4-BE49-F238E27FC236}">
                <a16:creationId xmlns="" xmlns:a16="http://schemas.microsoft.com/office/drawing/2014/main" id="{846694F4-AB79-44EA-BD3F-CB44503F20E4}"/>
              </a:ext>
            </a:extLst>
          </p:cNvPr>
          <p:cNvGrpSpPr/>
          <p:nvPr/>
        </p:nvGrpSpPr>
        <p:grpSpPr>
          <a:xfrm>
            <a:off x="212827" y="1502378"/>
            <a:ext cx="2431148" cy="1262005"/>
            <a:chOff x="594111" y="-692365"/>
            <a:chExt cx="2431148" cy="1262005"/>
          </a:xfrm>
        </p:grpSpPr>
        <p:sp>
          <p:nvSpPr>
            <p:cNvPr id="256" name="Rectangle 255">
              <a:extLst>
                <a:ext uri="{FF2B5EF4-FFF2-40B4-BE49-F238E27FC236}">
                  <a16:creationId xmlns="" xmlns:a16="http://schemas.microsoft.com/office/drawing/2014/main" id="{B5BF7B15-880D-4626-A388-F2137B13E09E}"/>
                </a:ext>
              </a:extLst>
            </p:cNvPr>
            <p:cNvSpPr/>
            <p:nvPr/>
          </p:nvSpPr>
          <p:spPr>
            <a:xfrm>
              <a:off x="624248" y="-692365"/>
              <a:ext cx="2401011" cy="1262005"/>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63" name="Group 262">
              <a:extLst>
                <a:ext uri="{FF2B5EF4-FFF2-40B4-BE49-F238E27FC236}">
                  <a16:creationId xmlns="" xmlns:a16="http://schemas.microsoft.com/office/drawing/2014/main" id="{A1180502-C842-4381-96F6-DD06D4BCE973}"/>
                </a:ext>
              </a:extLst>
            </p:cNvPr>
            <p:cNvGrpSpPr/>
            <p:nvPr/>
          </p:nvGrpSpPr>
          <p:grpSpPr>
            <a:xfrm>
              <a:off x="594111" y="-611196"/>
              <a:ext cx="2418089" cy="1180836"/>
              <a:chOff x="594111" y="-611196"/>
              <a:chExt cx="2418089" cy="1180836"/>
            </a:xfrm>
          </p:grpSpPr>
          <p:sp>
            <p:nvSpPr>
              <p:cNvPr id="264" name="TextBox 263">
                <a:extLst>
                  <a:ext uri="{FF2B5EF4-FFF2-40B4-BE49-F238E27FC236}">
                    <a16:creationId xmlns="" xmlns:a16="http://schemas.microsoft.com/office/drawing/2014/main" id="{A7820B27-1F55-4015-969B-60F7F8112B42}"/>
                  </a:ext>
                </a:extLst>
              </p:cNvPr>
              <p:cNvSpPr txBox="1"/>
              <p:nvPr/>
            </p:nvSpPr>
            <p:spPr>
              <a:xfrm>
                <a:off x="594111" y="-611196"/>
                <a:ext cx="2401011" cy="954107"/>
              </a:xfrm>
              <a:prstGeom prst="rect">
                <a:avLst/>
              </a:prstGeom>
              <a:noFill/>
            </p:spPr>
            <p:txBody>
              <a:bodyPr wrap="square" rtlCol="0">
                <a:spAutoFit/>
              </a:bodyPr>
              <a:lstStyle/>
              <a:p>
                <a:pPr algn="ctr"/>
                <a:r>
                  <a:rPr lang="en-US" sz="2800" dirty="0">
                    <a:solidFill>
                      <a:srgbClr val="2F8FD1"/>
                    </a:solidFill>
                    <a:latin typeface="Lato" panose="020F0502020204030203" pitchFamily="34" charset="0"/>
                    <a:ea typeface="Lato" panose="020F0502020204030203" pitchFamily="34" charset="0"/>
                    <a:cs typeface="Lato" panose="020F0502020204030203" pitchFamily="34" charset="0"/>
                  </a:rPr>
                  <a:t>EARN A </a:t>
                </a:r>
                <a:br>
                  <a:rPr lang="en-US" sz="2800" dirty="0">
                    <a:solidFill>
                      <a:srgbClr val="2F8FD1"/>
                    </a:solidFill>
                    <a:latin typeface="Lato" panose="020F0502020204030203" pitchFamily="34" charset="0"/>
                    <a:ea typeface="Lato" panose="020F0502020204030203" pitchFamily="34" charset="0"/>
                    <a:cs typeface="Lato" panose="020F0502020204030203" pitchFamily="34" charset="0"/>
                  </a:rPr>
                </a:br>
                <a:endParaRPr lang="en-US" sz="28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265" name="TextBox 264">
                <a:extLst>
                  <a:ext uri="{FF2B5EF4-FFF2-40B4-BE49-F238E27FC236}">
                    <a16:creationId xmlns="" xmlns:a16="http://schemas.microsoft.com/office/drawing/2014/main" id="{47CCE35F-01CF-45A8-8365-2C84FF8E4F0F}"/>
                  </a:ext>
                </a:extLst>
              </p:cNvPr>
              <p:cNvSpPr txBox="1"/>
              <p:nvPr/>
            </p:nvSpPr>
            <p:spPr>
              <a:xfrm>
                <a:off x="611189" y="-261357"/>
                <a:ext cx="2401011" cy="830997"/>
              </a:xfrm>
              <a:prstGeom prst="rect">
                <a:avLst/>
              </a:prstGeom>
              <a:noFill/>
            </p:spPr>
            <p:txBody>
              <a:bodyPr wrap="square" rtlCol="0">
                <a:spAutoFit/>
              </a:bodyPr>
              <a:lstStyle/>
              <a:p>
                <a:pPr algn="ctr"/>
                <a:r>
                  <a:rPr lang="en-US" sz="4800" spc="-150" dirty="0">
                    <a:solidFill>
                      <a:srgbClr val="2F8FD1"/>
                    </a:solidFill>
                    <a:latin typeface="Lato" panose="020F0502020204030203" pitchFamily="34" charset="0"/>
                    <a:ea typeface="Lato" panose="020F0502020204030203" pitchFamily="34" charset="0"/>
                    <a:cs typeface="Lato" panose="020F0502020204030203" pitchFamily="34" charset="0"/>
                  </a:rPr>
                  <a:t>SALARY</a:t>
                </a:r>
                <a:endParaRPr lang="en-US" sz="28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grpSp>
        <p:nvGrpSpPr>
          <p:cNvPr id="266" name="Group 265">
            <a:extLst>
              <a:ext uri="{FF2B5EF4-FFF2-40B4-BE49-F238E27FC236}">
                <a16:creationId xmlns="" xmlns:a16="http://schemas.microsoft.com/office/drawing/2014/main" id="{611FE45B-60F1-4D78-973F-E46561BF5662}"/>
              </a:ext>
            </a:extLst>
          </p:cNvPr>
          <p:cNvGrpSpPr/>
          <p:nvPr/>
        </p:nvGrpSpPr>
        <p:grpSpPr>
          <a:xfrm>
            <a:off x="6639841" y="1429597"/>
            <a:ext cx="2439667" cy="1262006"/>
            <a:chOff x="3605066" y="1854006"/>
            <a:chExt cx="2439667" cy="1262006"/>
          </a:xfrm>
        </p:grpSpPr>
        <p:grpSp>
          <p:nvGrpSpPr>
            <p:cNvPr id="267" name="Group 266">
              <a:extLst>
                <a:ext uri="{FF2B5EF4-FFF2-40B4-BE49-F238E27FC236}">
                  <a16:creationId xmlns="" xmlns:a16="http://schemas.microsoft.com/office/drawing/2014/main" id="{ADEBC3EB-8498-4475-9292-251A293D6CD3}"/>
                </a:ext>
              </a:extLst>
            </p:cNvPr>
            <p:cNvGrpSpPr/>
            <p:nvPr/>
          </p:nvGrpSpPr>
          <p:grpSpPr>
            <a:xfrm>
              <a:off x="3605066" y="1854006"/>
              <a:ext cx="2425424" cy="1262006"/>
              <a:chOff x="3605066" y="1854006"/>
              <a:chExt cx="2425424" cy="1262006"/>
            </a:xfrm>
          </p:grpSpPr>
          <p:sp>
            <p:nvSpPr>
              <p:cNvPr id="269" name="Rectangle 268">
                <a:extLst>
                  <a:ext uri="{FF2B5EF4-FFF2-40B4-BE49-F238E27FC236}">
                    <a16:creationId xmlns="" xmlns:a16="http://schemas.microsoft.com/office/drawing/2014/main" id="{56E05C34-C684-4BED-BAD9-1C1680EF7E70}"/>
                  </a:ext>
                </a:extLst>
              </p:cNvPr>
              <p:cNvSpPr/>
              <p:nvPr/>
            </p:nvSpPr>
            <p:spPr>
              <a:xfrm>
                <a:off x="3605066" y="1854006"/>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0" name="TextBox 269">
                <a:extLst>
                  <a:ext uri="{FF2B5EF4-FFF2-40B4-BE49-F238E27FC236}">
                    <a16:creationId xmlns="" xmlns:a16="http://schemas.microsoft.com/office/drawing/2014/main" id="{37A58AB2-7FB8-4C49-A3C2-D18DEFF03234}"/>
                  </a:ext>
                </a:extLst>
              </p:cNvPr>
              <p:cNvSpPr txBox="1"/>
              <p:nvPr/>
            </p:nvSpPr>
            <p:spPr>
              <a:xfrm>
                <a:off x="3629479" y="1926787"/>
                <a:ext cx="2401011" cy="954107"/>
              </a:xfrm>
              <a:prstGeom prst="rect">
                <a:avLst/>
              </a:prstGeom>
              <a:noFill/>
            </p:spPr>
            <p:txBody>
              <a:bodyPr wrap="square" rtlCol="0">
                <a:spAutoFit/>
              </a:bodyPr>
              <a:lstStyle/>
              <a:p>
                <a:pPr algn="ctr"/>
                <a:r>
                  <a:rPr lang="en-US" sz="2800" dirty="0">
                    <a:solidFill>
                      <a:srgbClr val="2F8FD1"/>
                    </a:solidFill>
                    <a:latin typeface="Lato" panose="020F0502020204030203" pitchFamily="34" charset="0"/>
                    <a:ea typeface="Lato" panose="020F0502020204030203" pitchFamily="34" charset="0"/>
                    <a:cs typeface="Lato" panose="020F0502020204030203" pitchFamily="34" charset="0"/>
                  </a:rPr>
                  <a:t>GAIN A </a:t>
                </a:r>
                <a:r>
                  <a:rPr lang="en-US" sz="2800" dirty="0">
                    <a:solidFill>
                      <a:schemeClr val="bg1"/>
                    </a:solidFill>
                    <a:latin typeface="Lato" panose="020F0502020204030203" pitchFamily="34" charset="0"/>
                    <a:ea typeface="Lato" panose="020F0502020204030203" pitchFamily="34" charset="0"/>
                    <a:cs typeface="Lato" panose="020F0502020204030203" pitchFamily="34" charset="0"/>
                  </a:rPr>
                  <a:t/>
                </a:r>
                <a:br>
                  <a:rPr lang="en-US" sz="2800" dirty="0">
                    <a:solidFill>
                      <a:schemeClr val="bg1"/>
                    </a:solidFill>
                    <a:latin typeface="Lato" panose="020F0502020204030203" pitchFamily="34" charset="0"/>
                    <a:ea typeface="Lato" panose="020F0502020204030203" pitchFamily="34" charset="0"/>
                    <a:cs typeface="Lato" panose="020F0502020204030203" pitchFamily="34" charset="0"/>
                  </a:rPr>
                </a:br>
                <a:endParaRPr lang="en-US" sz="28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grpSp>
        <p:sp>
          <p:nvSpPr>
            <p:cNvPr id="268" name="TextBox 267">
              <a:extLst>
                <a:ext uri="{FF2B5EF4-FFF2-40B4-BE49-F238E27FC236}">
                  <a16:creationId xmlns="" xmlns:a16="http://schemas.microsoft.com/office/drawing/2014/main" id="{DF879626-674F-452E-B5F8-26DC2BE10502}"/>
                </a:ext>
              </a:extLst>
            </p:cNvPr>
            <p:cNvSpPr txBox="1"/>
            <p:nvPr/>
          </p:nvSpPr>
          <p:spPr>
            <a:xfrm>
              <a:off x="3643722" y="2381024"/>
              <a:ext cx="2401011" cy="707886"/>
            </a:xfrm>
            <a:prstGeom prst="rect">
              <a:avLst/>
            </a:prstGeom>
            <a:noFill/>
          </p:spPr>
          <p:txBody>
            <a:bodyPr wrap="square" rtlCol="0">
              <a:spAutoFit/>
            </a:bodyPr>
            <a:lstStyle/>
            <a:p>
              <a:pPr algn="ctr"/>
              <a:r>
                <a:rPr lang="en-US" sz="4000" dirty="0">
                  <a:solidFill>
                    <a:srgbClr val="2F8FD1"/>
                  </a:solidFill>
                  <a:latin typeface="Lato" panose="020F0502020204030203" pitchFamily="34" charset="0"/>
                  <a:ea typeface="Lato" panose="020F0502020204030203" pitchFamily="34" charset="0"/>
                  <a:cs typeface="Lato" panose="020F0502020204030203" pitchFamily="34" charset="0"/>
                </a:rPr>
                <a:t>DEGREE</a:t>
              </a:r>
              <a:endParaRPr lang="en-US" sz="28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271" name="Group 270">
            <a:extLst>
              <a:ext uri="{FF2B5EF4-FFF2-40B4-BE49-F238E27FC236}">
                <a16:creationId xmlns="" xmlns:a16="http://schemas.microsoft.com/office/drawing/2014/main" id="{B8B58FB3-24C4-4929-8B51-404A794A9030}"/>
              </a:ext>
            </a:extLst>
          </p:cNvPr>
          <p:cNvGrpSpPr/>
          <p:nvPr/>
        </p:nvGrpSpPr>
        <p:grpSpPr>
          <a:xfrm>
            <a:off x="6579820" y="2812294"/>
            <a:ext cx="2445952" cy="1269613"/>
            <a:chOff x="3589739" y="2888955"/>
            <a:chExt cx="2445952" cy="1269613"/>
          </a:xfrm>
        </p:grpSpPr>
        <p:sp>
          <p:nvSpPr>
            <p:cNvPr id="272" name="Rectangle 271">
              <a:extLst>
                <a:ext uri="{FF2B5EF4-FFF2-40B4-BE49-F238E27FC236}">
                  <a16:creationId xmlns="" xmlns:a16="http://schemas.microsoft.com/office/drawing/2014/main" id="{86F4F785-2F12-46BE-83EF-5504222A01DC}"/>
                </a:ext>
              </a:extLst>
            </p:cNvPr>
            <p:cNvSpPr/>
            <p:nvPr/>
          </p:nvSpPr>
          <p:spPr>
            <a:xfrm>
              <a:off x="3634680" y="2888955"/>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3" name="TextBox 272">
              <a:extLst>
                <a:ext uri="{FF2B5EF4-FFF2-40B4-BE49-F238E27FC236}">
                  <a16:creationId xmlns="" xmlns:a16="http://schemas.microsoft.com/office/drawing/2014/main" id="{93EECB37-9970-4EBD-A0CF-DCFDB53204B3}"/>
                </a:ext>
              </a:extLst>
            </p:cNvPr>
            <p:cNvSpPr txBox="1"/>
            <p:nvPr/>
          </p:nvSpPr>
          <p:spPr>
            <a:xfrm>
              <a:off x="3604818" y="2936920"/>
              <a:ext cx="2401011" cy="646331"/>
            </a:xfrm>
            <a:prstGeom prst="rect">
              <a:avLst/>
            </a:prstGeom>
            <a:noFill/>
          </p:spPr>
          <p:txBody>
            <a:bodyPr wrap="square" rtlCol="0">
              <a:spAutoFit/>
            </a:bodyPr>
            <a:lstStyle/>
            <a:p>
              <a:pPr algn="ctr"/>
              <a:r>
                <a:rPr lang="en-US" sz="3600" spc="-150" dirty="0">
                  <a:solidFill>
                    <a:srgbClr val="2F8FD1"/>
                  </a:solidFill>
                  <a:latin typeface="Lato" panose="020F0502020204030203" pitchFamily="34" charset="0"/>
                  <a:ea typeface="Lato" panose="020F0502020204030203" pitchFamily="34" charset="0"/>
                  <a:cs typeface="Lato" panose="020F0502020204030203" pitchFamily="34" charset="0"/>
                </a:rPr>
                <a:t>NO FEES</a:t>
              </a:r>
              <a:endParaRPr lang="en-US" sz="60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274" name="TextBox 273">
              <a:extLst>
                <a:ext uri="{FF2B5EF4-FFF2-40B4-BE49-F238E27FC236}">
                  <a16:creationId xmlns="" xmlns:a16="http://schemas.microsoft.com/office/drawing/2014/main" id="{8F9B614C-3B78-4913-82FD-6DC83ACF0847}"/>
                </a:ext>
              </a:extLst>
            </p:cNvPr>
            <p:cNvSpPr txBox="1"/>
            <p:nvPr/>
          </p:nvSpPr>
          <p:spPr>
            <a:xfrm>
              <a:off x="3589739" y="3450682"/>
              <a:ext cx="2401011" cy="707886"/>
            </a:xfrm>
            <a:prstGeom prst="rect">
              <a:avLst/>
            </a:prstGeom>
            <a:noFill/>
          </p:spPr>
          <p:txBody>
            <a:bodyPr wrap="square" rtlCol="0">
              <a:spAutoFit/>
            </a:bodyPr>
            <a:lstStyle/>
            <a:p>
              <a:pPr algn="ctr"/>
              <a:r>
                <a:rPr lang="en-US" sz="4000" spc="-150" dirty="0">
                  <a:solidFill>
                    <a:srgbClr val="2F8FD1"/>
                  </a:solidFill>
                  <a:latin typeface="Lato" panose="020F0502020204030203" pitchFamily="34" charset="0"/>
                  <a:ea typeface="Lato" panose="020F0502020204030203" pitchFamily="34" charset="0"/>
                  <a:cs typeface="Lato" panose="020F0502020204030203" pitchFamily="34" charset="0"/>
                </a:rPr>
                <a:t>TO PAY</a:t>
              </a:r>
              <a:endParaRPr lang="en-US" sz="60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275" name="Group 274">
            <a:extLst>
              <a:ext uri="{FF2B5EF4-FFF2-40B4-BE49-F238E27FC236}">
                <a16:creationId xmlns="" xmlns:a16="http://schemas.microsoft.com/office/drawing/2014/main" id="{C3DD7884-6C46-4AE4-BD50-073E3C474F5C}"/>
              </a:ext>
            </a:extLst>
          </p:cNvPr>
          <p:cNvGrpSpPr/>
          <p:nvPr/>
        </p:nvGrpSpPr>
        <p:grpSpPr>
          <a:xfrm>
            <a:off x="6579820" y="4258251"/>
            <a:ext cx="2461032" cy="1262006"/>
            <a:chOff x="3640794" y="4033399"/>
            <a:chExt cx="2461032" cy="1262006"/>
          </a:xfrm>
        </p:grpSpPr>
        <p:sp>
          <p:nvSpPr>
            <p:cNvPr id="276" name="Rectangle 275">
              <a:extLst>
                <a:ext uri="{FF2B5EF4-FFF2-40B4-BE49-F238E27FC236}">
                  <a16:creationId xmlns="" xmlns:a16="http://schemas.microsoft.com/office/drawing/2014/main" id="{61BE9DAC-B5FA-461A-85A2-CC131C28033A}"/>
                </a:ext>
              </a:extLst>
            </p:cNvPr>
            <p:cNvSpPr/>
            <p:nvPr/>
          </p:nvSpPr>
          <p:spPr>
            <a:xfrm>
              <a:off x="3700815" y="4033399"/>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7" name="TextBox 276">
              <a:extLst>
                <a:ext uri="{FF2B5EF4-FFF2-40B4-BE49-F238E27FC236}">
                  <a16:creationId xmlns="" xmlns:a16="http://schemas.microsoft.com/office/drawing/2014/main" id="{510AC511-ADB7-4A24-9A8E-034534D4EC77}"/>
                </a:ext>
              </a:extLst>
            </p:cNvPr>
            <p:cNvSpPr txBox="1"/>
            <p:nvPr/>
          </p:nvSpPr>
          <p:spPr>
            <a:xfrm>
              <a:off x="3658127" y="4082214"/>
              <a:ext cx="2401011" cy="646331"/>
            </a:xfrm>
            <a:prstGeom prst="rect">
              <a:avLst/>
            </a:prstGeom>
            <a:noFill/>
          </p:spPr>
          <p:txBody>
            <a:bodyPr wrap="square" rtlCol="0">
              <a:spAutoFit/>
            </a:bodyPr>
            <a:lstStyle/>
            <a:p>
              <a:pPr algn="ctr"/>
              <a:r>
                <a:rPr lang="en-US" sz="3600" spc="-150" dirty="0">
                  <a:solidFill>
                    <a:srgbClr val="2F8FD1"/>
                  </a:solidFill>
                  <a:latin typeface="Lato" panose="020F0502020204030203" pitchFamily="34" charset="0"/>
                  <a:ea typeface="Lato" panose="020F0502020204030203" pitchFamily="34" charset="0"/>
                  <a:cs typeface="Lato" panose="020F0502020204030203" pitchFamily="34" charset="0"/>
                </a:rPr>
                <a:t>YOU CAN</a:t>
              </a:r>
              <a:endParaRPr lang="en-US" sz="20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278" name="TextBox 277">
              <a:extLst>
                <a:ext uri="{FF2B5EF4-FFF2-40B4-BE49-F238E27FC236}">
                  <a16:creationId xmlns="" xmlns:a16="http://schemas.microsoft.com/office/drawing/2014/main" id="{F3211381-846F-490E-9490-40FC4DD91936}"/>
                </a:ext>
              </a:extLst>
            </p:cNvPr>
            <p:cNvSpPr txBox="1"/>
            <p:nvPr/>
          </p:nvSpPr>
          <p:spPr>
            <a:xfrm>
              <a:off x="3640794" y="4612501"/>
              <a:ext cx="2401011" cy="584775"/>
            </a:xfrm>
            <a:prstGeom prst="rect">
              <a:avLst/>
            </a:prstGeom>
            <a:noFill/>
          </p:spPr>
          <p:txBody>
            <a:bodyPr wrap="square" rtlCol="0">
              <a:spAutoFit/>
            </a:bodyPr>
            <a:lstStyle/>
            <a:p>
              <a:pPr algn="ctr"/>
              <a:r>
                <a:rPr lang="en-US" sz="3200" spc="-150" dirty="0">
                  <a:solidFill>
                    <a:srgbClr val="2F8FD1"/>
                  </a:solidFill>
                  <a:latin typeface="Lato" panose="020F0502020204030203" pitchFamily="34" charset="0"/>
                  <a:ea typeface="Lato" panose="020F0502020204030203" pitchFamily="34" charset="0"/>
                  <a:cs typeface="Lato" panose="020F0502020204030203" pitchFamily="34" charset="0"/>
                </a:rPr>
                <a:t>RELOCATE</a:t>
              </a:r>
              <a:endParaRPr lang="en-US" sz="20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279" name="Group 278">
            <a:extLst>
              <a:ext uri="{FF2B5EF4-FFF2-40B4-BE49-F238E27FC236}">
                <a16:creationId xmlns="" xmlns:a16="http://schemas.microsoft.com/office/drawing/2014/main" id="{82BFE894-7964-47BF-A248-599A2C2885AE}"/>
              </a:ext>
            </a:extLst>
          </p:cNvPr>
          <p:cNvGrpSpPr/>
          <p:nvPr/>
        </p:nvGrpSpPr>
        <p:grpSpPr>
          <a:xfrm>
            <a:off x="-229002" y="2892765"/>
            <a:ext cx="3558857" cy="1262006"/>
            <a:chOff x="154754" y="966660"/>
            <a:chExt cx="3558857" cy="1262006"/>
          </a:xfrm>
        </p:grpSpPr>
        <p:sp>
          <p:nvSpPr>
            <p:cNvPr id="280" name="Rectangle 279">
              <a:extLst>
                <a:ext uri="{FF2B5EF4-FFF2-40B4-BE49-F238E27FC236}">
                  <a16:creationId xmlns="" xmlns:a16="http://schemas.microsoft.com/office/drawing/2014/main" id="{FD9E8BF3-E879-4C02-B246-8E6B1FAC8DAE}"/>
                </a:ext>
              </a:extLst>
            </p:cNvPr>
            <p:cNvSpPr/>
            <p:nvPr/>
          </p:nvSpPr>
          <p:spPr>
            <a:xfrm>
              <a:off x="640963" y="966660"/>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1" name="Group 280">
              <a:extLst>
                <a:ext uri="{FF2B5EF4-FFF2-40B4-BE49-F238E27FC236}">
                  <a16:creationId xmlns="" xmlns:a16="http://schemas.microsoft.com/office/drawing/2014/main" id="{0D9B9C20-6514-493A-B4D1-659404DD039D}"/>
                </a:ext>
              </a:extLst>
            </p:cNvPr>
            <p:cNvGrpSpPr/>
            <p:nvPr/>
          </p:nvGrpSpPr>
          <p:grpSpPr>
            <a:xfrm>
              <a:off x="154754" y="1014667"/>
              <a:ext cx="3558857" cy="1066424"/>
              <a:chOff x="154754" y="1014667"/>
              <a:chExt cx="3558857" cy="1066424"/>
            </a:xfrm>
          </p:grpSpPr>
          <p:sp>
            <p:nvSpPr>
              <p:cNvPr id="282" name="TextBox 281">
                <a:extLst>
                  <a:ext uri="{FF2B5EF4-FFF2-40B4-BE49-F238E27FC236}">
                    <a16:creationId xmlns="" xmlns:a16="http://schemas.microsoft.com/office/drawing/2014/main" id="{F4285342-6C9C-4560-A37F-4B21A5A023CD}"/>
                  </a:ext>
                </a:extLst>
              </p:cNvPr>
              <p:cNvSpPr txBox="1"/>
              <p:nvPr/>
            </p:nvSpPr>
            <p:spPr>
              <a:xfrm>
                <a:off x="154754" y="1014667"/>
                <a:ext cx="2401011" cy="846386"/>
              </a:xfrm>
              <a:prstGeom prst="rect">
                <a:avLst/>
              </a:prstGeom>
              <a:noFill/>
            </p:spPr>
            <p:txBody>
              <a:bodyPr wrap="square" rtlCol="0">
                <a:spAutoFit/>
              </a:bodyPr>
              <a:lstStyle/>
              <a:p>
                <a:pPr algn="ctr"/>
                <a:r>
                  <a:rPr lang="en-US" sz="4900" b="1" spc="-150" dirty="0">
                    <a:solidFill>
                      <a:srgbClr val="2F8FD1"/>
                    </a:solidFill>
                    <a:latin typeface="Lato" panose="020F0502020204030203" pitchFamily="34" charset="0"/>
                    <a:ea typeface="Lato" panose="020F0502020204030203" pitchFamily="34" charset="0"/>
                    <a:cs typeface="Lato" panose="020F0502020204030203" pitchFamily="34" charset="0"/>
                  </a:rPr>
                  <a:t>90%</a:t>
                </a:r>
              </a:p>
            </p:txBody>
          </p:sp>
          <p:sp>
            <p:nvSpPr>
              <p:cNvPr id="283" name="TextBox 282">
                <a:extLst>
                  <a:ext uri="{FF2B5EF4-FFF2-40B4-BE49-F238E27FC236}">
                    <a16:creationId xmlns="" xmlns:a16="http://schemas.microsoft.com/office/drawing/2014/main" id="{54C40A39-2AB6-492B-9A5B-1B11134159FD}"/>
                  </a:ext>
                </a:extLst>
              </p:cNvPr>
              <p:cNvSpPr txBox="1"/>
              <p:nvPr/>
            </p:nvSpPr>
            <p:spPr>
              <a:xfrm>
                <a:off x="1300343" y="1047806"/>
                <a:ext cx="2401011" cy="400110"/>
              </a:xfrm>
              <a:prstGeom prst="rect">
                <a:avLst/>
              </a:prstGeom>
              <a:noFill/>
            </p:spPr>
            <p:txBody>
              <a:bodyPr wrap="square" rtlCol="0">
                <a:spAutoFit/>
              </a:bodyPr>
              <a:lstStyle/>
              <a:p>
                <a:pPr algn="ctr"/>
                <a:r>
                  <a:rPr lang="en-US" sz="2000" spc="-150" dirty="0">
                    <a:solidFill>
                      <a:srgbClr val="2F8FD1"/>
                    </a:solidFill>
                    <a:latin typeface="Lato" panose="020F0502020204030203" pitchFamily="34" charset="0"/>
                    <a:ea typeface="Lato" panose="020F0502020204030203" pitchFamily="34" charset="0"/>
                    <a:cs typeface="Lato" panose="020F0502020204030203" pitchFamily="34" charset="0"/>
                  </a:rPr>
                  <a:t>STAY IN</a:t>
                </a:r>
              </a:p>
            </p:txBody>
          </p:sp>
          <p:sp>
            <p:nvSpPr>
              <p:cNvPr id="284" name="TextBox 283">
                <a:extLst>
                  <a:ext uri="{FF2B5EF4-FFF2-40B4-BE49-F238E27FC236}">
                    <a16:creationId xmlns="" xmlns:a16="http://schemas.microsoft.com/office/drawing/2014/main" id="{003C5D17-3EC0-4CD6-A174-A2AF5714AD84}"/>
                  </a:ext>
                </a:extLst>
              </p:cNvPr>
              <p:cNvSpPr txBox="1"/>
              <p:nvPr/>
            </p:nvSpPr>
            <p:spPr>
              <a:xfrm>
                <a:off x="1312600" y="1301749"/>
                <a:ext cx="2401011" cy="430887"/>
              </a:xfrm>
              <a:prstGeom prst="rect">
                <a:avLst/>
              </a:prstGeom>
              <a:noFill/>
            </p:spPr>
            <p:txBody>
              <a:bodyPr wrap="square" rtlCol="0">
                <a:spAutoFit/>
              </a:bodyPr>
              <a:lstStyle/>
              <a:p>
                <a:pPr algn="ctr"/>
                <a:r>
                  <a:rPr lang="en-US" sz="2200" spc="-150" dirty="0">
                    <a:solidFill>
                      <a:srgbClr val="2F8FD1"/>
                    </a:solidFill>
                    <a:latin typeface="Lato" panose="020F0502020204030203" pitchFamily="34" charset="0"/>
                    <a:ea typeface="Lato" panose="020F0502020204030203" pitchFamily="34" charset="0"/>
                    <a:cs typeface="Lato" panose="020F0502020204030203" pitchFamily="34" charset="0"/>
                  </a:rPr>
                  <a:t>WORK</a:t>
                </a:r>
              </a:p>
            </p:txBody>
          </p:sp>
          <p:sp>
            <p:nvSpPr>
              <p:cNvPr id="285" name="TextBox 284">
                <a:extLst>
                  <a:ext uri="{FF2B5EF4-FFF2-40B4-BE49-F238E27FC236}">
                    <a16:creationId xmlns="" xmlns:a16="http://schemas.microsoft.com/office/drawing/2014/main" id="{2EA73FD9-C3CC-4E8D-9D57-9512BE9B46BD}"/>
                  </a:ext>
                </a:extLst>
              </p:cNvPr>
              <p:cNvSpPr txBox="1"/>
              <p:nvPr/>
            </p:nvSpPr>
            <p:spPr>
              <a:xfrm>
                <a:off x="338734" y="1757926"/>
                <a:ext cx="3180436" cy="323165"/>
              </a:xfrm>
              <a:prstGeom prst="rect">
                <a:avLst/>
              </a:prstGeom>
              <a:noFill/>
            </p:spPr>
            <p:txBody>
              <a:bodyPr wrap="square" rtlCol="0">
                <a:spAutoFit/>
              </a:bodyPr>
              <a:lstStyle/>
              <a:p>
                <a:pPr algn="ctr"/>
                <a:r>
                  <a:rPr lang="en-US" sz="1500" dirty="0">
                    <a:solidFill>
                      <a:srgbClr val="2F8FD1"/>
                    </a:solidFill>
                    <a:latin typeface="Lato" panose="020F0502020204030203" pitchFamily="34" charset="0"/>
                    <a:ea typeface="Lato" panose="020F0502020204030203" pitchFamily="34" charset="0"/>
                    <a:cs typeface="Lato" panose="020F0502020204030203" pitchFamily="34" charset="0"/>
                  </a:rPr>
                  <a:t>POST-APPRENTICESHIP</a:t>
                </a:r>
              </a:p>
            </p:txBody>
          </p:sp>
        </p:grpSp>
      </p:grpSp>
      <p:pic>
        <p:nvPicPr>
          <p:cNvPr id="34" name="Picture 33">
            <a:extLst>
              <a:ext uri="{FF2B5EF4-FFF2-40B4-BE49-F238E27FC236}">
                <a16:creationId xmlns="" xmlns:a16="http://schemas.microsoft.com/office/drawing/2014/main" id="{5F0351B5-9947-4020-B29C-676E604778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1769" y="5747804"/>
            <a:ext cx="1369156" cy="883482"/>
          </a:xfrm>
          <a:prstGeom prst="rect">
            <a:avLst/>
          </a:prstGeom>
        </p:spPr>
      </p:pic>
      <p:sp>
        <p:nvSpPr>
          <p:cNvPr id="3" name="Rectangle 2">
            <a:extLst>
              <a:ext uri="{FF2B5EF4-FFF2-40B4-BE49-F238E27FC236}">
                <a16:creationId xmlns="" xmlns:a16="http://schemas.microsoft.com/office/drawing/2014/main" id="{24FB8356-CFE9-44F1-9EF9-68A172F4383D}"/>
              </a:ext>
            </a:extLst>
          </p:cNvPr>
          <p:cNvSpPr/>
          <p:nvPr/>
        </p:nvSpPr>
        <p:spPr>
          <a:xfrm>
            <a:off x="2583167" y="5842263"/>
            <a:ext cx="5217964" cy="630307"/>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 xmlns:a16="http://schemas.microsoft.com/office/drawing/2014/main" id="{9E85945E-5896-49F0-BEF3-BB54F43C9DB9}"/>
              </a:ext>
            </a:extLst>
          </p:cNvPr>
          <p:cNvSpPr txBox="1"/>
          <p:nvPr/>
        </p:nvSpPr>
        <p:spPr>
          <a:xfrm>
            <a:off x="3135414" y="5861882"/>
            <a:ext cx="4234042" cy="523220"/>
          </a:xfrm>
          <a:prstGeom prst="rect">
            <a:avLst/>
          </a:prstGeom>
          <a:noFill/>
        </p:spPr>
        <p:txBody>
          <a:bodyPr wrap="square" rtlCol="0">
            <a:spAutoFit/>
          </a:bodyPr>
          <a:lstStyle/>
          <a:p>
            <a:pPr algn="ctr"/>
            <a:r>
              <a:rPr lang="en-US" sz="2800" dirty="0">
                <a:solidFill>
                  <a:srgbClr val="2F8FD1"/>
                </a:solidFill>
                <a:latin typeface="Lato" panose="020F0502020204030203" pitchFamily="34" charset="0"/>
                <a:ea typeface="Lato" panose="020F0502020204030203" pitchFamily="34" charset="0"/>
                <a:cs typeface="Lato" panose="020F0502020204030203" pitchFamily="34" charset="0"/>
              </a:rPr>
              <a:t>NOT THE EASY ROUTE</a:t>
            </a:r>
          </a:p>
        </p:txBody>
      </p:sp>
    </p:spTree>
    <p:extLst>
      <p:ext uri="{BB962C8B-B14F-4D97-AF65-F5344CB8AC3E}">
        <p14:creationId xmlns:p14="http://schemas.microsoft.com/office/powerpoint/2010/main" val="2489050461"/>
      </p:ext>
    </p:extLst>
  </p:cSld>
  <p:clrMapOvr>
    <a:masterClrMapping/>
  </p:clrMapOvr>
  <mc:AlternateContent xmlns:mc="http://schemas.openxmlformats.org/markup-compatibility/2006" xmlns:p14="http://schemas.microsoft.com/office/powerpoint/2010/main">
    <mc:Choice Requires="p14">
      <p:transition spd="slow" p14:dur="1600" advTm="85908">
        <p:blinds dir="vert"/>
      </p:transition>
    </mc:Choice>
    <mc:Fallback xmlns="">
      <p:transition spd="slow" advTm="8590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46"/>
                                        </p:tgtEl>
                                        <p:attrNameLst>
                                          <p:attrName>style.visibility</p:attrName>
                                        </p:attrNameLst>
                                      </p:cBhvr>
                                      <p:to>
                                        <p:strVal val="visible"/>
                                      </p:to>
                                    </p:set>
                                    <p:animEffect transition="in" filter="wipe(down)">
                                      <p:cBhvr>
                                        <p:cTn id="7" dur="500"/>
                                        <p:tgtEl>
                                          <p:spTgt spid="24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55"/>
                                        </p:tgtEl>
                                        <p:attrNameLst>
                                          <p:attrName>style.visibility</p:attrName>
                                        </p:attrNameLst>
                                      </p:cBhvr>
                                      <p:to>
                                        <p:strVal val="visible"/>
                                      </p:to>
                                    </p:set>
                                    <p:animEffect transition="in" filter="wipe(up)">
                                      <p:cBhvr>
                                        <p:cTn id="11" dur="500"/>
                                        <p:tgtEl>
                                          <p:spTgt spid="255"/>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79"/>
                                        </p:tgtEl>
                                        <p:attrNameLst>
                                          <p:attrName>style.visibility</p:attrName>
                                        </p:attrNameLst>
                                      </p:cBhvr>
                                      <p:to>
                                        <p:strVal val="visible"/>
                                      </p:to>
                                    </p:set>
                                    <p:animEffect transition="in" filter="wipe(up)">
                                      <p:cBhvr>
                                        <p:cTn id="15" dur="500"/>
                                        <p:tgtEl>
                                          <p:spTgt spid="27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47"/>
                                        </p:tgtEl>
                                        <p:attrNameLst>
                                          <p:attrName>style.visibility</p:attrName>
                                        </p:attrNameLst>
                                      </p:cBhvr>
                                      <p:to>
                                        <p:strVal val="visible"/>
                                      </p:to>
                                    </p:set>
                                    <p:animEffect transition="in" filter="wipe(up)">
                                      <p:cBhvr>
                                        <p:cTn id="19" dur="500"/>
                                        <p:tgtEl>
                                          <p:spTgt spid="24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275"/>
                                        </p:tgtEl>
                                        <p:attrNameLst>
                                          <p:attrName>style.visibility</p:attrName>
                                        </p:attrNameLst>
                                      </p:cBhvr>
                                      <p:to>
                                        <p:strVal val="visible"/>
                                      </p:to>
                                    </p:set>
                                    <p:animEffect transition="in" filter="wipe(down)">
                                      <p:cBhvr>
                                        <p:cTn id="23" dur="500"/>
                                        <p:tgtEl>
                                          <p:spTgt spid="275"/>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271"/>
                                        </p:tgtEl>
                                        <p:attrNameLst>
                                          <p:attrName>style.visibility</p:attrName>
                                        </p:attrNameLst>
                                      </p:cBhvr>
                                      <p:to>
                                        <p:strVal val="visible"/>
                                      </p:to>
                                    </p:set>
                                    <p:animEffect transition="in" filter="wipe(down)">
                                      <p:cBhvr>
                                        <p:cTn id="27" dur="500"/>
                                        <p:tgtEl>
                                          <p:spTgt spid="271"/>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266"/>
                                        </p:tgtEl>
                                        <p:attrNameLst>
                                          <p:attrName>style.visibility</p:attrName>
                                        </p:attrNameLst>
                                      </p:cBhvr>
                                      <p:to>
                                        <p:strVal val="visible"/>
                                      </p:to>
                                    </p:set>
                                    <p:animEffect transition="in" filter="wipe(down)">
                                      <p:cBhvr>
                                        <p:cTn id="31" dur="500"/>
                                        <p:tgtEl>
                                          <p:spTgt spid="266"/>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down)">
                                      <p:cBhvr>
                                        <p:cTn id="34" dur="500"/>
                                        <p:tgtEl>
                                          <p:spTgt spid="4"/>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down)">
                                      <p:cBhvr>
                                        <p:cTn id="3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2938207"/>
            <a:ext cx="9144000" cy="1143000"/>
          </a:xfrm>
          <a:prstGeom prst="rect">
            <a:avLst/>
          </a:prstGeom>
          <a:solidFill>
            <a:schemeClr val="bg1">
              <a:lumMod val="8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5" name="Rectangle 154"/>
          <p:cNvSpPr/>
          <p:nvPr/>
        </p:nvSpPr>
        <p:spPr>
          <a:xfrm>
            <a:off x="1981200" y="1484785"/>
            <a:ext cx="1752600" cy="4101373"/>
          </a:xfrm>
          <a:prstGeom prst="rect">
            <a:avLst/>
          </a:prstGeom>
          <a:solidFill>
            <a:schemeClr val="bg1">
              <a:lumMod val="8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6" name="Rectangle 155"/>
          <p:cNvSpPr/>
          <p:nvPr/>
        </p:nvSpPr>
        <p:spPr>
          <a:xfrm>
            <a:off x="5486400" y="1484784"/>
            <a:ext cx="1752600" cy="4101373"/>
          </a:xfrm>
          <a:prstGeom prst="rect">
            <a:avLst/>
          </a:prstGeom>
          <a:solidFill>
            <a:schemeClr val="bg1">
              <a:lumMod val="8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p:cNvGrpSpPr/>
          <p:nvPr/>
        </p:nvGrpSpPr>
        <p:grpSpPr>
          <a:xfrm>
            <a:off x="356652" y="1793304"/>
            <a:ext cx="1395882" cy="942055"/>
            <a:chOff x="356652" y="1350646"/>
            <a:chExt cx="1395882" cy="942055"/>
          </a:xfrm>
        </p:grpSpPr>
        <p:grpSp>
          <p:nvGrpSpPr>
            <p:cNvPr id="157" name="Group 156"/>
            <p:cNvGrpSpPr/>
            <p:nvPr/>
          </p:nvGrpSpPr>
          <p:grpSpPr>
            <a:xfrm>
              <a:off x="356652" y="1350646"/>
              <a:ext cx="1395882" cy="942055"/>
              <a:chOff x="356719" y="1334635"/>
              <a:chExt cx="1395882" cy="942055"/>
            </a:xfrm>
          </p:grpSpPr>
          <p:sp>
            <p:nvSpPr>
              <p:cNvPr id="158" name="Oval 157"/>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9" name="TextBox 158"/>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Accounting</a:t>
                </a:r>
              </a:p>
            </p:txBody>
          </p:sp>
        </p:grpSp>
        <p:sp>
          <p:nvSpPr>
            <p:cNvPr id="203" name="Freeform 52"/>
            <p:cNvSpPr>
              <a:spLocks noEditPoints="1"/>
            </p:cNvSpPr>
            <p:nvPr/>
          </p:nvSpPr>
          <p:spPr bwMode="auto">
            <a:xfrm>
              <a:off x="928227" y="1498525"/>
              <a:ext cx="301938" cy="412350"/>
            </a:xfrm>
            <a:custGeom>
              <a:avLst/>
              <a:gdLst/>
              <a:ahLst/>
              <a:cxnLst>
                <a:cxn ang="0">
                  <a:pos x="22" y="0"/>
                </a:cxn>
                <a:cxn ang="0">
                  <a:pos x="2" y="13"/>
                </a:cxn>
                <a:cxn ang="0">
                  <a:pos x="0" y="343"/>
                </a:cxn>
                <a:cxn ang="0">
                  <a:pos x="13" y="363"/>
                </a:cxn>
                <a:cxn ang="0">
                  <a:pos x="247" y="364"/>
                </a:cxn>
                <a:cxn ang="0">
                  <a:pos x="269" y="352"/>
                </a:cxn>
                <a:cxn ang="0">
                  <a:pos x="205" y="0"/>
                </a:cxn>
                <a:cxn ang="0">
                  <a:pos x="211" y="63"/>
                </a:cxn>
                <a:cxn ang="0">
                  <a:pos x="251" y="343"/>
                </a:cxn>
                <a:cxn ang="0">
                  <a:pos x="22" y="346"/>
                </a:cxn>
                <a:cxn ang="0">
                  <a:pos x="19" y="343"/>
                </a:cxn>
                <a:cxn ang="0">
                  <a:pos x="20" y="20"/>
                </a:cxn>
                <a:cxn ang="0">
                  <a:pos x="193" y="72"/>
                </a:cxn>
                <a:cxn ang="0">
                  <a:pos x="194" y="80"/>
                </a:cxn>
                <a:cxn ang="0">
                  <a:pos x="251" y="82"/>
                </a:cxn>
                <a:cxn ang="0">
                  <a:pos x="211" y="100"/>
                </a:cxn>
                <a:cxn ang="0">
                  <a:pos x="216" y="101"/>
                </a:cxn>
                <a:cxn ang="0">
                  <a:pos x="218" y="107"/>
                </a:cxn>
                <a:cxn ang="0">
                  <a:pos x="214" y="112"/>
                </a:cxn>
                <a:cxn ang="0">
                  <a:pos x="51" y="114"/>
                </a:cxn>
                <a:cxn ang="0">
                  <a:pos x="46" y="109"/>
                </a:cxn>
                <a:cxn ang="0">
                  <a:pos x="46" y="103"/>
                </a:cxn>
                <a:cxn ang="0">
                  <a:pos x="51" y="100"/>
                </a:cxn>
                <a:cxn ang="0">
                  <a:pos x="218" y="154"/>
                </a:cxn>
                <a:cxn ang="0">
                  <a:pos x="214" y="161"/>
                </a:cxn>
                <a:cxn ang="0">
                  <a:pos x="51" y="161"/>
                </a:cxn>
                <a:cxn ang="0">
                  <a:pos x="46" y="156"/>
                </a:cxn>
                <a:cxn ang="0">
                  <a:pos x="46" y="150"/>
                </a:cxn>
                <a:cxn ang="0">
                  <a:pos x="51" y="147"/>
                </a:cxn>
                <a:cxn ang="0">
                  <a:pos x="214" y="147"/>
                </a:cxn>
                <a:cxn ang="0">
                  <a:pos x="218" y="154"/>
                </a:cxn>
                <a:cxn ang="0">
                  <a:pos x="218" y="199"/>
                </a:cxn>
                <a:cxn ang="0">
                  <a:pos x="214" y="207"/>
                </a:cxn>
                <a:cxn ang="0">
                  <a:pos x="51" y="207"/>
                </a:cxn>
                <a:cxn ang="0">
                  <a:pos x="46" y="203"/>
                </a:cxn>
                <a:cxn ang="0">
                  <a:pos x="46" y="198"/>
                </a:cxn>
                <a:cxn ang="0">
                  <a:pos x="51" y="192"/>
                </a:cxn>
                <a:cxn ang="0">
                  <a:pos x="214" y="194"/>
                </a:cxn>
                <a:cxn ang="0">
                  <a:pos x="218" y="199"/>
                </a:cxn>
                <a:cxn ang="0">
                  <a:pos x="218" y="247"/>
                </a:cxn>
                <a:cxn ang="0">
                  <a:pos x="214" y="252"/>
                </a:cxn>
                <a:cxn ang="0">
                  <a:pos x="51" y="254"/>
                </a:cxn>
                <a:cxn ang="0">
                  <a:pos x="46" y="248"/>
                </a:cxn>
                <a:cxn ang="0">
                  <a:pos x="46" y="243"/>
                </a:cxn>
                <a:cxn ang="0">
                  <a:pos x="51" y="239"/>
                </a:cxn>
                <a:cxn ang="0">
                  <a:pos x="214" y="239"/>
                </a:cxn>
                <a:cxn ang="0">
                  <a:pos x="218" y="247"/>
                </a:cxn>
              </a:cxnLst>
              <a:rect l="0" t="0" r="r" b="b"/>
              <a:pathLst>
                <a:path w="269" h="364">
                  <a:moveTo>
                    <a:pt x="205" y="0"/>
                  </a:moveTo>
                  <a:lnTo>
                    <a:pt x="22" y="0"/>
                  </a:lnTo>
                  <a:lnTo>
                    <a:pt x="22" y="0"/>
                  </a:lnTo>
                  <a:lnTo>
                    <a:pt x="13" y="2"/>
                  </a:lnTo>
                  <a:lnTo>
                    <a:pt x="6" y="5"/>
                  </a:lnTo>
                  <a:lnTo>
                    <a:pt x="2" y="13"/>
                  </a:lnTo>
                  <a:lnTo>
                    <a:pt x="0" y="22"/>
                  </a:lnTo>
                  <a:lnTo>
                    <a:pt x="0" y="343"/>
                  </a:lnTo>
                  <a:lnTo>
                    <a:pt x="0" y="343"/>
                  </a:lnTo>
                  <a:lnTo>
                    <a:pt x="2" y="352"/>
                  </a:lnTo>
                  <a:lnTo>
                    <a:pt x="6" y="359"/>
                  </a:lnTo>
                  <a:lnTo>
                    <a:pt x="13" y="363"/>
                  </a:lnTo>
                  <a:lnTo>
                    <a:pt x="22" y="364"/>
                  </a:lnTo>
                  <a:lnTo>
                    <a:pt x="247" y="364"/>
                  </a:lnTo>
                  <a:lnTo>
                    <a:pt x="247" y="364"/>
                  </a:lnTo>
                  <a:lnTo>
                    <a:pt x="256" y="363"/>
                  </a:lnTo>
                  <a:lnTo>
                    <a:pt x="263" y="359"/>
                  </a:lnTo>
                  <a:lnTo>
                    <a:pt x="269" y="352"/>
                  </a:lnTo>
                  <a:lnTo>
                    <a:pt x="269" y="343"/>
                  </a:lnTo>
                  <a:lnTo>
                    <a:pt x="269" y="69"/>
                  </a:lnTo>
                  <a:lnTo>
                    <a:pt x="205" y="0"/>
                  </a:lnTo>
                  <a:close/>
                  <a:moveTo>
                    <a:pt x="211" y="33"/>
                  </a:moveTo>
                  <a:lnTo>
                    <a:pt x="240" y="63"/>
                  </a:lnTo>
                  <a:lnTo>
                    <a:pt x="211" y="63"/>
                  </a:lnTo>
                  <a:lnTo>
                    <a:pt x="211" y="33"/>
                  </a:lnTo>
                  <a:close/>
                  <a:moveTo>
                    <a:pt x="251" y="343"/>
                  </a:moveTo>
                  <a:lnTo>
                    <a:pt x="251" y="343"/>
                  </a:lnTo>
                  <a:lnTo>
                    <a:pt x="251" y="344"/>
                  </a:lnTo>
                  <a:lnTo>
                    <a:pt x="247" y="346"/>
                  </a:lnTo>
                  <a:lnTo>
                    <a:pt x="22" y="346"/>
                  </a:lnTo>
                  <a:lnTo>
                    <a:pt x="22" y="346"/>
                  </a:lnTo>
                  <a:lnTo>
                    <a:pt x="20" y="344"/>
                  </a:lnTo>
                  <a:lnTo>
                    <a:pt x="19" y="343"/>
                  </a:lnTo>
                  <a:lnTo>
                    <a:pt x="19" y="22"/>
                  </a:lnTo>
                  <a:lnTo>
                    <a:pt x="19" y="22"/>
                  </a:lnTo>
                  <a:lnTo>
                    <a:pt x="20" y="20"/>
                  </a:lnTo>
                  <a:lnTo>
                    <a:pt x="22" y="18"/>
                  </a:lnTo>
                  <a:lnTo>
                    <a:pt x="193" y="18"/>
                  </a:lnTo>
                  <a:lnTo>
                    <a:pt x="193" y="72"/>
                  </a:lnTo>
                  <a:lnTo>
                    <a:pt x="193" y="72"/>
                  </a:lnTo>
                  <a:lnTo>
                    <a:pt x="193" y="76"/>
                  </a:lnTo>
                  <a:lnTo>
                    <a:pt x="194" y="80"/>
                  </a:lnTo>
                  <a:lnTo>
                    <a:pt x="198" y="82"/>
                  </a:lnTo>
                  <a:lnTo>
                    <a:pt x="202" y="82"/>
                  </a:lnTo>
                  <a:lnTo>
                    <a:pt x="251" y="82"/>
                  </a:lnTo>
                  <a:lnTo>
                    <a:pt x="251" y="343"/>
                  </a:lnTo>
                  <a:close/>
                  <a:moveTo>
                    <a:pt x="51" y="100"/>
                  </a:moveTo>
                  <a:lnTo>
                    <a:pt x="211" y="100"/>
                  </a:lnTo>
                  <a:lnTo>
                    <a:pt x="211" y="100"/>
                  </a:lnTo>
                  <a:lnTo>
                    <a:pt x="214" y="100"/>
                  </a:lnTo>
                  <a:lnTo>
                    <a:pt x="216" y="101"/>
                  </a:lnTo>
                  <a:lnTo>
                    <a:pt x="218" y="103"/>
                  </a:lnTo>
                  <a:lnTo>
                    <a:pt x="218" y="107"/>
                  </a:lnTo>
                  <a:lnTo>
                    <a:pt x="218" y="107"/>
                  </a:lnTo>
                  <a:lnTo>
                    <a:pt x="218" y="109"/>
                  </a:lnTo>
                  <a:lnTo>
                    <a:pt x="216" y="112"/>
                  </a:lnTo>
                  <a:lnTo>
                    <a:pt x="214" y="112"/>
                  </a:lnTo>
                  <a:lnTo>
                    <a:pt x="211" y="114"/>
                  </a:lnTo>
                  <a:lnTo>
                    <a:pt x="51" y="114"/>
                  </a:lnTo>
                  <a:lnTo>
                    <a:pt x="51" y="114"/>
                  </a:lnTo>
                  <a:lnTo>
                    <a:pt x="49" y="112"/>
                  </a:lnTo>
                  <a:lnTo>
                    <a:pt x="48" y="112"/>
                  </a:lnTo>
                  <a:lnTo>
                    <a:pt x="46" y="109"/>
                  </a:lnTo>
                  <a:lnTo>
                    <a:pt x="44" y="107"/>
                  </a:lnTo>
                  <a:lnTo>
                    <a:pt x="44" y="107"/>
                  </a:lnTo>
                  <a:lnTo>
                    <a:pt x="46" y="103"/>
                  </a:lnTo>
                  <a:lnTo>
                    <a:pt x="48" y="101"/>
                  </a:lnTo>
                  <a:lnTo>
                    <a:pt x="49" y="100"/>
                  </a:lnTo>
                  <a:lnTo>
                    <a:pt x="51" y="100"/>
                  </a:lnTo>
                  <a:lnTo>
                    <a:pt x="51" y="100"/>
                  </a:lnTo>
                  <a:close/>
                  <a:moveTo>
                    <a:pt x="218" y="154"/>
                  </a:moveTo>
                  <a:lnTo>
                    <a:pt x="218" y="154"/>
                  </a:lnTo>
                  <a:lnTo>
                    <a:pt x="218" y="156"/>
                  </a:lnTo>
                  <a:lnTo>
                    <a:pt x="216" y="160"/>
                  </a:lnTo>
                  <a:lnTo>
                    <a:pt x="214" y="161"/>
                  </a:lnTo>
                  <a:lnTo>
                    <a:pt x="211" y="161"/>
                  </a:lnTo>
                  <a:lnTo>
                    <a:pt x="51" y="161"/>
                  </a:lnTo>
                  <a:lnTo>
                    <a:pt x="51" y="161"/>
                  </a:lnTo>
                  <a:lnTo>
                    <a:pt x="49" y="161"/>
                  </a:lnTo>
                  <a:lnTo>
                    <a:pt x="48" y="160"/>
                  </a:lnTo>
                  <a:lnTo>
                    <a:pt x="46" y="156"/>
                  </a:lnTo>
                  <a:lnTo>
                    <a:pt x="44" y="154"/>
                  </a:lnTo>
                  <a:lnTo>
                    <a:pt x="44" y="154"/>
                  </a:lnTo>
                  <a:lnTo>
                    <a:pt x="46" y="150"/>
                  </a:lnTo>
                  <a:lnTo>
                    <a:pt x="48" y="149"/>
                  </a:lnTo>
                  <a:lnTo>
                    <a:pt x="49" y="147"/>
                  </a:lnTo>
                  <a:lnTo>
                    <a:pt x="51" y="147"/>
                  </a:lnTo>
                  <a:lnTo>
                    <a:pt x="211" y="147"/>
                  </a:lnTo>
                  <a:lnTo>
                    <a:pt x="211" y="147"/>
                  </a:lnTo>
                  <a:lnTo>
                    <a:pt x="214" y="147"/>
                  </a:lnTo>
                  <a:lnTo>
                    <a:pt x="216" y="149"/>
                  </a:lnTo>
                  <a:lnTo>
                    <a:pt x="218" y="150"/>
                  </a:lnTo>
                  <a:lnTo>
                    <a:pt x="218" y="154"/>
                  </a:lnTo>
                  <a:lnTo>
                    <a:pt x="218" y="154"/>
                  </a:lnTo>
                  <a:close/>
                  <a:moveTo>
                    <a:pt x="218" y="199"/>
                  </a:moveTo>
                  <a:lnTo>
                    <a:pt x="218" y="199"/>
                  </a:lnTo>
                  <a:lnTo>
                    <a:pt x="218" y="203"/>
                  </a:lnTo>
                  <a:lnTo>
                    <a:pt x="216" y="205"/>
                  </a:lnTo>
                  <a:lnTo>
                    <a:pt x="214" y="207"/>
                  </a:lnTo>
                  <a:lnTo>
                    <a:pt x="211" y="207"/>
                  </a:lnTo>
                  <a:lnTo>
                    <a:pt x="51" y="207"/>
                  </a:lnTo>
                  <a:lnTo>
                    <a:pt x="51" y="207"/>
                  </a:lnTo>
                  <a:lnTo>
                    <a:pt x="49" y="207"/>
                  </a:lnTo>
                  <a:lnTo>
                    <a:pt x="48" y="205"/>
                  </a:lnTo>
                  <a:lnTo>
                    <a:pt x="46" y="203"/>
                  </a:lnTo>
                  <a:lnTo>
                    <a:pt x="44" y="199"/>
                  </a:lnTo>
                  <a:lnTo>
                    <a:pt x="44" y="199"/>
                  </a:lnTo>
                  <a:lnTo>
                    <a:pt x="46" y="198"/>
                  </a:lnTo>
                  <a:lnTo>
                    <a:pt x="48" y="194"/>
                  </a:lnTo>
                  <a:lnTo>
                    <a:pt x="49" y="194"/>
                  </a:lnTo>
                  <a:lnTo>
                    <a:pt x="51" y="192"/>
                  </a:lnTo>
                  <a:lnTo>
                    <a:pt x="211" y="192"/>
                  </a:lnTo>
                  <a:lnTo>
                    <a:pt x="211" y="192"/>
                  </a:lnTo>
                  <a:lnTo>
                    <a:pt x="214" y="194"/>
                  </a:lnTo>
                  <a:lnTo>
                    <a:pt x="216" y="194"/>
                  </a:lnTo>
                  <a:lnTo>
                    <a:pt x="218" y="198"/>
                  </a:lnTo>
                  <a:lnTo>
                    <a:pt x="218" y="199"/>
                  </a:lnTo>
                  <a:lnTo>
                    <a:pt x="218" y="199"/>
                  </a:lnTo>
                  <a:close/>
                  <a:moveTo>
                    <a:pt x="218" y="247"/>
                  </a:moveTo>
                  <a:lnTo>
                    <a:pt x="218" y="247"/>
                  </a:lnTo>
                  <a:lnTo>
                    <a:pt x="218" y="248"/>
                  </a:lnTo>
                  <a:lnTo>
                    <a:pt x="216" y="252"/>
                  </a:lnTo>
                  <a:lnTo>
                    <a:pt x="214" y="252"/>
                  </a:lnTo>
                  <a:lnTo>
                    <a:pt x="211" y="254"/>
                  </a:lnTo>
                  <a:lnTo>
                    <a:pt x="51" y="254"/>
                  </a:lnTo>
                  <a:lnTo>
                    <a:pt x="51" y="254"/>
                  </a:lnTo>
                  <a:lnTo>
                    <a:pt x="49" y="252"/>
                  </a:lnTo>
                  <a:lnTo>
                    <a:pt x="48" y="252"/>
                  </a:lnTo>
                  <a:lnTo>
                    <a:pt x="46" y="248"/>
                  </a:lnTo>
                  <a:lnTo>
                    <a:pt x="44" y="247"/>
                  </a:lnTo>
                  <a:lnTo>
                    <a:pt x="44" y="247"/>
                  </a:lnTo>
                  <a:lnTo>
                    <a:pt x="46" y="243"/>
                  </a:lnTo>
                  <a:lnTo>
                    <a:pt x="48" y="241"/>
                  </a:lnTo>
                  <a:lnTo>
                    <a:pt x="49" y="239"/>
                  </a:lnTo>
                  <a:lnTo>
                    <a:pt x="51" y="239"/>
                  </a:lnTo>
                  <a:lnTo>
                    <a:pt x="211" y="239"/>
                  </a:lnTo>
                  <a:lnTo>
                    <a:pt x="211" y="239"/>
                  </a:lnTo>
                  <a:lnTo>
                    <a:pt x="214" y="239"/>
                  </a:lnTo>
                  <a:lnTo>
                    <a:pt x="216" y="241"/>
                  </a:lnTo>
                  <a:lnTo>
                    <a:pt x="218" y="243"/>
                  </a:lnTo>
                  <a:lnTo>
                    <a:pt x="218" y="247"/>
                  </a:lnTo>
                  <a:lnTo>
                    <a:pt x="218" y="247"/>
                  </a:lnTo>
                  <a:close/>
                </a:path>
              </a:pathLst>
            </a:custGeom>
            <a:solidFill>
              <a:schemeClr val="tx2">
                <a:lumMod val="95000"/>
                <a:lumOff val="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8" name="Group 7"/>
          <p:cNvGrpSpPr/>
          <p:nvPr/>
        </p:nvGrpSpPr>
        <p:grpSpPr>
          <a:xfrm>
            <a:off x="331015" y="3036002"/>
            <a:ext cx="1395882" cy="947410"/>
            <a:chOff x="331015" y="2593345"/>
            <a:chExt cx="1395882" cy="947410"/>
          </a:xfrm>
        </p:grpSpPr>
        <p:grpSp>
          <p:nvGrpSpPr>
            <p:cNvPr id="160" name="Group 159"/>
            <p:cNvGrpSpPr/>
            <p:nvPr/>
          </p:nvGrpSpPr>
          <p:grpSpPr>
            <a:xfrm>
              <a:off x="331015" y="2593345"/>
              <a:ext cx="1395882" cy="947410"/>
              <a:chOff x="356719" y="1329280"/>
              <a:chExt cx="1395882" cy="947410"/>
            </a:xfrm>
          </p:grpSpPr>
          <p:sp>
            <p:nvSpPr>
              <p:cNvPr id="161" name="Oval 160"/>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2" name="TextBox 161"/>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Teaching</a:t>
                </a:r>
              </a:p>
            </p:txBody>
          </p:sp>
        </p:grpSp>
        <p:grpSp>
          <p:nvGrpSpPr>
            <p:cNvPr id="204" name="Group 74"/>
            <p:cNvGrpSpPr/>
            <p:nvPr/>
          </p:nvGrpSpPr>
          <p:grpSpPr>
            <a:xfrm>
              <a:off x="985685" y="2776667"/>
              <a:ext cx="187022" cy="337990"/>
              <a:chOff x="3386647" y="802411"/>
              <a:chExt cx="172336" cy="311450"/>
            </a:xfrm>
            <a:solidFill>
              <a:schemeClr val="tx1"/>
            </a:solidFill>
          </p:grpSpPr>
          <p:sp>
            <p:nvSpPr>
              <p:cNvPr id="205"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6"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7"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solidFill>
                <a:schemeClr val="tx2">
                  <a:lumMod val="95000"/>
                  <a:lumOff val="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8"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11" name="Group 10"/>
          <p:cNvGrpSpPr/>
          <p:nvPr/>
        </p:nvGrpSpPr>
        <p:grpSpPr>
          <a:xfrm>
            <a:off x="2083752" y="3036002"/>
            <a:ext cx="1395882" cy="947410"/>
            <a:chOff x="2083752" y="2593345"/>
            <a:chExt cx="1395882" cy="947410"/>
          </a:xfrm>
        </p:grpSpPr>
        <p:grpSp>
          <p:nvGrpSpPr>
            <p:cNvPr id="169" name="Group 168"/>
            <p:cNvGrpSpPr/>
            <p:nvPr/>
          </p:nvGrpSpPr>
          <p:grpSpPr>
            <a:xfrm>
              <a:off x="2083752" y="2593345"/>
              <a:ext cx="1395882" cy="947410"/>
              <a:chOff x="356719" y="1329280"/>
              <a:chExt cx="1395882" cy="947410"/>
            </a:xfrm>
          </p:grpSpPr>
          <p:sp>
            <p:nvSpPr>
              <p:cNvPr id="170" name="Oval 169"/>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TextBox 170"/>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Cyber Security</a:t>
                </a:r>
              </a:p>
            </p:txBody>
          </p:sp>
        </p:grpSp>
        <p:sp>
          <p:nvSpPr>
            <p:cNvPr id="214" name="Freeform 80"/>
            <p:cNvSpPr>
              <a:spLocks noEditPoints="1"/>
            </p:cNvSpPr>
            <p:nvPr/>
          </p:nvSpPr>
          <p:spPr bwMode="auto">
            <a:xfrm>
              <a:off x="2631166" y="2779460"/>
              <a:ext cx="394776" cy="296836"/>
            </a:xfrm>
            <a:custGeom>
              <a:avLst/>
              <a:gdLst>
                <a:gd name="T0" fmla="*/ 409426 w 256"/>
                <a:gd name="T1" fmla="*/ 171029 h 192"/>
                <a:gd name="T2" fmla="*/ 409426 w 256"/>
                <a:gd name="T3" fmla="*/ 171029 h 192"/>
                <a:gd name="T4" fmla="*/ 331440 w 256"/>
                <a:gd name="T5" fmla="*/ 249213 h 192"/>
                <a:gd name="T6" fmla="*/ 331440 w 256"/>
                <a:gd name="T7" fmla="*/ 249213 h 192"/>
                <a:gd name="T8" fmla="*/ 318443 w 256"/>
                <a:gd name="T9" fmla="*/ 254100 h 192"/>
                <a:gd name="T10" fmla="*/ 298946 w 256"/>
                <a:gd name="T11" fmla="*/ 234554 h 192"/>
                <a:gd name="T12" fmla="*/ 305445 w 256"/>
                <a:gd name="T13" fmla="*/ 221523 h 192"/>
                <a:gd name="T14" fmla="*/ 305445 w 256"/>
                <a:gd name="T15" fmla="*/ 221523 h 192"/>
                <a:gd name="T16" fmla="*/ 368808 w 256"/>
                <a:gd name="T17" fmla="*/ 156369 h 192"/>
                <a:gd name="T18" fmla="*/ 305445 w 256"/>
                <a:gd name="T19" fmla="*/ 92844 h 192"/>
                <a:gd name="T20" fmla="*/ 305445 w 256"/>
                <a:gd name="T21" fmla="*/ 92844 h 192"/>
                <a:gd name="T22" fmla="*/ 298946 w 256"/>
                <a:gd name="T23" fmla="*/ 78185 h 192"/>
                <a:gd name="T24" fmla="*/ 318443 w 256"/>
                <a:gd name="T25" fmla="*/ 58638 h 192"/>
                <a:gd name="T26" fmla="*/ 333065 w 256"/>
                <a:gd name="T27" fmla="*/ 65154 h 192"/>
                <a:gd name="T28" fmla="*/ 333065 w 256"/>
                <a:gd name="T29" fmla="*/ 65154 h 192"/>
                <a:gd name="T30" fmla="*/ 409426 w 256"/>
                <a:gd name="T31" fmla="*/ 141709 h 192"/>
                <a:gd name="T32" fmla="*/ 415925 w 256"/>
                <a:gd name="T33" fmla="*/ 156369 h 192"/>
                <a:gd name="T34" fmla="*/ 409426 w 256"/>
                <a:gd name="T35" fmla="*/ 171029 h 192"/>
                <a:gd name="T36" fmla="*/ 173844 w 256"/>
                <a:gd name="T37" fmla="*/ 299707 h 192"/>
                <a:gd name="T38" fmla="*/ 155972 w 256"/>
                <a:gd name="T39" fmla="*/ 312738 h 192"/>
                <a:gd name="T40" fmla="*/ 136475 w 256"/>
                <a:gd name="T41" fmla="*/ 293192 h 192"/>
                <a:gd name="T42" fmla="*/ 138100 w 256"/>
                <a:gd name="T43" fmla="*/ 286677 h 192"/>
                <a:gd name="T44" fmla="*/ 242081 w 256"/>
                <a:gd name="T45" fmla="*/ 13031 h 192"/>
                <a:gd name="T46" fmla="*/ 259953 w 256"/>
                <a:gd name="T47" fmla="*/ 0 h 192"/>
                <a:gd name="T48" fmla="*/ 279450 w 256"/>
                <a:gd name="T49" fmla="*/ 19546 h 192"/>
                <a:gd name="T50" fmla="*/ 277825 w 256"/>
                <a:gd name="T51" fmla="*/ 26062 h 192"/>
                <a:gd name="T52" fmla="*/ 173844 w 256"/>
                <a:gd name="T53" fmla="*/ 299707 h 192"/>
                <a:gd name="T54" fmla="*/ 110480 w 256"/>
                <a:gd name="T55" fmla="*/ 92844 h 192"/>
                <a:gd name="T56" fmla="*/ 47117 w 256"/>
                <a:gd name="T57" fmla="*/ 156369 h 192"/>
                <a:gd name="T58" fmla="*/ 112105 w 256"/>
                <a:gd name="T59" fmla="*/ 221523 h 192"/>
                <a:gd name="T60" fmla="*/ 112105 w 256"/>
                <a:gd name="T61" fmla="*/ 221523 h 192"/>
                <a:gd name="T62" fmla="*/ 116979 w 256"/>
                <a:gd name="T63" fmla="*/ 234554 h 192"/>
                <a:gd name="T64" fmla="*/ 97482 w 256"/>
                <a:gd name="T65" fmla="*/ 254100 h 192"/>
                <a:gd name="T66" fmla="*/ 84485 w 256"/>
                <a:gd name="T67" fmla="*/ 249213 h 192"/>
                <a:gd name="T68" fmla="*/ 84485 w 256"/>
                <a:gd name="T69" fmla="*/ 249213 h 192"/>
                <a:gd name="T70" fmla="*/ 6499 w 256"/>
                <a:gd name="T71" fmla="*/ 171029 h 192"/>
                <a:gd name="T72" fmla="*/ 6499 w 256"/>
                <a:gd name="T73" fmla="*/ 171029 h 192"/>
                <a:gd name="T74" fmla="*/ 0 w 256"/>
                <a:gd name="T75" fmla="*/ 156369 h 192"/>
                <a:gd name="T76" fmla="*/ 6499 w 256"/>
                <a:gd name="T77" fmla="*/ 141709 h 192"/>
                <a:gd name="T78" fmla="*/ 84485 w 256"/>
                <a:gd name="T79" fmla="*/ 65154 h 192"/>
                <a:gd name="T80" fmla="*/ 84485 w 256"/>
                <a:gd name="T81" fmla="*/ 65154 h 192"/>
                <a:gd name="T82" fmla="*/ 97482 w 256"/>
                <a:gd name="T83" fmla="*/ 58638 h 192"/>
                <a:gd name="T84" fmla="*/ 116979 w 256"/>
                <a:gd name="T85" fmla="*/ 78185 h 192"/>
                <a:gd name="T86" fmla="*/ 110480 w 256"/>
                <a:gd name="T87" fmla="*/ 92844 h 19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56" h="192">
                  <a:moveTo>
                    <a:pt x="252" y="105"/>
                  </a:moveTo>
                  <a:cubicBezTo>
                    <a:pt x="252" y="105"/>
                    <a:pt x="252" y="105"/>
                    <a:pt x="252" y="105"/>
                  </a:cubicBezTo>
                  <a:cubicBezTo>
                    <a:pt x="204" y="153"/>
                    <a:pt x="204" y="153"/>
                    <a:pt x="204" y="153"/>
                  </a:cubicBezTo>
                  <a:cubicBezTo>
                    <a:pt x="204" y="153"/>
                    <a:pt x="204" y="153"/>
                    <a:pt x="204" y="153"/>
                  </a:cubicBezTo>
                  <a:cubicBezTo>
                    <a:pt x="202" y="155"/>
                    <a:pt x="199" y="156"/>
                    <a:pt x="196" y="156"/>
                  </a:cubicBezTo>
                  <a:cubicBezTo>
                    <a:pt x="189" y="156"/>
                    <a:pt x="184" y="151"/>
                    <a:pt x="184" y="144"/>
                  </a:cubicBezTo>
                  <a:cubicBezTo>
                    <a:pt x="184" y="141"/>
                    <a:pt x="185" y="138"/>
                    <a:pt x="188" y="136"/>
                  </a:cubicBezTo>
                  <a:cubicBezTo>
                    <a:pt x="188" y="136"/>
                    <a:pt x="188" y="136"/>
                    <a:pt x="188" y="136"/>
                  </a:cubicBezTo>
                  <a:cubicBezTo>
                    <a:pt x="227" y="96"/>
                    <a:pt x="227" y="96"/>
                    <a:pt x="227" y="96"/>
                  </a:cubicBezTo>
                  <a:cubicBezTo>
                    <a:pt x="188" y="57"/>
                    <a:pt x="188" y="57"/>
                    <a:pt x="188" y="57"/>
                  </a:cubicBezTo>
                  <a:cubicBezTo>
                    <a:pt x="188" y="57"/>
                    <a:pt x="188" y="57"/>
                    <a:pt x="188" y="57"/>
                  </a:cubicBezTo>
                  <a:cubicBezTo>
                    <a:pt x="185" y="54"/>
                    <a:pt x="184" y="51"/>
                    <a:pt x="184" y="48"/>
                  </a:cubicBezTo>
                  <a:cubicBezTo>
                    <a:pt x="184" y="41"/>
                    <a:pt x="189" y="36"/>
                    <a:pt x="196" y="36"/>
                  </a:cubicBezTo>
                  <a:cubicBezTo>
                    <a:pt x="199" y="36"/>
                    <a:pt x="202" y="37"/>
                    <a:pt x="205" y="40"/>
                  </a:cubicBezTo>
                  <a:cubicBezTo>
                    <a:pt x="205" y="40"/>
                    <a:pt x="205" y="40"/>
                    <a:pt x="205" y="40"/>
                  </a:cubicBezTo>
                  <a:cubicBezTo>
                    <a:pt x="252" y="87"/>
                    <a:pt x="252" y="87"/>
                    <a:pt x="252" y="87"/>
                  </a:cubicBezTo>
                  <a:cubicBezTo>
                    <a:pt x="254" y="89"/>
                    <a:pt x="256" y="92"/>
                    <a:pt x="256" y="96"/>
                  </a:cubicBezTo>
                  <a:cubicBezTo>
                    <a:pt x="256" y="99"/>
                    <a:pt x="255" y="102"/>
                    <a:pt x="252" y="105"/>
                  </a:cubicBezTo>
                  <a:moveTo>
                    <a:pt x="107" y="184"/>
                  </a:moveTo>
                  <a:cubicBezTo>
                    <a:pt x="106" y="189"/>
                    <a:pt x="101" y="192"/>
                    <a:pt x="96" y="192"/>
                  </a:cubicBezTo>
                  <a:cubicBezTo>
                    <a:pt x="89" y="192"/>
                    <a:pt x="84" y="187"/>
                    <a:pt x="84" y="180"/>
                  </a:cubicBezTo>
                  <a:cubicBezTo>
                    <a:pt x="84" y="178"/>
                    <a:pt x="84" y="177"/>
                    <a:pt x="85" y="176"/>
                  </a:cubicBezTo>
                  <a:cubicBezTo>
                    <a:pt x="149" y="8"/>
                    <a:pt x="149" y="8"/>
                    <a:pt x="149" y="8"/>
                  </a:cubicBezTo>
                  <a:cubicBezTo>
                    <a:pt x="150" y="3"/>
                    <a:pt x="155" y="0"/>
                    <a:pt x="160" y="0"/>
                  </a:cubicBezTo>
                  <a:cubicBezTo>
                    <a:pt x="167" y="0"/>
                    <a:pt x="172" y="5"/>
                    <a:pt x="172" y="12"/>
                  </a:cubicBezTo>
                  <a:cubicBezTo>
                    <a:pt x="172" y="14"/>
                    <a:pt x="172" y="15"/>
                    <a:pt x="171" y="16"/>
                  </a:cubicBezTo>
                  <a:lnTo>
                    <a:pt x="107" y="184"/>
                  </a:lnTo>
                  <a:close/>
                  <a:moveTo>
                    <a:pt x="68" y="57"/>
                  </a:moveTo>
                  <a:cubicBezTo>
                    <a:pt x="29" y="96"/>
                    <a:pt x="29" y="96"/>
                    <a:pt x="29" y="96"/>
                  </a:cubicBezTo>
                  <a:cubicBezTo>
                    <a:pt x="69" y="136"/>
                    <a:pt x="69" y="136"/>
                    <a:pt x="69" y="136"/>
                  </a:cubicBezTo>
                  <a:cubicBezTo>
                    <a:pt x="69" y="136"/>
                    <a:pt x="69" y="136"/>
                    <a:pt x="69" y="136"/>
                  </a:cubicBezTo>
                  <a:cubicBezTo>
                    <a:pt x="71" y="138"/>
                    <a:pt x="72" y="141"/>
                    <a:pt x="72" y="144"/>
                  </a:cubicBezTo>
                  <a:cubicBezTo>
                    <a:pt x="72" y="151"/>
                    <a:pt x="67" y="156"/>
                    <a:pt x="60" y="156"/>
                  </a:cubicBezTo>
                  <a:cubicBezTo>
                    <a:pt x="57" y="156"/>
                    <a:pt x="54" y="155"/>
                    <a:pt x="52" y="153"/>
                  </a:cubicBezTo>
                  <a:cubicBezTo>
                    <a:pt x="52" y="153"/>
                    <a:pt x="52" y="153"/>
                    <a:pt x="52" y="153"/>
                  </a:cubicBezTo>
                  <a:cubicBezTo>
                    <a:pt x="4" y="105"/>
                    <a:pt x="4" y="105"/>
                    <a:pt x="4" y="105"/>
                  </a:cubicBezTo>
                  <a:cubicBezTo>
                    <a:pt x="4" y="105"/>
                    <a:pt x="4" y="105"/>
                    <a:pt x="4" y="105"/>
                  </a:cubicBezTo>
                  <a:cubicBezTo>
                    <a:pt x="1" y="102"/>
                    <a:pt x="0" y="99"/>
                    <a:pt x="0" y="96"/>
                  </a:cubicBezTo>
                  <a:cubicBezTo>
                    <a:pt x="0" y="92"/>
                    <a:pt x="2" y="89"/>
                    <a:pt x="4" y="87"/>
                  </a:cubicBezTo>
                  <a:cubicBezTo>
                    <a:pt x="52" y="40"/>
                    <a:pt x="52" y="40"/>
                    <a:pt x="52" y="40"/>
                  </a:cubicBezTo>
                  <a:cubicBezTo>
                    <a:pt x="52" y="40"/>
                    <a:pt x="52" y="40"/>
                    <a:pt x="52" y="40"/>
                  </a:cubicBezTo>
                  <a:cubicBezTo>
                    <a:pt x="54" y="37"/>
                    <a:pt x="57" y="36"/>
                    <a:pt x="60" y="36"/>
                  </a:cubicBezTo>
                  <a:cubicBezTo>
                    <a:pt x="67" y="36"/>
                    <a:pt x="72" y="41"/>
                    <a:pt x="72" y="48"/>
                  </a:cubicBezTo>
                  <a:cubicBezTo>
                    <a:pt x="72" y="51"/>
                    <a:pt x="71" y="54"/>
                    <a:pt x="68" y="57"/>
                  </a:cubicBezTo>
                  <a:close/>
                </a:path>
              </a:pathLst>
            </a:custGeom>
            <a:solidFill>
              <a:schemeClr val="tx2">
                <a:lumMod val="95000"/>
                <a:lumOff val="5000"/>
              </a:schemeClr>
            </a:solidFill>
            <a:ln>
              <a:noFill/>
            </a:ln>
          </p:spPr>
          <p:txBody>
            <a:bodyPr/>
            <a:lstStyle/>
            <a:p>
              <a:endParaRPr lang="en-US" sz="1350"/>
            </a:p>
          </p:txBody>
        </p:sp>
      </p:grpSp>
      <p:grpSp>
        <p:nvGrpSpPr>
          <p:cNvPr id="13" name="Group 12"/>
          <p:cNvGrpSpPr/>
          <p:nvPr/>
        </p:nvGrpSpPr>
        <p:grpSpPr>
          <a:xfrm>
            <a:off x="3903502" y="1793304"/>
            <a:ext cx="1395882" cy="942055"/>
            <a:chOff x="3903502" y="1350646"/>
            <a:chExt cx="1395882" cy="942055"/>
          </a:xfrm>
        </p:grpSpPr>
        <p:grpSp>
          <p:nvGrpSpPr>
            <p:cNvPr id="175" name="Group 174"/>
            <p:cNvGrpSpPr/>
            <p:nvPr/>
          </p:nvGrpSpPr>
          <p:grpSpPr>
            <a:xfrm>
              <a:off x="3903502" y="1350646"/>
              <a:ext cx="1395882" cy="942055"/>
              <a:chOff x="356719" y="1334635"/>
              <a:chExt cx="1395882" cy="942055"/>
            </a:xfrm>
          </p:grpSpPr>
          <p:sp>
            <p:nvSpPr>
              <p:cNvPr id="176" name="Oval 175"/>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7" name="TextBox 176"/>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Horticulture</a:t>
                </a:r>
              </a:p>
            </p:txBody>
          </p:sp>
        </p:grpSp>
        <p:sp>
          <p:nvSpPr>
            <p:cNvPr id="221" name="Freeform 15"/>
            <p:cNvSpPr>
              <a:spLocks noEditPoints="1"/>
            </p:cNvSpPr>
            <p:nvPr/>
          </p:nvSpPr>
          <p:spPr bwMode="auto">
            <a:xfrm>
              <a:off x="4428658" y="1500491"/>
              <a:ext cx="394776" cy="394776"/>
            </a:xfrm>
            <a:custGeom>
              <a:avLst/>
              <a:gdLst>
                <a:gd name="T0" fmla="*/ 344438 w 256"/>
                <a:gd name="T1" fmla="*/ 227459 h 256"/>
                <a:gd name="T2" fmla="*/ 344438 w 256"/>
                <a:gd name="T3" fmla="*/ 188466 h 256"/>
                <a:gd name="T4" fmla="*/ 415925 w 256"/>
                <a:gd name="T5" fmla="*/ 207963 h 256"/>
                <a:gd name="T6" fmla="*/ 357436 w 256"/>
                <a:gd name="T7" fmla="*/ 84485 h 256"/>
                <a:gd name="T8" fmla="*/ 305445 w 256"/>
                <a:gd name="T9" fmla="*/ 129977 h 256"/>
                <a:gd name="T10" fmla="*/ 292447 w 256"/>
                <a:gd name="T11" fmla="*/ 97482 h 256"/>
                <a:gd name="T12" fmla="*/ 344438 w 256"/>
                <a:gd name="T13" fmla="*/ 51991 h 256"/>
                <a:gd name="T14" fmla="*/ 357436 w 256"/>
                <a:gd name="T15" fmla="*/ 84485 h 256"/>
                <a:gd name="T16" fmla="*/ 188466 w 256"/>
                <a:gd name="T17" fmla="*/ 396429 h 256"/>
                <a:gd name="T18" fmla="*/ 207963 w 256"/>
                <a:gd name="T19" fmla="*/ 324941 h 256"/>
                <a:gd name="T20" fmla="*/ 227459 w 256"/>
                <a:gd name="T21" fmla="*/ 396429 h 256"/>
                <a:gd name="T22" fmla="*/ 207963 w 256"/>
                <a:gd name="T23" fmla="*/ 90984 h 256"/>
                <a:gd name="T24" fmla="*/ 188466 w 256"/>
                <a:gd name="T25" fmla="*/ 19496 h 256"/>
                <a:gd name="T26" fmla="*/ 227459 w 256"/>
                <a:gd name="T27" fmla="*/ 19496 h 256"/>
                <a:gd name="T28" fmla="*/ 207963 w 256"/>
                <a:gd name="T29" fmla="*/ 90984 h 256"/>
                <a:gd name="T30" fmla="*/ 84485 w 256"/>
                <a:gd name="T31" fmla="*/ 357436 h 256"/>
                <a:gd name="T32" fmla="*/ 51991 w 256"/>
                <a:gd name="T33" fmla="*/ 344438 h 256"/>
                <a:gd name="T34" fmla="*/ 97482 w 256"/>
                <a:gd name="T35" fmla="*/ 292447 h 256"/>
                <a:gd name="T36" fmla="*/ 129977 w 256"/>
                <a:gd name="T37" fmla="*/ 305445 h 256"/>
                <a:gd name="T38" fmla="*/ 110480 w 256"/>
                <a:gd name="T39" fmla="*/ 129977 h 256"/>
                <a:gd name="T40" fmla="*/ 58489 w 256"/>
                <a:gd name="T41" fmla="*/ 84485 h 256"/>
                <a:gd name="T42" fmla="*/ 71487 w 256"/>
                <a:gd name="T43" fmla="*/ 51991 h 256"/>
                <a:gd name="T44" fmla="*/ 123478 w 256"/>
                <a:gd name="T45" fmla="*/ 97482 h 256"/>
                <a:gd name="T46" fmla="*/ 110480 w 256"/>
                <a:gd name="T47" fmla="*/ 129977 h 256"/>
                <a:gd name="T48" fmla="*/ 71487 w 256"/>
                <a:gd name="T49" fmla="*/ 227459 h 256"/>
                <a:gd name="T50" fmla="*/ 0 w 256"/>
                <a:gd name="T51" fmla="*/ 207963 h 256"/>
                <a:gd name="T52" fmla="*/ 71487 w 256"/>
                <a:gd name="T53" fmla="*/ 188466 h 256"/>
                <a:gd name="T54" fmla="*/ 305445 w 256"/>
                <a:gd name="T55" fmla="*/ 285948 h 256"/>
                <a:gd name="T56" fmla="*/ 357436 w 256"/>
                <a:gd name="T57" fmla="*/ 331440 h 256"/>
                <a:gd name="T58" fmla="*/ 344438 w 256"/>
                <a:gd name="T59" fmla="*/ 363934 h 256"/>
                <a:gd name="T60" fmla="*/ 292447 w 256"/>
                <a:gd name="T61" fmla="*/ 318443 h 256"/>
                <a:gd name="T62" fmla="*/ 305445 w 256"/>
                <a:gd name="T63" fmla="*/ 285948 h 25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56" h="256">
                  <a:moveTo>
                    <a:pt x="244" y="140"/>
                  </a:moveTo>
                  <a:cubicBezTo>
                    <a:pt x="212" y="140"/>
                    <a:pt x="212" y="140"/>
                    <a:pt x="212" y="140"/>
                  </a:cubicBezTo>
                  <a:cubicBezTo>
                    <a:pt x="205" y="140"/>
                    <a:pt x="200" y="135"/>
                    <a:pt x="200" y="128"/>
                  </a:cubicBezTo>
                  <a:cubicBezTo>
                    <a:pt x="200" y="121"/>
                    <a:pt x="205" y="116"/>
                    <a:pt x="212" y="116"/>
                  </a:cubicBezTo>
                  <a:cubicBezTo>
                    <a:pt x="244" y="116"/>
                    <a:pt x="244" y="116"/>
                    <a:pt x="244" y="116"/>
                  </a:cubicBezTo>
                  <a:cubicBezTo>
                    <a:pt x="251" y="116"/>
                    <a:pt x="256" y="121"/>
                    <a:pt x="256" y="128"/>
                  </a:cubicBezTo>
                  <a:cubicBezTo>
                    <a:pt x="256" y="135"/>
                    <a:pt x="251" y="140"/>
                    <a:pt x="244" y="140"/>
                  </a:cubicBezTo>
                  <a:moveTo>
                    <a:pt x="220" y="52"/>
                  </a:moveTo>
                  <a:cubicBezTo>
                    <a:pt x="196" y="76"/>
                    <a:pt x="196" y="76"/>
                    <a:pt x="196" y="76"/>
                  </a:cubicBezTo>
                  <a:cubicBezTo>
                    <a:pt x="194" y="79"/>
                    <a:pt x="191" y="80"/>
                    <a:pt x="188" y="80"/>
                  </a:cubicBezTo>
                  <a:cubicBezTo>
                    <a:pt x="181" y="80"/>
                    <a:pt x="176" y="75"/>
                    <a:pt x="176" y="68"/>
                  </a:cubicBezTo>
                  <a:cubicBezTo>
                    <a:pt x="176" y="65"/>
                    <a:pt x="177" y="62"/>
                    <a:pt x="180" y="60"/>
                  </a:cubicBezTo>
                  <a:cubicBezTo>
                    <a:pt x="204" y="36"/>
                    <a:pt x="204" y="36"/>
                    <a:pt x="204" y="36"/>
                  </a:cubicBezTo>
                  <a:cubicBezTo>
                    <a:pt x="206" y="33"/>
                    <a:pt x="209" y="32"/>
                    <a:pt x="212" y="32"/>
                  </a:cubicBezTo>
                  <a:cubicBezTo>
                    <a:pt x="219" y="32"/>
                    <a:pt x="224" y="37"/>
                    <a:pt x="224" y="44"/>
                  </a:cubicBezTo>
                  <a:cubicBezTo>
                    <a:pt x="224" y="47"/>
                    <a:pt x="223" y="50"/>
                    <a:pt x="220" y="52"/>
                  </a:cubicBezTo>
                  <a:moveTo>
                    <a:pt x="128" y="256"/>
                  </a:moveTo>
                  <a:cubicBezTo>
                    <a:pt x="121" y="256"/>
                    <a:pt x="116" y="251"/>
                    <a:pt x="116" y="244"/>
                  </a:cubicBezTo>
                  <a:cubicBezTo>
                    <a:pt x="116" y="212"/>
                    <a:pt x="116" y="212"/>
                    <a:pt x="116" y="212"/>
                  </a:cubicBezTo>
                  <a:cubicBezTo>
                    <a:pt x="116" y="205"/>
                    <a:pt x="121" y="200"/>
                    <a:pt x="128" y="200"/>
                  </a:cubicBezTo>
                  <a:cubicBezTo>
                    <a:pt x="135" y="200"/>
                    <a:pt x="140" y="205"/>
                    <a:pt x="140" y="212"/>
                  </a:cubicBezTo>
                  <a:cubicBezTo>
                    <a:pt x="140" y="244"/>
                    <a:pt x="140" y="244"/>
                    <a:pt x="140" y="244"/>
                  </a:cubicBezTo>
                  <a:cubicBezTo>
                    <a:pt x="140" y="251"/>
                    <a:pt x="135" y="256"/>
                    <a:pt x="128" y="256"/>
                  </a:cubicBezTo>
                  <a:moveTo>
                    <a:pt x="128" y="56"/>
                  </a:moveTo>
                  <a:cubicBezTo>
                    <a:pt x="121" y="56"/>
                    <a:pt x="116" y="51"/>
                    <a:pt x="116" y="44"/>
                  </a:cubicBezTo>
                  <a:cubicBezTo>
                    <a:pt x="116" y="12"/>
                    <a:pt x="116" y="12"/>
                    <a:pt x="116" y="12"/>
                  </a:cubicBezTo>
                  <a:cubicBezTo>
                    <a:pt x="116" y="5"/>
                    <a:pt x="121" y="0"/>
                    <a:pt x="128" y="0"/>
                  </a:cubicBezTo>
                  <a:cubicBezTo>
                    <a:pt x="135" y="0"/>
                    <a:pt x="140" y="5"/>
                    <a:pt x="140" y="12"/>
                  </a:cubicBezTo>
                  <a:cubicBezTo>
                    <a:pt x="140" y="44"/>
                    <a:pt x="140" y="44"/>
                    <a:pt x="140" y="44"/>
                  </a:cubicBezTo>
                  <a:cubicBezTo>
                    <a:pt x="140" y="51"/>
                    <a:pt x="135" y="56"/>
                    <a:pt x="128" y="56"/>
                  </a:cubicBezTo>
                  <a:moveTo>
                    <a:pt x="76" y="196"/>
                  </a:moveTo>
                  <a:cubicBezTo>
                    <a:pt x="52" y="220"/>
                    <a:pt x="52" y="220"/>
                    <a:pt x="52" y="220"/>
                  </a:cubicBezTo>
                  <a:cubicBezTo>
                    <a:pt x="50" y="223"/>
                    <a:pt x="47" y="224"/>
                    <a:pt x="44" y="224"/>
                  </a:cubicBezTo>
                  <a:cubicBezTo>
                    <a:pt x="37" y="224"/>
                    <a:pt x="32" y="219"/>
                    <a:pt x="32" y="212"/>
                  </a:cubicBezTo>
                  <a:cubicBezTo>
                    <a:pt x="32" y="209"/>
                    <a:pt x="33" y="206"/>
                    <a:pt x="36" y="204"/>
                  </a:cubicBezTo>
                  <a:cubicBezTo>
                    <a:pt x="60" y="180"/>
                    <a:pt x="60" y="180"/>
                    <a:pt x="60" y="180"/>
                  </a:cubicBezTo>
                  <a:cubicBezTo>
                    <a:pt x="62" y="177"/>
                    <a:pt x="65" y="176"/>
                    <a:pt x="68" y="176"/>
                  </a:cubicBezTo>
                  <a:cubicBezTo>
                    <a:pt x="75" y="176"/>
                    <a:pt x="80" y="181"/>
                    <a:pt x="80" y="188"/>
                  </a:cubicBezTo>
                  <a:cubicBezTo>
                    <a:pt x="80" y="191"/>
                    <a:pt x="79" y="194"/>
                    <a:pt x="76" y="196"/>
                  </a:cubicBezTo>
                  <a:moveTo>
                    <a:pt x="68" y="80"/>
                  </a:moveTo>
                  <a:cubicBezTo>
                    <a:pt x="65" y="80"/>
                    <a:pt x="62" y="79"/>
                    <a:pt x="60" y="76"/>
                  </a:cubicBezTo>
                  <a:cubicBezTo>
                    <a:pt x="36" y="52"/>
                    <a:pt x="36" y="52"/>
                    <a:pt x="36" y="52"/>
                  </a:cubicBezTo>
                  <a:cubicBezTo>
                    <a:pt x="33" y="50"/>
                    <a:pt x="32" y="47"/>
                    <a:pt x="32" y="44"/>
                  </a:cubicBezTo>
                  <a:cubicBezTo>
                    <a:pt x="32" y="37"/>
                    <a:pt x="37" y="32"/>
                    <a:pt x="44" y="32"/>
                  </a:cubicBezTo>
                  <a:cubicBezTo>
                    <a:pt x="47" y="32"/>
                    <a:pt x="50" y="33"/>
                    <a:pt x="52" y="36"/>
                  </a:cubicBezTo>
                  <a:cubicBezTo>
                    <a:pt x="76" y="60"/>
                    <a:pt x="76" y="60"/>
                    <a:pt x="76" y="60"/>
                  </a:cubicBezTo>
                  <a:cubicBezTo>
                    <a:pt x="79" y="62"/>
                    <a:pt x="80" y="65"/>
                    <a:pt x="80" y="68"/>
                  </a:cubicBezTo>
                  <a:cubicBezTo>
                    <a:pt x="80" y="75"/>
                    <a:pt x="75" y="80"/>
                    <a:pt x="68" y="80"/>
                  </a:cubicBezTo>
                  <a:moveTo>
                    <a:pt x="56" y="128"/>
                  </a:moveTo>
                  <a:cubicBezTo>
                    <a:pt x="56" y="135"/>
                    <a:pt x="51" y="140"/>
                    <a:pt x="44" y="140"/>
                  </a:cubicBezTo>
                  <a:cubicBezTo>
                    <a:pt x="12" y="140"/>
                    <a:pt x="12" y="140"/>
                    <a:pt x="12" y="140"/>
                  </a:cubicBezTo>
                  <a:cubicBezTo>
                    <a:pt x="5" y="140"/>
                    <a:pt x="0" y="135"/>
                    <a:pt x="0" y="128"/>
                  </a:cubicBezTo>
                  <a:cubicBezTo>
                    <a:pt x="0" y="121"/>
                    <a:pt x="5" y="116"/>
                    <a:pt x="12" y="116"/>
                  </a:cubicBezTo>
                  <a:cubicBezTo>
                    <a:pt x="44" y="116"/>
                    <a:pt x="44" y="116"/>
                    <a:pt x="44" y="116"/>
                  </a:cubicBezTo>
                  <a:cubicBezTo>
                    <a:pt x="51" y="116"/>
                    <a:pt x="56" y="121"/>
                    <a:pt x="56" y="128"/>
                  </a:cubicBezTo>
                  <a:moveTo>
                    <a:pt x="188" y="176"/>
                  </a:moveTo>
                  <a:cubicBezTo>
                    <a:pt x="191" y="176"/>
                    <a:pt x="194" y="177"/>
                    <a:pt x="196" y="180"/>
                  </a:cubicBezTo>
                  <a:cubicBezTo>
                    <a:pt x="220" y="204"/>
                    <a:pt x="220" y="204"/>
                    <a:pt x="220" y="204"/>
                  </a:cubicBezTo>
                  <a:cubicBezTo>
                    <a:pt x="223" y="206"/>
                    <a:pt x="224" y="209"/>
                    <a:pt x="224" y="212"/>
                  </a:cubicBezTo>
                  <a:cubicBezTo>
                    <a:pt x="224" y="219"/>
                    <a:pt x="219" y="224"/>
                    <a:pt x="212" y="224"/>
                  </a:cubicBezTo>
                  <a:cubicBezTo>
                    <a:pt x="209" y="224"/>
                    <a:pt x="206" y="223"/>
                    <a:pt x="204" y="220"/>
                  </a:cubicBezTo>
                  <a:cubicBezTo>
                    <a:pt x="180" y="196"/>
                    <a:pt x="180" y="196"/>
                    <a:pt x="180" y="196"/>
                  </a:cubicBezTo>
                  <a:cubicBezTo>
                    <a:pt x="177" y="194"/>
                    <a:pt x="176" y="191"/>
                    <a:pt x="176" y="188"/>
                  </a:cubicBezTo>
                  <a:cubicBezTo>
                    <a:pt x="176" y="181"/>
                    <a:pt x="181" y="176"/>
                    <a:pt x="188" y="176"/>
                  </a:cubicBezTo>
                </a:path>
              </a:pathLst>
            </a:custGeom>
            <a:solidFill>
              <a:schemeClr val="tx2">
                <a:lumMod val="95000"/>
                <a:lumOff val="5000"/>
              </a:schemeClr>
            </a:solidFill>
            <a:ln>
              <a:noFill/>
            </a:ln>
          </p:spPr>
          <p:txBody>
            <a:bodyPr/>
            <a:lstStyle/>
            <a:p>
              <a:endParaRPr lang="en-US" sz="1350"/>
            </a:p>
          </p:txBody>
        </p:sp>
      </p:grpSp>
      <p:grpSp>
        <p:nvGrpSpPr>
          <p:cNvPr id="14" name="Group 13"/>
          <p:cNvGrpSpPr/>
          <p:nvPr/>
        </p:nvGrpSpPr>
        <p:grpSpPr>
          <a:xfrm>
            <a:off x="3877865" y="3036002"/>
            <a:ext cx="1395882" cy="947410"/>
            <a:chOff x="3877865" y="2593345"/>
            <a:chExt cx="1395882" cy="947410"/>
          </a:xfrm>
        </p:grpSpPr>
        <p:grpSp>
          <p:nvGrpSpPr>
            <p:cNvPr id="178" name="Group 177"/>
            <p:cNvGrpSpPr/>
            <p:nvPr/>
          </p:nvGrpSpPr>
          <p:grpSpPr>
            <a:xfrm>
              <a:off x="3877865" y="2593345"/>
              <a:ext cx="1395882" cy="947410"/>
              <a:chOff x="356719" y="1329280"/>
              <a:chExt cx="1395882" cy="947410"/>
            </a:xfrm>
          </p:grpSpPr>
          <p:sp>
            <p:nvSpPr>
              <p:cNvPr id="179" name="Oval 178"/>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0" name="TextBox 179"/>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Surveying</a:t>
                </a:r>
              </a:p>
            </p:txBody>
          </p:sp>
        </p:grpSp>
        <p:sp>
          <p:nvSpPr>
            <p:cNvPr id="222" name="Freeform 111"/>
            <p:cNvSpPr>
              <a:spLocks noEditPoints="1"/>
            </p:cNvSpPr>
            <p:nvPr/>
          </p:nvSpPr>
          <p:spPr bwMode="auto">
            <a:xfrm>
              <a:off x="4463084" y="2769021"/>
              <a:ext cx="315458" cy="317714"/>
            </a:xfrm>
            <a:custGeom>
              <a:avLst/>
              <a:gdLst/>
              <a:ahLst/>
              <a:cxnLst>
                <a:cxn ang="0">
                  <a:pos x="36" y="38"/>
                </a:cxn>
                <a:cxn ang="0">
                  <a:pos x="5" y="38"/>
                </a:cxn>
                <a:cxn ang="0">
                  <a:pos x="0" y="45"/>
                </a:cxn>
                <a:cxn ang="0">
                  <a:pos x="0" y="69"/>
                </a:cxn>
                <a:cxn ang="0">
                  <a:pos x="9" y="74"/>
                </a:cxn>
                <a:cxn ang="0">
                  <a:pos x="9" y="94"/>
                </a:cxn>
                <a:cxn ang="0">
                  <a:pos x="1" y="96"/>
                </a:cxn>
                <a:cxn ang="0">
                  <a:pos x="0" y="121"/>
                </a:cxn>
                <a:cxn ang="0">
                  <a:pos x="1" y="128"/>
                </a:cxn>
                <a:cxn ang="0">
                  <a:pos x="36" y="130"/>
                </a:cxn>
                <a:cxn ang="0">
                  <a:pos x="9" y="150"/>
                </a:cxn>
                <a:cxn ang="0">
                  <a:pos x="0" y="156"/>
                </a:cxn>
                <a:cxn ang="0">
                  <a:pos x="0" y="177"/>
                </a:cxn>
                <a:cxn ang="0">
                  <a:pos x="5" y="186"/>
                </a:cxn>
                <a:cxn ang="0">
                  <a:pos x="36" y="206"/>
                </a:cxn>
                <a:cxn ang="0">
                  <a:pos x="5" y="206"/>
                </a:cxn>
                <a:cxn ang="0">
                  <a:pos x="0" y="215"/>
                </a:cxn>
                <a:cxn ang="0">
                  <a:pos x="0" y="237"/>
                </a:cxn>
                <a:cxn ang="0">
                  <a:pos x="9" y="243"/>
                </a:cxn>
                <a:cxn ang="0">
                  <a:pos x="262" y="281"/>
                </a:cxn>
                <a:cxn ang="0">
                  <a:pos x="275" y="275"/>
                </a:cxn>
                <a:cxn ang="0">
                  <a:pos x="281" y="18"/>
                </a:cxn>
                <a:cxn ang="0">
                  <a:pos x="275" y="5"/>
                </a:cxn>
                <a:cxn ang="0">
                  <a:pos x="262" y="0"/>
                </a:cxn>
                <a:cxn ang="0">
                  <a:pos x="56" y="243"/>
                </a:cxn>
                <a:cxn ang="0">
                  <a:pos x="69" y="243"/>
                </a:cxn>
                <a:cxn ang="0">
                  <a:pos x="74" y="234"/>
                </a:cxn>
                <a:cxn ang="0">
                  <a:pos x="74" y="212"/>
                </a:cxn>
                <a:cxn ang="0">
                  <a:pos x="65" y="206"/>
                </a:cxn>
                <a:cxn ang="0">
                  <a:pos x="65" y="186"/>
                </a:cxn>
                <a:cxn ang="0">
                  <a:pos x="72" y="185"/>
                </a:cxn>
                <a:cxn ang="0">
                  <a:pos x="74" y="159"/>
                </a:cxn>
                <a:cxn ang="0">
                  <a:pos x="72" y="152"/>
                </a:cxn>
                <a:cxn ang="0">
                  <a:pos x="56" y="150"/>
                </a:cxn>
                <a:cxn ang="0">
                  <a:pos x="65" y="130"/>
                </a:cxn>
                <a:cxn ang="0">
                  <a:pos x="74" y="125"/>
                </a:cxn>
                <a:cxn ang="0">
                  <a:pos x="74" y="103"/>
                </a:cxn>
                <a:cxn ang="0">
                  <a:pos x="69" y="94"/>
                </a:cxn>
                <a:cxn ang="0">
                  <a:pos x="56" y="74"/>
                </a:cxn>
                <a:cxn ang="0">
                  <a:pos x="69" y="74"/>
                </a:cxn>
                <a:cxn ang="0">
                  <a:pos x="74" y="65"/>
                </a:cxn>
                <a:cxn ang="0">
                  <a:pos x="74" y="41"/>
                </a:cxn>
                <a:cxn ang="0">
                  <a:pos x="65" y="38"/>
                </a:cxn>
                <a:cxn ang="0">
                  <a:pos x="92" y="18"/>
                </a:cxn>
              </a:cxnLst>
              <a:rect l="0" t="0" r="r" b="b"/>
              <a:pathLst>
                <a:path w="281" h="281">
                  <a:moveTo>
                    <a:pt x="262" y="0"/>
                  </a:moveTo>
                  <a:lnTo>
                    <a:pt x="36" y="0"/>
                  </a:lnTo>
                  <a:lnTo>
                    <a:pt x="36" y="38"/>
                  </a:lnTo>
                  <a:lnTo>
                    <a:pt x="9" y="38"/>
                  </a:lnTo>
                  <a:lnTo>
                    <a:pt x="9" y="38"/>
                  </a:lnTo>
                  <a:lnTo>
                    <a:pt x="5" y="38"/>
                  </a:lnTo>
                  <a:lnTo>
                    <a:pt x="1" y="40"/>
                  </a:lnTo>
                  <a:lnTo>
                    <a:pt x="0" y="41"/>
                  </a:lnTo>
                  <a:lnTo>
                    <a:pt x="0" y="45"/>
                  </a:lnTo>
                  <a:lnTo>
                    <a:pt x="0" y="65"/>
                  </a:lnTo>
                  <a:lnTo>
                    <a:pt x="0" y="65"/>
                  </a:lnTo>
                  <a:lnTo>
                    <a:pt x="0" y="69"/>
                  </a:lnTo>
                  <a:lnTo>
                    <a:pt x="1" y="72"/>
                  </a:lnTo>
                  <a:lnTo>
                    <a:pt x="5" y="74"/>
                  </a:lnTo>
                  <a:lnTo>
                    <a:pt x="9" y="74"/>
                  </a:lnTo>
                  <a:lnTo>
                    <a:pt x="36" y="74"/>
                  </a:lnTo>
                  <a:lnTo>
                    <a:pt x="36" y="94"/>
                  </a:lnTo>
                  <a:lnTo>
                    <a:pt x="9" y="94"/>
                  </a:lnTo>
                  <a:lnTo>
                    <a:pt x="9" y="94"/>
                  </a:lnTo>
                  <a:lnTo>
                    <a:pt x="5" y="94"/>
                  </a:lnTo>
                  <a:lnTo>
                    <a:pt x="1" y="96"/>
                  </a:lnTo>
                  <a:lnTo>
                    <a:pt x="0" y="99"/>
                  </a:lnTo>
                  <a:lnTo>
                    <a:pt x="0" y="103"/>
                  </a:lnTo>
                  <a:lnTo>
                    <a:pt x="0" y="121"/>
                  </a:lnTo>
                  <a:lnTo>
                    <a:pt x="0" y="121"/>
                  </a:lnTo>
                  <a:lnTo>
                    <a:pt x="0" y="125"/>
                  </a:lnTo>
                  <a:lnTo>
                    <a:pt x="1" y="128"/>
                  </a:lnTo>
                  <a:lnTo>
                    <a:pt x="5" y="130"/>
                  </a:lnTo>
                  <a:lnTo>
                    <a:pt x="9" y="130"/>
                  </a:lnTo>
                  <a:lnTo>
                    <a:pt x="36" y="130"/>
                  </a:lnTo>
                  <a:lnTo>
                    <a:pt x="36" y="150"/>
                  </a:lnTo>
                  <a:lnTo>
                    <a:pt x="9" y="150"/>
                  </a:lnTo>
                  <a:lnTo>
                    <a:pt x="9" y="150"/>
                  </a:lnTo>
                  <a:lnTo>
                    <a:pt x="5" y="150"/>
                  </a:lnTo>
                  <a:lnTo>
                    <a:pt x="1" y="152"/>
                  </a:lnTo>
                  <a:lnTo>
                    <a:pt x="0" y="156"/>
                  </a:lnTo>
                  <a:lnTo>
                    <a:pt x="0" y="159"/>
                  </a:lnTo>
                  <a:lnTo>
                    <a:pt x="0" y="177"/>
                  </a:lnTo>
                  <a:lnTo>
                    <a:pt x="0" y="177"/>
                  </a:lnTo>
                  <a:lnTo>
                    <a:pt x="0" y="181"/>
                  </a:lnTo>
                  <a:lnTo>
                    <a:pt x="1" y="185"/>
                  </a:lnTo>
                  <a:lnTo>
                    <a:pt x="5" y="186"/>
                  </a:lnTo>
                  <a:lnTo>
                    <a:pt x="9" y="186"/>
                  </a:lnTo>
                  <a:lnTo>
                    <a:pt x="36" y="186"/>
                  </a:lnTo>
                  <a:lnTo>
                    <a:pt x="36" y="206"/>
                  </a:lnTo>
                  <a:lnTo>
                    <a:pt x="9" y="206"/>
                  </a:lnTo>
                  <a:lnTo>
                    <a:pt x="9" y="206"/>
                  </a:lnTo>
                  <a:lnTo>
                    <a:pt x="5" y="206"/>
                  </a:lnTo>
                  <a:lnTo>
                    <a:pt x="1" y="208"/>
                  </a:lnTo>
                  <a:lnTo>
                    <a:pt x="0" y="212"/>
                  </a:lnTo>
                  <a:lnTo>
                    <a:pt x="0" y="215"/>
                  </a:lnTo>
                  <a:lnTo>
                    <a:pt x="0" y="234"/>
                  </a:lnTo>
                  <a:lnTo>
                    <a:pt x="0" y="234"/>
                  </a:lnTo>
                  <a:lnTo>
                    <a:pt x="0" y="237"/>
                  </a:lnTo>
                  <a:lnTo>
                    <a:pt x="1" y="241"/>
                  </a:lnTo>
                  <a:lnTo>
                    <a:pt x="5" y="243"/>
                  </a:lnTo>
                  <a:lnTo>
                    <a:pt x="9" y="243"/>
                  </a:lnTo>
                  <a:lnTo>
                    <a:pt x="36" y="243"/>
                  </a:lnTo>
                  <a:lnTo>
                    <a:pt x="36" y="281"/>
                  </a:lnTo>
                  <a:lnTo>
                    <a:pt x="262" y="281"/>
                  </a:lnTo>
                  <a:lnTo>
                    <a:pt x="262" y="281"/>
                  </a:lnTo>
                  <a:lnTo>
                    <a:pt x="270" y="279"/>
                  </a:lnTo>
                  <a:lnTo>
                    <a:pt x="275" y="275"/>
                  </a:lnTo>
                  <a:lnTo>
                    <a:pt x="279" y="270"/>
                  </a:lnTo>
                  <a:lnTo>
                    <a:pt x="281" y="261"/>
                  </a:lnTo>
                  <a:lnTo>
                    <a:pt x="281" y="18"/>
                  </a:lnTo>
                  <a:lnTo>
                    <a:pt x="281" y="18"/>
                  </a:lnTo>
                  <a:lnTo>
                    <a:pt x="279" y="11"/>
                  </a:lnTo>
                  <a:lnTo>
                    <a:pt x="275" y="5"/>
                  </a:lnTo>
                  <a:lnTo>
                    <a:pt x="270" y="1"/>
                  </a:lnTo>
                  <a:lnTo>
                    <a:pt x="262" y="0"/>
                  </a:lnTo>
                  <a:lnTo>
                    <a:pt x="262" y="0"/>
                  </a:lnTo>
                  <a:close/>
                  <a:moveTo>
                    <a:pt x="92" y="263"/>
                  </a:moveTo>
                  <a:lnTo>
                    <a:pt x="56" y="263"/>
                  </a:lnTo>
                  <a:lnTo>
                    <a:pt x="56" y="243"/>
                  </a:lnTo>
                  <a:lnTo>
                    <a:pt x="65" y="243"/>
                  </a:lnTo>
                  <a:lnTo>
                    <a:pt x="65" y="243"/>
                  </a:lnTo>
                  <a:lnTo>
                    <a:pt x="69" y="243"/>
                  </a:lnTo>
                  <a:lnTo>
                    <a:pt x="72" y="241"/>
                  </a:lnTo>
                  <a:lnTo>
                    <a:pt x="74" y="237"/>
                  </a:lnTo>
                  <a:lnTo>
                    <a:pt x="74" y="234"/>
                  </a:lnTo>
                  <a:lnTo>
                    <a:pt x="74" y="215"/>
                  </a:lnTo>
                  <a:lnTo>
                    <a:pt x="74" y="215"/>
                  </a:lnTo>
                  <a:lnTo>
                    <a:pt x="74" y="212"/>
                  </a:lnTo>
                  <a:lnTo>
                    <a:pt x="72" y="208"/>
                  </a:lnTo>
                  <a:lnTo>
                    <a:pt x="69" y="206"/>
                  </a:lnTo>
                  <a:lnTo>
                    <a:pt x="65" y="206"/>
                  </a:lnTo>
                  <a:lnTo>
                    <a:pt x="56" y="206"/>
                  </a:lnTo>
                  <a:lnTo>
                    <a:pt x="56" y="186"/>
                  </a:lnTo>
                  <a:lnTo>
                    <a:pt x="65" y="186"/>
                  </a:lnTo>
                  <a:lnTo>
                    <a:pt x="65" y="186"/>
                  </a:lnTo>
                  <a:lnTo>
                    <a:pt x="69" y="186"/>
                  </a:lnTo>
                  <a:lnTo>
                    <a:pt x="72" y="185"/>
                  </a:lnTo>
                  <a:lnTo>
                    <a:pt x="74" y="181"/>
                  </a:lnTo>
                  <a:lnTo>
                    <a:pt x="74" y="177"/>
                  </a:lnTo>
                  <a:lnTo>
                    <a:pt x="74" y="159"/>
                  </a:lnTo>
                  <a:lnTo>
                    <a:pt x="74" y="159"/>
                  </a:lnTo>
                  <a:lnTo>
                    <a:pt x="74" y="156"/>
                  </a:lnTo>
                  <a:lnTo>
                    <a:pt x="72" y="152"/>
                  </a:lnTo>
                  <a:lnTo>
                    <a:pt x="69" y="150"/>
                  </a:lnTo>
                  <a:lnTo>
                    <a:pt x="65" y="150"/>
                  </a:lnTo>
                  <a:lnTo>
                    <a:pt x="56" y="150"/>
                  </a:lnTo>
                  <a:lnTo>
                    <a:pt x="56" y="130"/>
                  </a:lnTo>
                  <a:lnTo>
                    <a:pt x="65" y="130"/>
                  </a:lnTo>
                  <a:lnTo>
                    <a:pt x="65" y="130"/>
                  </a:lnTo>
                  <a:lnTo>
                    <a:pt x="69" y="130"/>
                  </a:lnTo>
                  <a:lnTo>
                    <a:pt x="72" y="128"/>
                  </a:lnTo>
                  <a:lnTo>
                    <a:pt x="74" y="125"/>
                  </a:lnTo>
                  <a:lnTo>
                    <a:pt x="74" y="121"/>
                  </a:lnTo>
                  <a:lnTo>
                    <a:pt x="74" y="103"/>
                  </a:lnTo>
                  <a:lnTo>
                    <a:pt x="74" y="103"/>
                  </a:lnTo>
                  <a:lnTo>
                    <a:pt x="74" y="99"/>
                  </a:lnTo>
                  <a:lnTo>
                    <a:pt x="72" y="96"/>
                  </a:lnTo>
                  <a:lnTo>
                    <a:pt x="69" y="94"/>
                  </a:lnTo>
                  <a:lnTo>
                    <a:pt x="65" y="94"/>
                  </a:lnTo>
                  <a:lnTo>
                    <a:pt x="56" y="94"/>
                  </a:lnTo>
                  <a:lnTo>
                    <a:pt x="56" y="74"/>
                  </a:lnTo>
                  <a:lnTo>
                    <a:pt x="65" y="74"/>
                  </a:lnTo>
                  <a:lnTo>
                    <a:pt x="65" y="74"/>
                  </a:lnTo>
                  <a:lnTo>
                    <a:pt x="69" y="74"/>
                  </a:lnTo>
                  <a:lnTo>
                    <a:pt x="72" y="72"/>
                  </a:lnTo>
                  <a:lnTo>
                    <a:pt x="74" y="69"/>
                  </a:lnTo>
                  <a:lnTo>
                    <a:pt x="74" y="65"/>
                  </a:lnTo>
                  <a:lnTo>
                    <a:pt x="74" y="45"/>
                  </a:lnTo>
                  <a:lnTo>
                    <a:pt x="74" y="45"/>
                  </a:lnTo>
                  <a:lnTo>
                    <a:pt x="74" y="41"/>
                  </a:lnTo>
                  <a:lnTo>
                    <a:pt x="72" y="40"/>
                  </a:lnTo>
                  <a:lnTo>
                    <a:pt x="69" y="38"/>
                  </a:lnTo>
                  <a:lnTo>
                    <a:pt x="65" y="38"/>
                  </a:lnTo>
                  <a:lnTo>
                    <a:pt x="56" y="38"/>
                  </a:lnTo>
                  <a:lnTo>
                    <a:pt x="56" y="18"/>
                  </a:lnTo>
                  <a:lnTo>
                    <a:pt x="92" y="18"/>
                  </a:lnTo>
                  <a:lnTo>
                    <a:pt x="92" y="263"/>
                  </a:lnTo>
                  <a:close/>
                </a:path>
              </a:pathLst>
            </a:custGeom>
            <a:solidFill>
              <a:schemeClr val="tx2">
                <a:lumMod val="95000"/>
                <a:lumOff val="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9" name="Group 18"/>
          <p:cNvGrpSpPr/>
          <p:nvPr/>
        </p:nvGrpSpPr>
        <p:grpSpPr>
          <a:xfrm>
            <a:off x="7421117" y="1804458"/>
            <a:ext cx="1395882" cy="942055"/>
            <a:chOff x="7421117" y="1361800"/>
            <a:chExt cx="1395882" cy="942055"/>
          </a:xfrm>
        </p:grpSpPr>
        <p:grpSp>
          <p:nvGrpSpPr>
            <p:cNvPr id="193" name="Group 192"/>
            <p:cNvGrpSpPr/>
            <p:nvPr/>
          </p:nvGrpSpPr>
          <p:grpSpPr>
            <a:xfrm>
              <a:off x="7421117" y="1361800"/>
              <a:ext cx="1395882" cy="942055"/>
              <a:chOff x="356719" y="1334635"/>
              <a:chExt cx="1395882" cy="942055"/>
            </a:xfrm>
          </p:grpSpPr>
          <p:sp>
            <p:nvSpPr>
              <p:cNvPr id="194" name="Oval 193"/>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5" name="TextBox 194"/>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Creative &amp; Digital</a:t>
                </a:r>
              </a:p>
            </p:txBody>
          </p:sp>
        </p:grpSp>
        <p:grpSp>
          <p:nvGrpSpPr>
            <p:cNvPr id="229" name="Group 228"/>
            <p:cNvGrpSpPr/>
            <p:nvPr/>
          </p:nvGrpSpPr>
          <p:grpSpPr>
            <a:xfrm>
              <a:off x="7978555" y="1581959"/>
              <a:ext cx="330211" cy="255429"/>
              <a:chOff x="3727889" y="-113301"/>
              <a:chExt cx="548381" cy="424189"/>
            </a:xfrm>
            <a:solidFill>
              <a:schemeClr val="tx1"/>
            </a:solidFill>
          </p:grpSpPr>
          <p:sp>
            <p:nvSpPr>
              <p:cNvPr id="230" name="Oval 43"/>
              <p:cNvSpPr>
                <a:spLocks noChangeArrowheads="1"/>
              </p:cNvSpPr>
              <p:nvPr/>
            </p:nvSpPr>
            <p:spPr bwMode="auto">
              <a:xfrm>
                <a:off x="3954500" y="47987"/>
                <a:ext cx="96773" cy="9758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1" name="Freeform 44"/>
              <p:cNvSpPr>
                <a:spLocks/>
              </p:cNvSpPr>
              <p:nvPr/>
            </p:nvSpPr>
            <p:spPr bwMode="auto">
              <a:xfrm>
                <a:off x="4042402" y="-20560"/>
                <a:ext cx="98386" cy="238707"/>
              </a:xfrm>
              <a:custGeom>
                <a:avLst/>
                <a:gdLst>
                  <a:gd name="T0" fmla="*/ 34 w 52"/>
                  <a:gd name="T1" fmla="*/ 61 h 125"/>
                  <a:gd name="T2" fmla="*/ 0 w 52"/>
                  <a:gd name="T3" fmla="*/ 112 h 125"/>
                  <a:gd name="T4" fmla="*/ 15 w 52"/>
                  <a:gd name="T5" fmla="*/ 125 h 125"/>
                  <a:gd name="T6" fmla="*/ 52 w 52"/>
                  <a:gd name="T7" fmla="*/ 61 h 125"/>
                  <a:gd name="T8" fmla="*/ 18 w 52"/>
                  <a:gd name="T9" fmla="*/ 0 h 125"/>
                  <a:gd name="T10" fmla="*/ 4 w 52"/>
                  <a:gd name="T11" fmla="*/ 12 h 125"/>
                  <a:gd name="T12" fmla="*/ 34 w 52"/>
                  <a:gd name="T13" fmla="*/ 61 h 125"/>
                </a:gdLst>
                <a:ahLst/>
                <a:cxnLst>
                  <a:cxn ang="0">
                    <a:pos x="T0" y="T1"/>
                  </a:cxn>
                  <a:cxn ang="0">
                    <a:pos x="T2" y="T3"/>
                  </a:cxn>
                  <a:cxn ang="0">
                    <a:pos x="T4" y="T5"/>
                  </a:cxn>
                  <a:cxn ang="0">
                    <a:pos x="T6" y="T7"/>
                  </a:cxn>
                  <a:cxn ang="0">
                    <a:pos x="T8" y="T9"/>
                  </a:cxn>
                  <a:cxn ang="0">
                    <a:pos x="T10" y="T11"/>
                  </a:cxn>
                  <a:cxn ang="0">
                    <a:pos x="T12" y="T13"/>
                  </a:cxn>
                </a:cxnLst>
                <a:rect l="0" t="0" r="r" b="b"/>
                <a:pathLst>
                  <a:path w="52" h="125">
                    <a:moveTo>
                      <a:pt x="34" y="61"/>
                    </a:moveTo>
                    <a:cubicBezTo>
                      <a:pt x="34" y="84"/>
                      <a:pt x="20" y="104"/>
                      <a:pt x="0" y="112"/>
                    </a:cubicBezTo>
                    <a:cubicBezTo>
                      <a:pt x="15" y="125"/>
                      <a:pt x="15" y="125"/>
                      <a:pt x="15" y="125"/>
                    </a:cubicBezTo>
                    <a:cubicBezTo>
                      <a:pt x="37" y="113"/>
                      <a:pt x="52" y="89"/>
                      <a:pt x="52" y="61"/>
                    </a:cubicBezTo>
                    <a:cubicBezTo>
                      <a:pt x="52" y="35"/>
                      <a:pt x="39" y="13"/>
                      <a:pt x="18" y="0"/>
                    </a:cubicBezTo>
                    <a:cubicBezTo>
                      <a:pt x="4" y="12"/>
                      <a:pt x="4" y="12"/>
                      <a:pt x="4" y="12"/>
                    </a:cubicBezTo>
                    <a:cubicBezTo>
                      <a:pt x="22" y="21"/>
                      <a:pt x="34" y="40"/>
                      <a:pt x="34" y="61"/>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2" name="Freeform 45"/>
              <p:cNvSpPr>
                <a:spLocks/>
              </p:cNvSpPr>
              <p:nvPr/>
            </p:nvSpPr>
            <p:spPr bwMode="auto">
              <a:xfrm>
                <a:off x="4093208" y="-62495"/>
                <a:ext cx="114515" cy="322577"/>
              </a:xfrm>
              <a:custGeom>
                <a:avLst/>
                <a:gdLst>
                  <a:gd name="T0" fmla="*/ 40 w 60"/>
                  <a:gd name="T1" fmla="*/ 83 h 169"/>
                  <a:gd name="T2" fmla="*/ 0 w 60"/>
                  <a:gd name="T3" fmla="*/ 155 h 169"/>
                  <a:gd name="T4" fmla="*/ 15 w 60"/>
                  <a:gd name="T5" fmla="*/ 169 h 169"/>
                  <a:gd name="T6" fmla="*/ 60 w 60"/>
                  <a:gd name="T7" fmla="*/ 83 h 169"/>
                  <a:gd name="T8" fmla="*/ 19 w 60"/>
                  <a:gd name="T9" fmla="*/ 0 h 169"/>
                  <a:gd name="T10" fmla="*/ 3 w 60"/>
                  <a:gd name="T11" fmla="*/ 14 h 169"/>
                  <a:gd name="T12" fmla="*/ 40 w 60"/>
                  <a:gd name="T13" fmla="*/ 83 h 169"/>
                </a:gdLst>
                <a:ahLst/>
                <a:cxnLst>
                  <a:cxn ang="0">
                    <a:pos x="T0" y="T1"/>
                  </a:cxn>
                  <a:cxn ang="0">
                    <a:pos x="T2" y="T3"/>
                  </a:cxn>
                  <a:cxn ang="0">
                    <a:pos x="T4" y="T5"/>
                  </a:cxn>
                  <a:cxn ang="0">
                    <a:pos x="T6" y="T7"/>
                  </a:cxn>
                  <a:cxn ang="0">
                    <a:pos x="T8" y="T9"/>
                  </a:cxn>
                  <a:cxn ang="0">
                    <a:pos x="T10" y="T11"/>
                  </a:cxn>
                  <a:cxn ang="0">
                    <a:pos x="T12" y="T13"/>
                  </a:cxn>
                </a:cxnLst>
                <a:rect l="0" t="0" r="r" b="b"/>
                <a:pathLst>
                  <a:path w="60" h="169">
                    <a:moveTo>
                      <a:pt x="40" y="83"/>
                    </a:moveTo>
                    <a:cubicBezTo>
                      <a:pt x="40" y="114"/>
                      <a:pt x="24" y="140"/>
                      <a:pt x="0" y="155"/>
                    </a:cubicBezTo>
                    <a:cubicBezTo>
                      <a:pt x="15" y="169"/>
                      <a:pt x="15" y="169"/>
                      <a:pt x="15" y="169"/>
                    </a:cubicBezTo>
                    <a:cubicBezTo>
                      <a:pt x="42" y="150"/>
                      <a:pt x="60" y="119"/>
                      <a:pt x="60" y="83"/>
                    </a:cubicBezTo>
                    <a:cubicBezTo>
                      <a:pt x="60" y="49"/>
                      <a:pt x="44" y="19"/>
                      <a:pt x="19" y="0"/>
                    </a:cubicBezTo>
                    <a:cubicBezTo>
                      <a:pt x="3" y="14"/>
                      <a:pt x="3" y="14"/>
                      <a:pt x="3" y="14"/>
                    </a:cubicBezTo>
                    <a:cubicBezTo>
                      <a:pt x="25" y="29"/>
                      <a:pt x="40" y="54"/>
                      <a:pt x="40" y="83"/>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3" name="Freeform 46"/>
              <p:cNvSpPr>
                <a:spLocks/>
              </p:cNvSpPr>
              <p:nvPr/>
            </p:nvSpPr>
            <p:spPr bwMode="auto">
              <a:xfrm>
                <a:off x="4143207" y="-113301"/>
                <a:ext cx="133063" cy="424189"/>
              </a:xfrm>
              <a:custGeom>
                <a:avLst/>
                <a:gdLst>
                  <a:gd name="T0" fmla="*/ 49 w 70"/>
                  <a:gd name="T1" fmla="*/ 110 h 223"/>
                  <a:gd name="T2" fmla="*/ 0 w 70"/>
                  <a:gd name="T3" fmla="*/ 209 h 223"/>
                  <a:gd name="T4" fmla="*/ 16 w 70"/>
                  <a:gd name="T5" fmla="*/ 223 h 223"/>
                  <a:gd name="T6" fmla="*/ 70 w 70"/>
                  <a:gd name="T7" fmla="*/ 110 h 223"/>
                  <a:gd name="T8" fmla="*/ 19 w 70"/>
                  <a:gd name="T9" fmla="*/ 0 h 223"/>
                  <a:gd name="T10" fmla="*/ 3 w 70"/>
                  <a:gd name="T11" fmla="*/ 14 h 223"/>
                  <a:gd name="T12" fmla="*/ 49 w 70"/>
                  <a:gd name="T13" fmla="*/ 110 h 223"/>
                </a:gdLst>
                <a:ahLst/>
                <a:cxnLst>
                  <a:cxn ang="0">
                    <a:pos x="T0" y="T1"/>
                  </a:cxn>
                  <a:cxn ang="0">
                    <a:pos x="T2" y="T3"/>
                  </a:cxn>
                  <a:cxn ang="0">
                    <a:pos x="T4" y="T5"/>
                  </a:cxn>
                  <a:cxn ang="0">
                    <a:pos x="T6" y="T7"/>
                  </a:cxn>
                  <a:cxn ang="0">
                    <a:pos x="T8" y="T9"/>
                  </a:cxn>
                  <a:cxn ang="0">
                    <a:pos x="T10" y="T11"/>
                  </a:cxn>
                  <a:cxn ang="0">
                    <a:pos x="T12" y="T13"/>
                  </a:cxn>
                </a:cxnLst>
                <a:rect l="0" t="0" r="r" b="b"/>
                <a:pathLst>
                  <a:path w="70" h="223">
                    <a:moveTo>
                      <a:pt x="49" y="110"/>
                    </a:moveTo>
                    <a:cubicBezTo>
                      <a:pt x="49" y="151"/>
                      <a:pt x="30" y="186"/>
                      <a:pt x="0" y="209"/>
                    </a:cubicBezTo>
                    <a:cubicBezTo>
                      <a:pt x="16" y="223"/>
                      <a:pt x="16" y="223"/>
                      <a:pt x="16" y="223"/>
                    </a:cubicBezTo>
                    <a:cubicBezTo>
                      <a:pt x="49" y="197"/>
                      <a:pt x="70" y="156"/>
                      <a:pt x="70" y="110"/>
                    </a:cubicBezTo>
                    <a:cubicBezTo>
                      <a:pt x="70" y="66"/>
                      <a:pt x="50" y="26"/>
                      <a:pt x="19" y="0"/>
                    </a:cubicBezTo>
                    <a:cubicBezTo>
                      <a:pt x="3" y="14"/>
                      <a:pt x="3" y="14"/>
                      <a:pt x="3" y="14"/>
                    </a:cubicBezTo>
                    <a:cubicBezTo>
                      <a:pt x="31" y="37"/>
                      <a:pt x="49" y="71"/>
                      <a:pt x="49" y="110"/>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4" name="Oval 47"/>
              <p:cNvSpPr>
                <a:spLocks noChangeArrowheads="1"/>
              </p:cNvSpPr>
              <p:nvPr/>
            </p:nvSpPr>
            <p:spPr bwMode="auto">
              <a:xfrm>
                <a:off x="3952887" y="52019"/>
                <a:ext cx="96773" cy="97580"/>
              </a:xfrm>
              <a:prstGeom prst="ellipse">
                <a:avLst/>
              </a:pr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5" name="Freeform 48"/>
              <p:cNvSpPr>
                <a:spLocks/>
              </p:cNvSpPr>
              <p:nvPr/>
            </p:nvSpPr>
            <p:spPr bwMode="auto">
              <a:xfrm>
                <a:off x="3863371" y="-20560"/>
                <a:ext cx="98386" cy="238707"/>
              </a:xfrm>
              <a:custGeom>
                <a:avLst/>
                <a:gdLst>
                  <a:gd name="T0" fmla="*/ 18 w 52"/>
                  <a:gd name="T1" fmla="*/ 64 h 125"/>
                  <a:gd name="T2" fmla="*/ 52 w 52"/>
                  <a:gd name="T3" fmla="*/ 13 h 125"/>
                  <a:gd name="T4" fmla="*/ 38 w 52"/>
                  <a:gd name="T5" fmla="*/ 0 h 125"/>
                  <a:gd name="T6" fmla="*/ 0 w 52"/>
                  <a:gd name="T7" fmla="*/ 64 h 125"/>
                  <a:gd name="T8" fmla="*/ 34 w 52"/>
                  <a:gd name="T9" fmla="*/ 125 h 125"/>
                  <a:gd name="T10" fmla="*/ 48 w 52"/>
                  <a:gd name="T11" fmla="*/ 113 h 125"/>
                  <a:gd name="T12" fmla="*/ 18 w 52"/>
                  <a:gd name="T13" fmla="*/ 64 h 125"/>
                </a:gdLst>
                <a:ahLst/>
                <a:cxnLst>
                  <a:cxn ang="0">
                    <a:pos x="T0" y="T1"/>
                  </a:cxn>
                  <a:cxn ang="0">
                    <a:pos x="T2" y="T3"/>
                  </a:cxn>
                  <a:cxn ang="0">
                    <a:pos x="T4" y="T5"/>
                  </a:cxn>
                  <a:cxn ang="0">
                    <a:pos x="T6" y="T7"/>
                  </a:cxn>
                  <a:cxn ang="0">
                    <a:pos x="T8" y="T9"/>
                  </a:cxn>
                  <a:cxn ang="0">
                    <a:pos x="T10" y="T11"/>
                  </a:cxn>
                  <a:cxn ang="0">
                    <a:pos x="T12" y="T13"/>
                  </a:cxn>
                </a:cxnLst>
                <a:rect l="0" t="0" r="r" b="b"/>
                <a:pathLst>
                  <a:path w="52" h="125">
                    <a:moveTo>
                      <a:pt x="18" y="64"/>
                    </a:moveTo>
                    <a:cubicBezTo>
                      <a:pt x="18" y="41"/>
                      <a:pt x="32" y="21"/>
                      <a:pt x="52" y="13"/>
                    </a:cubicBezTo>
                    <a:cubicBezTo>
                      <a:pt x="38" y="0"/>
                      <a:pt x="38" y="0"/>
                      <a:pt x="38" y="0"/>
                    </a:cubicBezTo>
                    <a:cubicBezTo>
                      <a:pt x="15" y="12"/>
                      <a:pt x="0" y="36"/>
                      <a:pt x="0" y="64"/>
                    </a:cubicBezTo>
                    <a:cubicBezTo>
                      <a:pt x="0" y="90"/>
                      <a:pt x="14" y="113"/>
                      <a:pt x="34" y="125"/>
                    </a:cubicBezTo>
                    <a:cubicBezTo>
                      <a:pt x="48" y="113"/>
                      <a:pt x="48" y="113"/>
                      <a:pt x="48" y="113"/>
                    </a:cubicBezTo>
                    <a:cubicBezTo>
                      <a:pt x="30" y="104"/>
                      <a:pt x="18" y="85"/>
                      <a:pt x="18" y="64"/>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6" name="Freeform 49"/>
              <p:cNvSpPr>
                <a:spLocks/>
              </p:cNvSpPr>
              <p:nvPr/>
            </p:nvSpPr>
            <p:spPr bwMode="auto">
              <a:xfrm>
                <a:off x="3796437" y="-62495"/>
                <a:ext cx="116128" cy="322577"/>
              </a:xfrm>
              <a:custGeom>
                <a:avLst/>
                <a:gdLst>
                  <a:gd name="T0" fmla="*/ 20 w 61"/>
                  <a:gd name="T1" fmla="*/ 86 h 169"/>
                  <a:gd name="T2" fmla="*/ 61 w 61"/>
                  <a:gd name="T3" fmla="*/ 14 h 169"/>
                  <a:gd name="T4" fmla="*/ 45 w 61"/>
                  <a:gd name="T5" fmla="*/ 0 h 169"/>
                  <a:gd name="T6" fmla="*/ 0 w 61"/>
                  <a:gd name="T7" fmla="*/ 86 h 169"/>
                  <a:gd name="T8" fmla="*/ 42 w 61"/>
                  <a:gd name="T9" fmla="*/ 169 h 169"/>
                  <a:gd name="T10" fmla="*/ 57 w 61"/>
                  <a:gd name="T11" fmla="*/ 155 h 169"/>
                  <a:gd name="T12" fmla="*/ 20 w 61"/>
                  <a:gd name="T13" fmla="*/ 86 h 169"/>
                </a:gdLst>
                <a:ahLst/>
                <a:cxnLst>
                  <a:cxn ang="0">
                    <a:pos x="T0" y="T1"/>
                  </a:cxn>
                  <a:cxn ang="0">
                    <a:pos x="T2" y="T3"/>
                  </a:cxn>
                  <a:cxn ang="0">
                    <a:pos x="T4" y="T5"/>
                  </a:cxn>
                  <a:cxn ang="0">
                    <a:pos x="T6" y="T7"/>
                  </a:cxn>
                  <a:cxn ang="0">
                    <a:pos x="T8" y="T9"/>
                  </a:cxn>
                  <a:cxn ang="0">
                    <a:pos x="T10" y="T11"/>
                  </a:cxn>
                  <a:cxn ang="0">
                    <a:pos x="T12" y="T13"/>
                  </a:cxn>
                </a:cxnLst>
                <a:rect l="0" t="0" r="r" b="b"/>
                <a:pathLst>
                  <a:path w="61" h="169">
                    <a:moveTo>
                      <a:pt x="20" y="86"/>
                    </a:moveTo>
                    <a:cubicBezTo>
                      <a:pt x="20" y="55"/>
                      <a:pt x="36" y="29"/>
                      <a:pt x="61" y="14"/>
                    </a:cubicBezTo>
                    <a:cubicBezTo>
                      <a:pt x="45" y="0"/>
                      <a:pt x="45" y="0"/>
                      <a:pt x="45" y="0"/>
                    </a:cubicBezTo>
                    <a:cubicBezTo>
                      <a:pt x="18" y="19"/>
                      <a:pt x="0" y="50"/>
                      <a:pt x="0" y="86"/>
                    </a:cubicBezTo>
                    <a:cubicBezTo>
                      <a:pt x="0" y="120"/>
                      <a:pt x="16" y="150"/>
                      <a:pt x="42" y="169"/>
                    </a:cubicBezTo>
                    <a:cubicBezTo>
                      <a:pt x="57" y="155"/>
                      <a:pt x="57" y="155"/>
                      <a:pt x="57" y="155"/>
                    </a:cubicBezTo>
                    <a:cubicBezTo>
                      <a:pt x="35" y="140"/>
                      <a:pt x="20" y="115"/>
                      <a:pt x="20" y="86"/>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7" name="Freeform 50"/>
              <p:cNvSpPr>
                <a:spLocks/>
              </p:cNvSpPr>
              <p:nvPr/>
            </p:nvSpPr>
            <p:spPr bwMode="auto">
              <a:xfrm>
                <a:off x="3727889" y="-113301"/>
                <a:ext cx="133063" cy="424189"/>
              </a:xfrm>
              <a:custGeom>
                <a:avLst/>
                <a:gdLst>
                  <a:gd name="T0" fmla="*/ 21 w 70"/>
                  <a:gd name="T1" fmla="*/ 113 h 223"/>
                  <a:gd name="T2" fmla="*/ 70 w 70"/>
                  <a:gd name="T3" fmla="*/ 14 h 223"/>
                  <a:gd name="T4" fmla="*/ 54 w 70"/>
                  <a:gd name="T5" fmla="*/ 0 h 223"/>
                  <a:gd name="T6" fmla="*/ 0 w 70"/>
                  <a:gd name="T7" fmla="*/ 113 h 223"/>
                  <a:gd name="T8" fmla="*/ 51 w 70"/>
                  <a:gd name="T9" fmla="*/ 223 h 223"/>
                  <a:gd name="T10" fmla="*/ 67 w 70"/>
                  <a:gd name="T11" fmla="*/ 209 h 223"/>
                  <a:gd name="T12" fmla="*/ 21 w 70"/>
                  <a:gd name="T13" fmla="*/ 113 h 223"/>
                </a:gdLst>
                <a:ahLst/>
                <a:cxnLst>
                  <a:cxn ang="0">
                    <a:pos x="T0" y="T1"/>
                  </a:cxn>
                  <a:cxn ang="0">
                    <a:pos x="T2" y="T3"/>
                  </a:cxn>
                  <a:cxn ang="0">
                    <a:pos x="T4" y="T5"/>
                  </a:cxn>
                  <a:cxn ang="0">
                    <a:pos x="T6" y="T7"/>
                  </a:cxn>
                  <a:cxn ang="0">
                    <a:pos x="T8" y="T9"/>
                  </a:cxn>
                  <a:cxn ang="0">
                    <a:pos x="T10" y="T11"/>
                  </a:cxn>
                  <a:cxn ang="0">
                    <a:pos x="T12" y="T13"/>
                  </a:cxn>
                </a:cxnLst>
                <a:rect l="0" t="0" r="r" b="b"/>
                <a:pathLst>
                  <a:path w="70" h="223">
                    <a:moveTo>
                      <a:pt x="21" y="113"/>
                    </a:moveTo>
                    <a:cubicBezTo>
                      <a:pt x="21" y="73"/>
                      <a:pt x="40" y="37"/>
                      <a:pt x="70" y="14"/>
                    </a:cubicBezTo>
                    <a:cubicBezTo>
                      <a:pt x="54" y="0"/>
                      <a:pt x="54" y="0"/>
                      <a:pt x="54" y="0"/>
                    </a:cubicBezTo>
                    <a:cubicBezTo>
                      <a:pt x="21" y="26"/>
                      <a:pt x="0" y="67"/>
                      <a:pt x="0" y="113"/>
                    </a:cubicBezTo>
                    <a:cubicBezTo>
                      <a:pt x="0" y="157"/>
                      <a:pt x="20" y="197"/>
                      <a:pt x="51" y="223"/>
                    </a:cubicBezTo>
                    <a:cubicBezTo>
                      <a:pt x="67" y="209"/>
                      <a:pt x="67" y="209"/>
                      <a:pt x="67" y="209"/>
                    </a:cubicBezTo>
                    <a:cubicBezTo>
                      <a:pt x="39" y="186"/>
                      <a:pt x="21" y="152"/>
                      <a:pt x="21" y="113"/>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18" name="Group 17"/>
          <p:cNvGrpSpPr/>
          <p:nvPr/>
        </p:nvGrpSpPr>
        <p:grpSpPr>
          <a:xfrm>
            <a:off x="5656239" y="4234541"/>
            <a:ext cx="1395882" cy="947410"/>
            <a:chOff x="5656239" y="3791884"/>
            <a:chExt cx="1395882" cy="947410"/>
          </a:xfrm>
        </p:grpSpPr>
        <p:grpSp>
          <p:nvGrpSpPr>
            <p:cNvPr id="190" name="Group 189"/>
            <p:cNvGrpSpPr/>
            <p:nvPr/>
          </p:nvGrpSpPr>
          <p:grpSpPr>
            <a:xfrm>
              <a:off x="5656239" y="3791884"/>
              <a:ext cx="1395882" cy="947410"/>
              <a:chOff x="356719" y="1329280"/>
              <a:chExt cx="1395882" cy="947410"/>
            </a:xfrm>
          </p:grpSpPr>
          <p:sp>
            <p:nvSpPr>
              <p:cNvPr id="191" name="Oval 190"/>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2" name="TextBox 191"/>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Legal Services</a:t>
                </a:r>
              </a:p>
            </p:txBody>
          </p:sp>
        </p:grpSp>
        <p:sp>
          <p:nvSpPr>
            <p:cNvPr id="242" name="Freeform 55"/>
            <p:cNvSpPr>
              <a:spLocks noEditPoints="1"/>
            </p:cNvSpPr>
            <p:nvPr/>
          </p:nvSpPr>
          <p:spPr bwMode="auto">
            <a:xfrm>
              <a:off x="6181395" y="3948013"/>
              <a:ext cx="394776" cy="340532"/>
            </a:xfrm>
            <a:custGeom>
              <a:avLst/>
              <a:gdLst>
                <a:gd name="T0" fmla="*/ 396429 w 256"/>
                <a:gd name="T1" fmla="*/ 358775 h 220"/>
                <a:gd name="T2" fmla="*/ 19496 w 256"/>
                <a:gd name="T3" fmla="*/ 358775 h 220"/>
                <a:gd name="T4" fmla="*/ 0 w 256"/>
                <a:gd name="T5" fmla="*/ 339205 h 220"/>
                <a:gd name="T6" fmla="*/ 0 w 256"/>
                <a:gd name="T7" fmla="*/ 215265 h 220"/>
                <a:gd name="T8" fmla="*/ 0 w 256"/>
                <a:gd name="T9" fmla="*/ 215265 h 220"/>
                <a:gd name="T10" fmla="*/ 1625 w 256"/>
                <a:gd name="T11" fmla="*/ 208742 h 220"/>
                <a:gd name="T12" fmla="*/ 53615 w 256"/>
                <a:gd name="T13" fmla="*/ 71755 h 220"/>
                <a:gd name="T14" fmla="*/ 71487 w 256"/>
                <a:gd name="T15" fmla="*/ 58709 h 220"/>
                <a:gd name="T16" fmla="*/ 103981 w 256"/>
                <a:gd name="T17" fmla="*/ 58709 h 220"/>
                <a:gd name="T18" fmla="*/ 123478 w 256"/>
                <a:gd name="T19" fmla="*/ 58709 h 220"/>
                <a:gd name="T20" fmla="*/ 123478 w 256"/>
                <a:gd name="T21" fmla="*/ 65232 h 220"/>
                <a:gd name="T22" fmla="*/ 141350 w 256"/>
                <a:gd name="T23" fmla="*/ 97848 h 220"/>
                <a:gd name="T24" fmla="*/ 103981 w 256"/>
                <a:gd name="T25" fmla="*/ 97848 h 220"/>
                <a:gd name="T26" fmla="*/ 84485 w 256"/>
                <a:gd name="T27" fmla="*/ 97848 h 220"/>
                <a:gd name="T28" fmla="*/ 47117 w 256"/>
                <a:gd name="T29" fmla="*/ 195695 h 220"/>
                <a:gd name="T30" fmla="*/ 97482 w 256"/>
                <a:gd name="T31" fmla="*/ 195695 h 220"/>
                <a:gd name="T32" fmla="*/ 110480 w 256"/>
                <a:gd name="T33" fmla="*/ 195695 h 220"/>
                <a:gd name="T34" fmla="*/ 129977 w 256"/>
                <a:gd name="T35" fmla="*/ 215265 h 220"/>
                <a:gd name="T36" fmla="*/ 129977 w 256"/>
                <a:gd name="T37" fmla="*/ 234835 h 220"/>
                <a:gd name="T38" fmla="*/ 285948 w 256"/>
                <a:gd name="T39" fmla="*/ 234835 h 220"/>
                <a:gd name="T40" fmla="*/ 285948 w 256"/>
                <a:gd name="T41" fmla="*/ 215265 h 220"/>
                <a:gd name="T42" fmla="*/ 305445 w 256"/>
                <a:gd name="T43" fmla="*/ 195695 h 220"/>
                <a:gd name="T44" fmla="*/ 324941 w 256"/>
                <a:gd name="T45" fmla="*/ 195695 h 220"/>
                <a:gd name="T46" fmla="*/ 368808 w 256"/>
                <a:gd name="T47" fmla="*/ 195695 h 220"/>
                <a:gd name="T48" fmla="*/ 331440 w 256"/>
                <a:gd name="T49" fmla="*/ 97848 h 220"/>
                <a:gd name="T50" fmla="*/ 311944 w 256"/>
                <a:gd name="T51" fmla="*/ 97848 h 220"/>
                <a:gd name="T52" fmla="*/ 274575 w 256"/>
                <a:gd name="T53" fmla="*/ 97848 h 220"/>
                <a:gd name="T54" fmla="*/ 292447 w 256"/>
                <a:gd name="T55" fmla="*/ 65232 h 220"/>
                <a:gd name="T56" fmla="*/ 292447 w 256"/>
                <a:gd name="T57" fmla="*/ 58709 h 220"/>
                <a:gd name="T58" fmla="*/ 311944 w 256"/>
                <a:gd name="T59" fmla="*/ 58709 h 220"/>
                <a:gd name="T60" fmla="*/ 344438 w 256"/>
                <a:gd name="T61" fmla="*/ 58709 h 220"/>
                <a:gd name="T62" fmla="*/ 362310 w 256"/>
                <a:gd name="T63" fmla="*/ 71755 h 220"/>
                <a:gd name="T64" fmla="*/ 414300 w 256"/>
                <a:gd name="T65" fmla="*/ 208742 h 220"/>
                <a:gd name="T66" fmla="*/ 415925 w 256"/>
                <a:gd name="T67" fmla="*/ 215265 h 220"/>
                <a:gd name="T68" fmla="*/ 415925 w 256"/>
                <a:gd name="T69" fmla="*/ 339205 h 220"/>
                <a:gd name="T70" fmla="*/ 396429 w 256"/>
                <a:gd name="T71" fmla="*/ 358775 h 220"/>
                <a:gd name="T72" fmla="*/ 253454 w 256"/>
                <a:gd name="T73" fmla="*/ 84801 h 220"/>
                <a:gd name="T74" fmla="*/ 240457 w 256"/>
                <a:gd name="T75" fmla="*/ 78278 h 220"/>
                <a:gd name="T76" fmla="*/ 227459 w 256"/>
                <a:gd name="T77" fmla="*/ 66863 h 220"/>
                <a:gd name="T78" fmla="*/ 227459 w 256"/>
                <a:gd name="T79" fmla="*/ 143510 h 220"/>
                <a:gd name="T80" fmla="*/ 227459 w 256"/>
                <a:gd name="T81" fmla="*/ 189172 h 220"/>
                <a:gd name="T82" fmla="*/ 207963 w 256"/>
                <a:gd name="T83" fmla="*/ 208742 h 220"/>
                <a:gd name="T84" fmla="*/ 188466 w 256"/>
                <a:gd name="T85" fmla="*/ 189172 h 220"/>
                <a:gd name="T86" fmla="*/ 188466 w 256"/>
                <a:gd name="T87" fmla="*/ 156556 h 220"/>
                <a:gd name="T88" fmla="*/ 188466 w 256"/>
                <a:gd name="T89" fmla="*/ 66863 h 220"/>
                <a:gd name="T90" fmla="*/ 175468 w 256"/>
                <a:gd name="T91" fmla="*/ 78278 h 220"/>
                <a:gd name="T92" fmla="*/ 162471 w 256"/>
                <a:gd name="T93" fmla="*/ 84801 h 220"/>
                <a:gd name="T94" fmla="*/ 142974 w 256"/>
                <a:gd name="T95" fmla="*/ 65232 h 220"/>
                <a:gd name="T96" fmla="*/ 149473 w 256"/>
                <a:gd name="T97" fmla="*/ 52185 h 220"/>
                <a:gd name="T98" fmla="*/ 194965 w 256"/>
                <a:gd name="T99" fmla="*/ 6523 h 220"/>
                <a:gd name="T100" fmla="*/ 207963 w 256"/>
                <a:gd name="T101" fmla="*/ 0 h 220"/>
                <a:gd name="T102" fmla="*/ 220960 w 256"/>
                <a:gd name="T103" fmla="*/ 6523 h 220"/>
                <a:gd name="T104" fmla="*/ 266452 w 256"/>
                <a:gd name="T105" fmla="*/ 52185 h 220"/>
                <a:gd name="T106" fmla="*/ 272951 w 256"/>
                <a:gd name="T107" fmla="*/ 65232 h 220"/>
                <a:gd name="T108" fmla="*/ 253454 w 256"/>
                <a:gd name="T109" fmla="*/ 84801 h 22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56" h="220">
                  <a:moveTo>
                    <a:pt x="244" y="220"/>
                  </a:moveTo>
                  <a:cubicBezTo>
                    <a:pt x="12" y="220"/>
                    <a:pt x="12" y="220"/>
                    <a:pt x="12" y="220"/>
                  </a:cubicBezTo>
                  <a:cubicBezTo>
                    <a:pt x="5" y="220"/>
                    <a:pt x="0" y="215"/>
                    <a:pt x="0" y="208"/>
                  </a:cubicBezTo>
                  <a:cubicBezTo>
                    <a:pt x="0" y="132"/>
                    <a:pt x="0" y="132"/>
                    <a:pt x="0" y="132"/>
                  </a:cubicBezTo>
                  <a:cubicBezTo>
                    <a:pt x="0" y="132"/>
                    <a:pt x="0" y="132"/>
                    <a:pt x="0" y="132"/>
                  </a:cubicBezTo>
                  <a:cubicBezTo>
                    <a:pt x="0" y="130"/>
                    <a:pt x="0" y="129"/>
                    <a:pt x="1" y="128"/>
                  </a:cubicBezTo>
                  <a:cubicBezTo>
                    <a:pt x="33" y="44"/>
                    <a:pt x="33" y="44"/>
                    <a:pt x="33" y="44"/>
                  </a:cubicBezTo>
                  <a:cubicBezTo>
                    <a:pt x="34" y="39"/>
                    <a:pt x="39" y="36"/>
                    <a:pt x="44" y="36"/>
                  </a:cubicBezTo>
                  <a:cubicBezTo>
                    <a:pt x="64" y="36"/>
                    <a:pt x="64" y="36"/>
                    <a:pt x="64" y="36"/>
                  </a:cubicBezTo>
                  <a:cubicBezTo>
                    <a:pt x="76" y="36"/>
                    <a:pt x="76" y="36"/>
                    <a:pt x="76" y="36"/>
                  </a:cubicBezTo>
                  <a:cubicBezTo>
                    <a:pt x="76" y="37"/>
                    <a:pt x="76" y="39"/>
                    <a:pt x="76" y="40"/>
                  </a:cubicBezTo>
                  <a:cubicBezTo>
                    <a:pt x="76" y="48"/>
                    <a:pt x="80" y="56"/>
                    <a:pt x="87" y="60"/>
                  </a:cubicBezTo>
                  <a:cubicBezTo>
                    <a:pt x="64" y="60"/>
                    <a:pt x="64" y="60"/>
                    <a:pt x="64" y="60"/>
                  </a:cubicBezTo>
                  <a:cubicBezTo>
                    <a:pt x="52" y="60"/>
                    <a:pt x="52" y="60"/>
                    <a:pt x="52" y="60"/>
                  </a:cubicBezTo>
                  <a:cubicBezTo>
                    <a:pt x="29" y="120"/>
                    <a:pt x="29" y="120"/>
                    <a:pt x="29" y="120"/>
                  </a:cubicBezTo>
                  <a:cubicBezTo>
                    <a:pt x="60" y="120"/>
                    <a:pt x="60" y="120"/>
                    <a:pt x="60" y="120"/>
                  </a:cubicBezTo>
                  <a:cubicBezTo>
                    <a:pt x="68" y="120"/>
                    <a:pt x="68" y="120"/>
                    <a:pt x="68" y="120"/>
                  </a:cubicBezTo>
                  <a:cubicBezTo>
                    <a:pt x="75" y="120"/>
                    <a:pt x="80" y="125"/>
                    <a:pt x="80" y="132"/>
                  </a:cubicBezTo>
                  <a:cubicBezTo>
                    <a:pt x="80" y="144"/>
                    <a:pt x="80" y="144"/>
                    <a:pt x="80" y="144"/>
                  </a:cubicBezTo>
                  <a:cubicBezTo>
                    <a:pt x="176" y="144"/>
                    <a:pt x="176" y="144"/>
                    <a:pt x="176" y="144"/>
                  </a:cubicBezTo>
                  <a:cubicBezTo>
                    <a:pt x="176" y="132"/>
                    <a:pt x="176" y="132"/>
                    <a:pt x="176" y="132"/>
                  </a:cubicBezTo>
                  <a:cubicBezTo>
                    <a:pt x="176" y="125"/>
                    <a:pt x="181" y="120"/>
                    <a:pt x="188" y="120"/>
                  </a:cubicBezTo>
                  <a:cubicBezTo>
                    <a:pt x="200" y="120"/>
                    <a:pt x="200" y="120"/>
                    <a:pt x="200" y="120"/>
                  </a:cubicBezTo>
                  <a:cubicBezTo>
                    <a:pt x="227" y="120"/>
                    <a:pt x="227" y="120"/>
                    <a:pt x="227" y="120"/>
                  </a:cubicBezTo>
                  <a:cubicBezTo>
                    <a:pt x="204" y="60"/>
                    <a:pt x="204" y="60"/>
                    <a:pt x="204" y="60"/>
                  </a:cubicBezTo>
                  <a:cubicBezTo>
                    <a:pt x="192" y="60"/>
                    <a:pt x="192" y="60"/>
                    <a:pt x="192" y="60"/>
                  </a:cubicBezTo>
                  <a:cubicBezTo>
                    <a:pt x="169" y="60"/>
                    <a:pt x="169" y="60"/>
                    <a:pt x="169" y="60"/>
                  </a:cubicBezTo>
                  <a:cubicBezTo>
                    <a:pt x="176" y="56"/>
                    <a:pt x="180" y="48"/>
                    <a:pt x="180" y="40"/>
                  </a:cubicBezTo>
                  <a:cubicBezTo>
                    <a:pt x="180" y="39"/>
                    <a:pt x="180" y="37"/>
                    <a:pt x="180" y="36"/>
                  </a:cubicBezTo>
                  <a:cubicBezTo>
                    <a:pt x="192" y="36"/>
                    <a:pt x="192" y="36"/>
                    <a:pt x="192" y="36"/>
                  </a:cubicBezTo>
                  <a:cubicBezTo>
                    <a:pt x="212" y="36"/>
                    <a:pt x="212" y="36"/>
                    <a:pt x="212" y="36"/>
                  </a:cubicBezTo>
                  <a:cubicBezTo>
                    <a:pt x="217" y="36"/>
                    <a:pt x="222" y="39"/>
                    <a:pt x="223" y="44"/>
                  </a:cubicBezTo>
                  <a:cubicBezTo>
                    <a:pt x="255" y="128"/>
                    <a:pt x="255" y="128"/>
                    <a:pt x="255" y="128"/>
                  </a:cubicBezTo>
                  <a:cubicBezTo>
                    <a:pt x="256" y="129"/>
                    <a:pt x="256" y="130"/>
                    <a:pt x="256" y="132"/>
                  </a:cubicBezTo>
                  <a:cubicBezTo>
                    <a:pt x="256" y="208"/>
                    <a:pt x="256" y="208"/>
                    <a:pt x="256" y="208"/>
                  </a:cubicBezTo>
                  <a:cubicBezTo>
                    <a:pt x="256" y="215"/>
                    <a:pt x="251" y="220"/>
                    <a:pt x="244" y="220"/>
                  </a:cubicBezTo>
                  <a:moveTo>
                    <a:pt x="156" y="52"/>
                  </a:moveTo>
                  <a:cubicBezTo>
                    <a:pt x="153" y="52"/>
                    <a:pt x="150" y="51"/>
                    <a:pt x="148" y="48"/>
                  </a:cubicBezTo>
                  <a:cubicBezTo>
                    <a:pt x="140" y="41"/>
                    <a:pt x="140" y="41"/>
                    <a:pt x="140" y="41"/>
                  </a:cubicBezTo>
                  <a:cubicBezTo>
                    <a:pt x="140" y="88"/>
                    <a:pt x="140" y="88"/>
                    <a:pt x="140" y="88"/>
                  </a:cubicBezTo>
                  <a:cubicBezTo>
                    <a:pt x="140" y="116"/>
                    <a:pt x="140" y="116"/>
                    <a:pt x="140" y="116"/>
                  </a:cubicBezTo>
                  <a:cubicBezTo>
                    <a:pt x="140" y="123"/>
                    <a:pt x="135" y="128"/>
                    <a:pt x="128" y="128"/>
                  </a:cubicBezTo>
                  <a:cubicBezTo>
                    <a:pt x="121" y="128"/>
                    <a:pt x="116" y="123"/>
                    <a:pt x="116" y="116"/>
                  </a:cubicBezTo>
                  <a:cubicBezTo>
                    <a:pt x="116" y="96"/>
                    <a:pt x="116" y="96"/>
                    <a:pt x="116" y="96"/>
                  </a:cubicBezTo>
                  <a:cubicBezTo>
                    <a:pt x="116" y="41"/>
                    <a:pt x="116" y="41"/>
                    <a:pt x="116" y="41"/>
                  </a:cubicBezTo>
                  <a:cubicBezTo>
                    <a:pt x="108" y="48"/>
                    <a:pt x="108" y="48"/>
                    <a:pt x="108" y="48"/>
                  </a:cubicBezTo>
                  <a:cubicBezTo>
                    <a:pt x="106" y="51"/>
                    <a:pt x="103" y="52"/>
                    <a:pt x="100" y="52"/>
                  </a:cubicBezTo>
                  <a:cubicBezTo>
                    <a:pt x="93" y="52"/>
                    <a:pt x="88" y="47"/>
                    <a:pt x="88" y="40"/>
                  </a:cubicBezTo>
                  <a:cubicBezTo>
                    <a:pt x="88" y="37"/>
                    <a:pt x="89" y="34"/>
                    <a:pt x="92" y="32"/>
                  </a:cubicBezTo>
                  <a:cubicBezTo>
                    <a:pt x="120" y="4"/>
                    <a:pt x="120" y="4"/>
                    <a:pt x="120" y="4"/>
                  </a:cubicBezTo>
                  <a:cubicBezTo>
                    <a:pt x="122" y="1"/>
                    <a:pt x="125" y="0"/>
                    <a:pt x="128" y="0"/>
                  </a:cubicBezTo>
                  <a:cubicBezTo>
                    <a:pt x="131" y="0"/>
                    <a:pt x="134" y="1"/>
                    <a:pt x="136" y="4"/>
                  </a:cubicBezTo>
                  <a:cubicBezTo>
                    <a:pt x="164" y="32"/>
                    <a:pt x="164" y="32"/>
                    <a:pt x="164" y="32"/>
                  </a:cubicBezTo>
                  <a:cubicBezTo>
                    <a:pt x="167" y="34"/>
                    <a:pt x="168" y="37"/>
                    <a:pt x="168" y="40"/>
                  </a:cubicBezTo>
                  <a:cubicBezTo>
                    <a:pt x="168" y="47"/>
                    <a:pt x="163" y="52"/>
                    <a:pt x="156" y="52"/>
                  </a:cubicBezTo>
                </a:path>
              </a:pathLst>
            </a:custGeom>
            <a:solidFill>
              <a:schemeClr val="tx2">
                <a:lumMod val="95000"/>
                <a:lumOff val="5000"/>
              </a:schemeClr>
            </a:solidFill>
            <a:ln>
              <a:noFill/>
            </a:ln>
          </p:spPr>
          <p:txBody>
            <a:bodyPr/>
            <a:lstStyle/>
            <a:p>
              <a:endParaRPr lang="en-US" sz="1350"/>
            </a:p>
          </p:txBody>
        </p:sp>
      </p:grpSp>
      <p:grpSp>
        <p:nvGrpSpPr>
          <p:cNvPr id="22" name="Group 21"/>
          <p:cNvGrpSpPr/>
          <p:nvPr/>
        </p:nvGrpSpPr>
        <p:grpSpPr>
          <a:xfrm>
            <a:off x="7421117" y="4245695"/>
            <a:ext cx="1395882" cy="947410"/>
            <a:chOff x="7421117" y="3803038"/>
            <a:chExt cx="1395882" cy="947410"/>
          </a:xfrm>
        </p:grpSpPr>
        <p:grpSp>
          <p:nvGrpSpPr>
            <p:cNvPr id="199" name="Group 198"/>
            <p:cNvGrpSpPr/>
            <p:nvPr/>
          </p:nvGrpSpPr>
          <p:grpSpPr>
            <a:xfrm>
              <a:off x="7421117" y="3803038"/>
              <a:ext cx="1395882" cy="947410"/>
              <a:chOff x="356719" y="1329280"/>
              <a:chExt cx="1395882" cy="947410"/>
            </a:xfrm>
          </p:grpSpPr>
          <p:sp>
            <p:nvSpPr>
              <p:cNvPr id="200" name="Oval 199"/>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1" name="TextBox 200"/>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Journalism</a:t>
                </a:r>
              </a:p>
            </p:txBody>
          </p:sp>
        </p:grpSp>
        <p:sp>
          <p:nvSpPr>
            <p:cNvPr id="243" name="Freeform 32"/>
            <p:cNvSpPr>
              <a:spLocks noEditPoints="1"/>
            </p:cNvSpPr>
            <p:nvPr/>
          </p:nvSpPr>
          <p:spPr bwMode="auto">
            <a:xfrm>
              <a:off x="7938422" y="3980689"/>
              <a:ext cx="407844" cy="333484"/>
            </a:xfrm>
            <a:custGeom>
              <a:avLst/>
              <a:gdLst/>
              <a:ahLst/>
              <a:cxnLst>
                <a:cxn ang="0">
                  <a:pos x="254" y="0"/>
                </a:cxn>
                <a:cxn ang="0">
                  <a:pos x="239" y="2"/>
                </a:cxn>
                <a:cxn ang="0">
                  <a:pos x="210" y="15"/>
                </a:cxn>
                <a:cxn ang="0">
                  <a:pos x="74" y="149"/>
                </a:cxn>
                <a:cxn ang="0">
                  <a:pos x="69" y="154"/>
                </a:cxn>
                <a:cxn ang="0">
                  <a:pos x="65" y="165"/>
                </a:cxn>
                <a:cxn ang="0">
                  <a:pos x="65" y="178"/>
                </a:cxn>
                <a:cxn ang="0">
                  <a:pos x="69" y="189"/>
                </a:cxn>
                <a:cxn ang="0">
                  <a:pos x="167" y="288"/>
                </a:cxn>
                <a:cxn ang="0">
                  <a:pos x="172" y="292"/>
                </a:cxn>
                <a:cxn ang="0">
                  <a:pos x="183" y="297"/>
                </a:cxn>
                <a:cxn ang="0">
                  <a:pos x="196" y="297"/>
                </a:cxn>
                <a:cxn ang="0">
                  <a:pos x="208" y="292"/>
                </a:cxn>
                <a:cxn ang="0">
                  <a:pos x="339" y="162"/>
                </a:cxn>
                <a:cxn ang="0">
                  <a:pos x="348" y="151"/>
                </a:cxn>
                <a:cxn ang="0">
                  <a:pos x="359" y="122"/>
                </a:cxn>
                <a:cxn ang="0">
                  <a:pos x="361" y="33"/>
                </a:cxn>
                <a:cxn ang="0">
                  <a:pos x="361" y="26"/>
                </a:cxn>
                <a:cxn ang="0">
                  <a:pos x="355" y="15"/>
                </a:cxn>
                <a:cxn ang="0">
                  <a:pos x="346" y="6"/>
                </a:cxn>
                <a:cxn ang="0">
                  <a:pos x="335" y="2"/>
                </a:cxn>
                <a:cxn ang="0">
                  <a:pos x="330" y="0"/>
                </a:cxn>
                <a:cxn ang="0">
                  <a:pos x="286" y="107"/>
                </a:cxn>
                <a:cxn ang="0">
                  <a:pos x="274" y="105"/>
                </a:cxn>
                <a:cxn ang="0">
                  <a:pos x="263" y="98"/>
                </a:cxn>
                <a:cxn ang="0">
                  <a:pos x="257" y="87"/>
                </a:cxn>
                <a:cxn ang="0">
                  <a:pos x="254" y="74"/>
                </a:cxn>
                <a:cxn ang="0">
                  <a:pos x="256" y="69"/>
                </a:cxn>
                <a:cxn ang="0">
                  <a:pos x="259" y="58"/>
                </a:cxn>
                <a:cxn ang="0">
                  <a:pos x="268" y="49"/>
                </a:cxn>
                <a:cxn ang="0">
                  <a:pos x="279" y="44"/>
                </a:cxn>
                <a:cxn ang="0">
                  <a:pos x="286" y="44"/>
                </a:cxn>
                <a:cxn ang="0">
                  <a:pos x="299" y="45"/>
                </a:cxn>
                <a:cxn ang="0">
                  <a:pos x="308" y="53"/>
                </a:cxn>
                <a:cxn ang="0">
                  <a:pos x="315" y="64"/>
                </a:cxn>
                <a:cxn ang="0">
                  <a:pos x="319" y="74"/>
                </a:cxn>
                <a:cxn ang="0">
                  <a:pos x="317" y="82"/>
                </a:cxn>
                <a:cxn ang="0">
                  <a:pos x="314" y="93"/>
                </a:cxn>
                <a:cxn ang="0">
                  <a:pos x="304" y="102"/>
                </a:cxn>
                <a:cxn ang="0">
                  <a:pos x="292" y="107"/>
                </a:cxn>
                <a:cxn ang="0">
                  <a:pos x="286" y="107"/>
                </a:cxn>
                <a:cxn ang="0">
                  <a:pos x="141" y="294"/>
                </a:cxn>
                <a:cxn ang="0">
                  <a:pos x="130" y="297"/>
                </a:cxn>
                <a:cxn ang="0">
                  <a:pos x="112" y="294"/>
                </a:cxn>
                <a:cxn ang="0">
                  <a:pos x="9" y="194"/>
                </a:cxn>
                <a:cxn ang="0">
                  <a:pos x="5" y="189"/>
                </a:cxn>
                <a:cxn ang="0">
                  <a:pos x="0" y="178"/>
                </a:cxn>
                <a:cxn ang="0">
                  <a:pos x="0" y="165"/>
                </a:cxn>
                <a:cxn ang="0">
                  <a:pos x="5" y="154"/>
                </a:cxn>
                <a:cxn ang="0">
                  <a:pos x="136" y="24"/>
                </a:cxn>
                <a:cxn ang="0">
                  <a:pos x="147" y="15"/>
                </a:cxn>
                <a:cxn ang="0">
                  <a:pos x="176" y="2"/>
                </a:cxn>
                <a:cxn ang="0">
                  <a:pos x="27" y="163"/>
                </a:cxn>
                <a:cxn ang="0">
                  <a:pos x="23" y="167"/>
                </a:cxn>
                <a:cxn ang="0">
                  <a:pos x="23" y="176"/>
                </a:cxn>
                <a:cxn ang="0">
                  <a:pos x="27" y="180"/>
                </a:cxn>
              </a:cxnLst>
              <a:rect l="0" t="0" r="r" b="b"/>
              <a:pathLst>
                <a:path w="361" h="297">
                  <a:moveTo>
                    <a:pt x="330" y="0"/>
                  </a:moveTo>
                  <a:lnTo>
                    <a:pt x="254" y="0"/>
                  </a:lnTo>
                  <a:lnTo>
                    <a:pt x="254" y="0"/>
                  </a:lnTo>
                  <a:lnTo>
                    <a:pt x="239" y="2"/>
                  </a:lnTo>
                  <a:lnTo>
                    <a:pt x="225" y="7"/>
                  </a:lnTo>
                  <a:lnTo>
                    <a:pt x="210" y="15"/>
                  </a:lnTo>
                  <a:lnTo>
                    <a:pt x="199" y="24"/>
                  </a:lnTo>
                  <a:lnTo>
                    <a:pt x="74" y="149"/>
                  </a:lnTo>
                  <a:lnTo>
                    <a:pt x="74" y="149"/>
                  </a:lnTo>
                  <a:lnTo>
                    <a:pt x="69" y="154"/>
                  </a:lnTo>
                  <a:lnTo>
                    <a:pt x="67" y="160"/>
                  </a:lnTo>
                  <a:lnTo>
                    <a:pt x="65" y="165"/>
                  </a:lnTo>
                  <a:lnTo>
                    <a:pt x="63" y="172"/>
                  </a:lnTo>
                  <a:lnTo>
                    <a:pt x="65" y="178"/>
                  </a:lnTo>
                  <a:lnTo>
                    <a:pt x="67" y="183"/>
                  </a:lnTo>
                  <a:lnTo>
                    <a:pt x="69" y="189"/>
                  </a:lnTo>
                  <a:lnTo>
                    <a:pt x="74" y="194"/>
                  </a:lnTo>
                  <a:lnTo>
                    <a:pt x="167" y="288"/>
                  </a:lnTo>
                  <a:lnTo>
                    <a:pt x="167" y="288"/>
                  </a:lnTo>
                  <a:lnTo>
                    <a:pt x="172" y="292"/>
                  </a:lnTo>
                  <a:lnTo>
                    <a:pt x="178" y="296"/>
                  </a:lnTo>
                  <a:lnTo>
                    <a:pt x="183" y="297"/>
                  </a:lnTo>
                  <a:lnTo>
                    <a:pt x="190" y="297"/>
                  </a:lnTo>
                  <a:lnTo>
                    <a:pt x="196" y="297"/>
                  </a:lnTo>
                  <a:lnTo>
                    <a:pt x="201" y="296"/>
                  </a:lnTo>
                  <a:lnTo>
                    <a:pt x="208" y="292"/>
                  </a:lnTo>
                  <a:lnTo>
                    <a:pt x="212" y="288"/>
                  </a:lnTo>
                  <a:lnTo>
                    <a:pt x="339" y="162"/>
                  </a:lnTo>
                  <a:lnTo>
                    <a:pt x="339" y="162"/>
                  </a:lnTo>
                  <a:lnTo>
                    <a:pt x="348" y="151"/>
                  </a:lnTo>
                  <a:lnTo>
                    <a:pt x="355" y="136"/>
                  </a:lnTo>
                  <a:lnTo>
                    <a:pt x="359" y="122"/>
                  </a:lnTo>
                  <a:lnTo>
                    <a:pt x="361" y="107"/>
                  </a:lnTo>
                  <a:lnTo>
                    <a:pt x="361" y="33"/>
                  </a:lnTo>
                  <a:lnTo>
                    <a:pt x="361" y="33"/>
                  </a:lnTo>
                  <a:lnTo>
                    <a:pt x="361" y="26"/>
                  </a:lnTo>
                  <a:lnTo>
                    <a:pt x="359" y="20"/>
                  </a:lnTo>
                  <a:lnTo>
                    <a:pt x="355" y="15"/>
                  </a:lnTo>
                  <a:lnTo>
                    <a:pt x="352" y="9"/>
                  </a:lnTo>
                  <a:lnTo>
                    <a:pt x="346" y="6"/>
                  </a:lnTo>
                  <a:lnTo>
                    <a:pt x="341" y="4"/>
                  </a:lnTo>
                  <a:lnTo>
                    <a:pt x="335" y="2"/>
                  </a:lnTo>
                  <a:lnTo>
                    <a:pt x="330" y="0"/>
                  </a:lnTo>
                  <a:lnTo>
                    <a:pt x="330" y="0"/>
                  </a:lnTo>
                  <a:close/>
                  <a:moveTo>
                    <a:pt x="286" y="107"/>
                  </a:moveTo>
                  <a:lnTo>
                    <a:pt x="286" y="107"/>
                  </a:lnTo>
                  <a:lnTo>
                    <a:pt x="279" y="107"/>
                  </a:lnTo>
                  <a:lnTo>
                    <a:pt x="274" y="105"/>
                  </a:lnTo>
                  <a:lnTo>
                    <a:pt x="268" y="102"/>
                  </a:lnTo>
                  <a:lnTo>
                    <a:pt x="263" y="98"/>
                  </a:lnTo>
                  <a:lnTo>
                    <a:pt x="259" y="93"/>
                  </a:lnTo>
                  <a:lnTo>
                    <a:pt x="257" y="87"/>
                  </a:lnTo>
                  <a:lnTo>
                    <a:pt x="256" y="82"/>
                  </a:lnTo>
                  <a:lnTo>
                    <a:pt x="254" y="74"/>
                  </a:lnTo>
                  <a:lnTo>
                    <a:pt x="254" y="74"/>
                  </a:lnTo>
                  <a:lnTo>
                    <a:pt x="256" y="69"/>
                  </a:lnTo>
                  <a:lnTo>
                    <a:pt x="257" y="64"/>
                  </a:lnTo>
                  <a:lnTo>
                    <a:pt x="259" y="58"/>
                  </a:lnTo>
                  <a:lnTo>
                    <a:pt x="263" y="53"/>
                  </a:lnTo>
                  <a:lnTo>
                    <a:pt x="268" y="49"/>
                  </a:lnTo>
                  <a:lnTo>
                    <a:pt x="274" y="45"/>
                  </a:lnTo>
                  <a:lnTo>
                    <a:pt x="279" y="44"/>
                  </a:lnTo>
                  <a:lnTo>
                    <a:pt x="286" y="44"/>
                  </a:lnTo>
                  <a:lnTo>
                    <a:pt x="286" y="44"/>
                  </a:lnTo>
                  <a:lnTo>
                    <a:pt x="292" y="44"/>
                  </a:lnTo>
                  <a:lnTo>
                    <a:pt x="299" y="45"/>
                  </a:lnTo>
                  <a:lnTo>
                    <a:pt x="304" y="49"/>
                  </a:lnTo>
                  <a:lnTo>
                    <a:pt x="308" y="53"/>
                  </a:lnTo>
                  <a:lnTo>
                    <a:pt x="314" y="58"/>
                  </a:lnTo>
                  <a:lnTo>
                    <a:pt x="315" y="64"/>
                  </a:lnTo>
                  <a:lnTo>
                    <a:pt x="317" y="69"/>
                  </a:lnTo>
                  <a:lnTo>
                    <a:pt x="319" y="74"/>
                  </a:lnTo>
                  <a:lnTo>
                    <a:pt x="319" y="74"/>
                  </a:lnTo>
                  <a:lnTo>
                    <a:pt x="317" y="82"/>
                  </a:lnTo>
                  <a:lnTo>
                    <a:pt x="315" y="87"/>
                  </a:lnTo>
                  <a:lnTo>
                    <a:pt x="314" y="93"/>
                  </a:lnTo>
                  <a:lnTo>
                    <a:pt x="308" y="98"/>
                  </a:lnTo>
                  <a:lnTo>
                    <a:pt x="304" y="102"/>
                  </a:lnTo>
                  <a:lnTo>
                    <a:pt x="299" y="105"/>
                  </a:lnTo>
                  <a:lnTo>
                    <a:pt x="292" y="107"/>
                  </a:lnTo>
                  <a:lnTo>
                    <a:pt x="286" y="107"/>
                  </a:lnTo>
                  <a:lnTo>
                    <a:pt x="286" y="107"/>
                  </a:lnTo>
                  <a:close/>
                  <a:moveTo>
                    <a:pt x="27" y="180"/>
                  </a:moveTo>
                  <a:lnTo>
                    <a:pt x="141" y="294"/>
                  </a:lnTo>
                  <a:lnTo>
                    <a:pt x="141" y="294"/>
                  </a:lnTo>
                  <a:lnTo>
                    <a:pt x="130" y="297"/>
                  </a:lnTo>
                  <a:lnTo>
                    <a:pt x="121" y="297"/>
                  </a:lnTo>
                  <a:lnTo>
                    <a:pt x="112" y="294"/>
                  </a:lnTo>
                  <a:lnTo>
                    <a:pt x="103" y="288"/>
                  </a:lnTo>
                  <a:lnTo>
                    <a:pt x="9" y="194"/>
                  </a:lnTo>
                  <a:lnTo>
                    <a:pt x="9" y="194"/>
                  </a:lnTo>
                  <a:lnTo>
                    <a:pt x="5" y="189"/>
                  </a:lnTo>
                  <a:lnTo>
                    <a:pt x="2" y="183"/>
                  </a:lnTo>
                  <a:lnTo>
                    <a:pt x="0" y="178"/>
                  </a:lnTo>
                  <a:lnTo>
                    <a:pt x="0" y="172"/>
                  </a:lnTo>
                  <a:lnTo>
                    <a:pt x="0" y="165"/>
                  </a:lnTo>
                  <a:lnTo>
                    <a:pt x="2" y="160"/>
                  </a:lnTo>
                  <a:lnTo>
                    <a:pt x="5" y="154"/>
                  </a:lnTo>
                  <a:lnTo>
                    <a:pt x="9" y="149"/>
                  </a:lnTo>
                  <a:lnTo>
                    <a:pt x="136" y="24"/>
                  </a:lnTo>
                  <a:lnTo>
                    <a:pt x="136" y="24"/>
                  </a:lnTo>
                  <a:lnTo>
                    <a:pt x="147" y="15"/>
                  </a:lnTo>
                  <a:lnTo>
                    <a:pt x="161" y="7"/>
                  </a:lnTo>
                  <a:lnTo>
                    <a:pt x="176" y="2"/>
                  </a:lnTo>
                  <a:lnTo>
                    <a:pt x="190" y="0"/>
                  </a:lnTo>
                  <a:lnTo>
                    <a:pt x="27" y="163"/>
                  </a:lnTo>
                  <a:lnTo>
                    <a:pt x="27" y="163"/>
                  </a:lnTo>
                  <a:lnTo>
                    <a:pt x="23" y="167"/>
                  </a:lnTo>
                  <a:lnTo>
                    <a:pt x="23" y="172"/>
                  </a:lnTo>
                  <a:lnTo>
                    <a:pt x="23" y="176"/>
                  </a:lnTo>
                  <a:lnTo>
                    <a:pt x="27" y="180"/>
                  </a:lnTo>
                  <a:lnTo>
                    <a:pt x="27" y="180"/>
                  </a:lnTo>
                  <a:close/>
                </a:path>
              </a:pathLst>
            </a:custGeom>
            <a:solidFill>
              <a:schemeClr val="tx2">
                <a:lumMod val="95000"/>
                <a:lumOff val="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7" name="Group 16"/>
          <p:cNvGrpSpPr/>
          <p:nvPr/>
        </p:nvGrpSpPr>
        <p:grpSpPr>
          <a:xfrm>
            <a:off x="5486400" y="3036002"/>
            <a:ext cx="1752600" cy="947410"/>
            <a:chOff x="5486400" y="2593345"/>
            <a:chExt cx="1752600" cy="947410"/>
          </a:xfrm>
        </p:grpSpPr>
        <p:grpSp>
          <p:nvGrpSpPr>
            <p:cNvPr id="187" name="Group 186"/>
            <p:cNvGrpSpPr/>
            <p:nvPr/>
          </p:nvGrpSpPr>
          <p:grpSpPr>
            <a:xfrm>
              <a:off x="5486400" y="2593345"/>
              <a:ext cx="1752600" cy="947410"/>
              <a:chOff x="212517" y="1329280"/>
              <a:chExt cx="1752600" cy="947410"/>
            </a:xfrm>
          </p:grpSpPr>
          <p:sp>
            <p:nvSpPr>
              <p:cNvPr id="188" name="Oval 187"/>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9" name="TextBox 188"/>
              <p:cNvSpPr txBox="1"/>
              <p:nvPr/>
            </p:nvSpPr>
            <p:spPr>
              <a:xfrm>
                <a:off x="212517" y="2015080"/>
                <a:ext cx="1752600"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Project management</a:t>
                </a:r>
              </a:p>
            </p:txBody>
          </p:sp>
        </p:grpSp>
        <p:sp>
          <p:nvSpPr>
            <p:cNvPr id="244" name="Freeform 19"/>
            <p:cNvSpPr>
              <a:spLocks noEditPoints="1"/>
            </p:cNvSpPr>
            <p:nvPr/>
          </p:nvSpPr>
          <p:spPr bwMode="auto">
            <a:xfrm>
              <a:off x="6181395" y="2785190"/>
              <a:ext cx="394776" cy="320944"/>
            </a:xfrm>
            <a:custGeom>
              <a:avLst/>
              <a:gdLst>
                <a:gd name="T0" fmla="*/ 396429 w 256"/>
                <a:gd name="T1" fmla="*/ 338137 h 208"/>
                <a:gd name="T2" fmla="*/ 19496 w 256"/>
                <a:gd name="T3" fmla="*/ 338137 h 208"/>
                <a:gd name="T4" fmla="*/ 0 w 256"/>
                <a:gd name="T5" fmla="*/ 318629 h 208"/>
                <a:gd name="T6" fmla="*/ 0 w 256"/>
                <a:gd name="T7" fmla="*/ 19508 h 208"/>
                <a:gd name="T8" fmla="*/ 19496 w 256"/>
                <a:gd name="T9" fmla="*/ 0 h 208"/>
                <a:gd name="T10" fmla="*/ 396429 w 256"/>
                <a:gd name="T11" fmla="*/ 0 h 208"/>
                <a:gd name="T12" fmla="*/ 415925 w 256"/>
                <a:gd name="T13" fmla="*/ 19508 h 208"/>
                <a:gd name="T14" fmla="*/ 415925 w 256"/>
                <a:gd name="T15" fmla="*/ 318629 h 208"/>
                <a:gd name="T16" fmla="*/ 396429 w 256"/>
                <a:gd name="T17" fmla="*/ 338137 h 208"/>
                <a:gd name="T18" fmla="*/ 136475 w 256"/>
                <a:gd name="T19" fmla="*/ 39016 h 208"/>
                <a:gd name="T20" fmla="*/ 38993 w 256"/>
                <a:gd name="T21" fmla="*/ 39016 h 208"/>
                <a:gd name="T22" fmla="*/ 38993 w 256"/>
                <a:gd name="T23" fmla="*/ 299121 h 208"/>
                <a:gd name="T24" fmla="*/ 136475 w 256"/>
                <a:gd name="T25" fmla="*/ 299121 h 208"/>
                <a:gd name="T26" fmla="*/ 136475 w 256"/>
                <a:gd name="T27" fmla="*/ 39016 h 208"/>
                <a:gd name="T28" fmla="*/ 155972 w 256"/>
                <a:gd name="T29" fmla="*/ 299121 h 208"/>
                <a:gd name="T30" fmla="*/ 259953 w 256"/>
                <a:gd name="T31" fmla="*/ 299121 h 208"/>
                <a:gd name="T32" fmla="*/ 259953 w 256"/>
                <a:gd name="T33" fmla="*/ 39016 h 208"/>
                <a:gd name="T34" fmla="*/ 155972 w 256"/>
                <a:gd name="T35" fmla="*/ 39016 h 208"/>
                <a:gd name="T36" fmla="*/ 155972 w 256"/>
                <a:gd name="T37" fmla="*/ 299121 h 208"/>
                <a:gd name="T38" fmla="*/ 376932 w 256"/>
                <a:gd name="T39" fmla="*/ 39016 h 208"/>
                <a:gd name="T40" fmla="*/ 279450 w 256"/>
                <a:gd name="T41" fmla="*/ 39016 h 208"/>
                <a:gd name="T42" fmla="*/ 279450 w 256"/>
                <a:gd name="T43" fmla="*/ 299121 h 208"/>
                <a:gd name="T44" fmla="*/ 376932 w 256"/>
                <a:gd name="T45" fmla="*/ 299121 h 208"/>
                <a:gd name="T46" fmla="*/ 376932 w 256"/>
                <a:gd name="T47" fmla="*/ 39016 h 20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56" h="208">
                  <a:moveTo>
                    <a:pt x="244" y="208"/>
                  </a:moveTo>
                  <a:cubicBezTo>
                    <a:pt x="12" y="208"/>
                    <a:pt x="12" y="208"/>
                    <a:pt x="12" y="208"/>
                  </a:cubicBezTo>
                  <a:cubicBezTo>
                    <a:pt x="5" y="208"/>
                    <a:pt x="0" y="203"/>
                    <a:pt x="0" y="196"/>
                  </a:cubicBezTo>
                  <a:cubicBezTo>
                    <a:pt x="0" y="12"/>
                    <a:pt x="0" y="12"/>
                    <a:pt x="0" y="12"/>
                  </a:cubicBezTo>
                  <a:cubicBezTo>
                    <a:pt x="0" y="5"/>
                    <a:pt x="5" y="0"/>
                    <a:pt x="12" y="0"/>
                  </a:cubicBezTo>
                  <a:cubicBezTo>
                    <a:pt x="244" y="0"/>
                    <a:pt x="244" y="0"/>
                    <a:pt x="244" y="0"/>
                  </a:cubicBezTo>
                  <a:cubicBezTo>
                    <a:pt x="251" y="0"/>
                    <a:pt x="256" y="5"/>
                    <a:pt x="256" y="12"/>
                  </a:cubicBezTo>
                  <a:cubicBezTo>
                    <a:pt x="256" y="196"/>
                    <a:pt x="256" y="196"/>
                    <a:pt x="256" y="196"/>
                  </a:cubicBezTo>
                  <a:cubicBezTo>
                    <a:pt x="256" y="203"/>
                    <a:pt x="251" y="208"/>
                    <a:pt x="244" y="208"/>
                  </a:cubicBezTo>
                  <a:moveTo>
                    <a:pt x="84" y="24"/>
                  </a:moveTo>
                  <a:cubicBezTo>
                    <a:pt x="24" y="24"/>
                    <a:pt x="24" y="24"/>
                    <a:pt x="24" y="24"/>
                  </a:cubicBezTo>
                  <a:cubicBezTo>
                    <a:pt x="24" y="184"/>
                    <a:pt x="24" y="184"/>
                    <a:pt x="24" y="184"/>
                  </a:cubicBezTo>
                  <a:cubicBezTo>
                    <a:pt x="84" y="184"/>
                    <a:pt x="84" y="184"/>
                    <a:pt x="84" y="184"/>
                  </a:cubicBezTo>
                  <a:lnTo>
                    <a:pt x="84" y="24"/>
                  </a:lnTo>
                  <a:close/>
                  <a:moveTo>
                    <a:pt x="96" y="184"/>
                  </a:moveTo>
                  <a:cubicBezTo>
                    <a:pt x="160" y="184"/>
                    <a:pt x="160" y="184"/>
                    <a:pt x="160" y="184"/>
                  </a:cubicBezTo>
                  <a:cubicBezTo>
                    <a:pt x="160" y="24"/>
                    <a:pt x="160" y="24"/>
                    <a:pt x="160" y="24"/>
                  </a:cubicBezTo>
                  <a:cubicBezTo>
                    <a:pt x="96" y="24"/>
                    <a:pt x="96" y="24"/>
                    <a:pt x="96" y="24"/>
                  </a:cubicBezTo>
                  <a:lnTo>
                    <a:pt x="96" y="184"/>
                  </a:lnTo>
                  <a:close/>
                  <a:moveTo>
                    <a:pt x="232" y="24"/>
                  </a:moveTo>
                  <a:cubicBezTo>
                    <a:pt x="172" y="24"/>
                    <a:pt x="172" y="24"/>
                    <a:pt x="172" y="24"/>
                  </a:cubicBezTo>
                  <a:cubicBezTo>
                    <a:pt x="172" y="184"/>
                    <a:pt x="172" y="184"/>
                    <a:pt x="172" y="184"/>
                  </a:cubicBezTo>
                  <a:cubicBezTo>
                    <a:pt x="232" y="184"/>
                    <a:pt x="232" y="184"/>
                    <a:pt x="232" y="184"/>
                  </a:cubicBezTo>
                  <a:lnTo>
                    <a:pt x="232" y="24"/>
                  </a:lnTo>
                  <a:close/>
                </a:path>
              </a:pathLst>
            </a:custGeom>
            <a:solidFill>
              <a:schemeClr val="tx2">
                <a:lumMod val="95000"/>
                <a:lumOff val="5000"/>
              </a:schemeClr>
            </a:solidFill>
            <a:ln>
              <a:noFill/>
            </a:ln>
          </p:spPr>
          <p:txBody>
            <a:bodyPr/>
            <a:lstStyle/>
            <a:p>
              <a:endParaRPr lang="en-US" sz="1350"/>
            </a:p>
          </p:txBody>
        </p:sp>
      </p:grpSp>
      <p:grpSp>
        <p:nvGrpSpPr>
          <p:cNvPr id="2" name="Group 1"/>
          <p:cNvGrpSpPr/>
          <p:nvPr/>
        </p:nvGrpSpPr>
        <p:grpSpPr>
          <a:xfrm>
            <a:off x="5656239" y="1793304"/>
            <a:ext cx="1395882" cy="942055"/>
            <a:chOff x="5656239" y="1350646"/>
            <a:chExt cx="1395882" cy="942055"/>
          </a:xfrm>
        </p:grpSpPr>
        <p:grpSp>
          <p:nvGrpSpPr>
            <p:cNvPr id="184" name="Group 183"/>
            <p:cNvGrpSpPr/>
            <p:nvPr/>
          </p:nvGrpSpPr>
          <p:grpSpPr>
            <a:xfrm>
              <a:off x="5656239" y="1350646"/>
              <a:ext cx="1395882" cy="942055"/>
              <a:chOff x="356719" y="1334635"/>
              <a:chExt cx="1395882" cy="942055"/>
            </a:xfrm>
          </p:grpSpPr>
          <p:sp>
            <p:nvSpPr>
              <p:cNvPr id="185" name="Oval 184"/>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6" name="TextBox 185"/>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Architect</a:t>
                </a:r>
              </a:p>
            </p:txBody>
          </p:sp>
        </p:grpSp>
        <p:grpSp>
          <p:nvGrpSpPr>
            <p:cNvPr id="104" name="Group 1047"/>
            <p:cNvGrpSpPr>
              <a:grpSpLocks noChangeAspect="1"/>
            </p:cNvGrpSpPr>
            <p:nvPr/>
          </p:nvGrpSpPr>
          <p:grpSpPr bwMode="auto">
            <a:xfrm>
              <a:off x="6183516" y="1538565"/>
              <a:ext cx="443571" cy="344422"/>
              <a:chOff x="281" y="748"/>
              <a:chExt cx="4098" cy="3182"/>
            </a:xfrm>
            <a:solidFill>
              <a:schemeClr val="tx1"/>
            </a:solidFill>
          </p:grpSpPr>
          <p:sp>
            <p:nvSpPr>
              <p:cNvPr id="105" name="Freeform 1049"/>
              <p:cNvSpPr>
                <a:spLocks noEditPoints="1"/>
              </p:cNvSpPr>
              <p:nvPr/>
            </p:nvSpPr>
            <p:spPr bwMode="auto">
              <a:xfrm>
                <a:off x="281" y="748"/>
                <a:ext cx="4098" cy="3182"/>
              </a:xfrm>
              <a:custGeom>
                <a:avLst/>
                <a:gdLst>
                  <a:gd name="T0" fmla="*/ 1653 w 4098"/>
                  <a:gd name="T1" fmla="*/ 2299 h 3182"/>
                  <a:gd name="T2" fmla="*/ 1840 w 4098"/>
                  <a:gd name="T3" fmla="*/ 2488 h 3182"/>
                  <a:gd name="T4" fmla="*/ 3386 w 4098"/>
                  <a:gd name="T5" fmla="*/ 565 h 3182"/>
                  <a:gd name="T6" fmla="*/ 3757 w 4098"/>
                  <a:gd name="T7" fmla="*/ 207 h 3182"/>
                  <a:gd name="T8" fmla="*/ 3727 w 4098"/>
                  <a:gd name="T9" fmla="*/ 225 h 3182"/>
                  <a:gd name="T10" fmla="*/ 3595 w 4098"/>
                  <a:gd name="T11" fmla="*/ 544 h 3182"/>
                  <a:gd name="T12" fmla="*/ 3914 w 4098"/>
                  <a:gd name="T13" fmla="*/ 413 h 3182"/>
                  <a:gd name="T14" fmla="*/ 3933 w 4098"/>
                  <a:gd name="T15" fmla="*/ 382 h 3182"/>
                  <a:gd name="T16" fmla="*/ 3933 w 4098"/>
                  <a:gd name="T17" fmla="*/ 346 h 3182"/>
                  <a:gd name="T18" fmla="*/ 3914 w 4098"/>
                  <a:gd name="T19" fmla="*/ 316 h 3182"/>
                  <a:gd name="T20" fmla="*/ 3824 w 4098"/>
                  <a:gd name="T21" fmla="*/ 225 h 3182"/>
                  <a:gd name="T22" fmla="*/ 3793 w 4098"/>
                  <a:gd name="T23" fmla="*/ 207 h 3182"/>
                  <a:gd name="T24" fmla="*/ 163 w 4098"/>
                  <a:gd name="T25" fmla="*/ 162 h 3182"/>
                  <a:gd name="T26" fmla="*/ 3018 w 4098"/>
                  <a:gd name="T27" fmla="*/ 3018 h 3182"/>
                  <a:gd name="T28" fmla="*/ 1942 w 4098"/>
                  <a:gd name="T29" fmla="*/ 2617 h 3182"/>
                  <a:gd name="T30" fmla="*/ 1911 w 4098"/>
                  <a:gd name="T31" fmla="*/ 2637 h 3182"/>
                  <a:gd name="T32" fmla="*/ 1442 w 4098"/>
                  <a:gd name="T33" fmla="*/ 2791 h 3182"/>
                  <a:gd name="T34" fmla="*/ 1408 w 4098"/>
                  <a:gd name="T35" fmla="*/ 2789 h 3182"/>
                  <a:gd name="T36" fmla="*/ 1372 w 4098"/>
                  <a:gd name="T37" fmla="*/ 2768 h 3182"/>
                  <a:gd name="T38" fmla="*/ 1350 w 4098"/>
                  <a:gd name="T39" fmla="*/ 2730 h 3182"/>
                  <a:gd name="T40" fmla="*/ 1352 w 4098"/>
                  <a:gd name="T41" fmla="*/ 2685 h 3182"/>
                  <a:gd name="T42" fmla="*/ 1511 w 4098"/>
                  <a:gd name="T43" fmla="*/ 2212 h 3182"/>
                  <a:gd name="T44" fmla="*/ 3018 w 4098"/>
                  <a:gd name="T45" fmla="*/ 703 h 3182"/>
                  <a:gd name="T46" fmla="*/ 163 w 4098"/>
                  <a:gd name="T47" fmla="*/ 162 h 3182"/>
                  <a:gd name="T48" fmla="*/ 3100 w 4098"/>
                  <a:gd name="T49" fmla="*/ 0 h 3182"/>
                  <a:gd name="T50" fmla="*/ 3141 w 4098"/>
                  <a:gd name="T51" fmla="*/ 11 h 3182"/>
                  <a:gd name="T52" fmla="*/ 3170 w 4098"/>
                  <a:gd name="T53" fmla="*/ 39 h 3182"/>
                  <a:gd name="T54" fmla="*/ 3182 w 4098"/>
                  <a:gd name="T55" fmla="*/ 82 h 3182"/>
                  <a:gd name="T56" fmla="*/ 3611 w 4098"/>
                  <a:gd name="T57" fmla="*/ 109 h 3182"/>
                  <a:gd name="T58" fmla="*/ 3670 w 4098"/>
                  <a:gd name="T59" fmla="*/ 67 h 3182"/>
                  <a:gd name="T60" fmla="*/ 3738 w 4098"/>
                  <a:gd name="T61" fmla="*/ 44 h 3182"/>
                  <a:gd name="T62" fmla="*/ 3811 w 4098"/>
                  <a:gd name="T63" fmla="*/ 44 h 3182"/>
                  <a:gd name="T64" fmla="*/ 3881 w 4098"/>
                  <a:gd name="T65" fmla="*/ 67 h 3182"/>
                  <a:gd name="T66" fmla="*/ 3939 w 4098"/>
                  <a:gd name="T67" fmla="*/ 109 h 3182"/>
                  <a:gd name="T68" fmla="*/ 4055 w 4098"/>
                  <a:gd name="T69" fmla="*/ 228 h 3182"/>
                  <a:gd name="T70" fmla="*/ 4087 w 4098"/>
                  <a:gd name="T71" fmla="*/ 293 h 3182"/>
                  <a:gd name="T72" fmla="*/ 4098 w 4098"/>
                  <a:gd name="T73" fmla="*/ 365 h 3182"/>
                  <a:gd name="T74" fmla="*/ 4087 w 4098"/>
                  <a:gd name="T75" fmla="*/ 437 h 3182"/>
                  <a:gd name="T76" fmla="*/ 4055 w 4098"/>
                  <a:gd name="T77" fmla="*/ 500 h 3182"/>
                  <a:gd name="T78" fmla="*/ 3182 w 4098"/>
                  <a:gd name="T79" fmla="*/ 1377 h 3182"/>
                  <a:gd name="T80" fmla="*/ 3178 w 4098"/>
                  <a:gd name="T81" fmla="*/ 3121 h 3182"/>
                  <a:gd name="T82" fmla="*/ 3158 w 4098"/>
                  <a:gd name="T83" fmla="*/ 3157 h 3182"/>
                  <a:gd name="T84" fmla="*/ 3122 w 4098"/>
                  <a:gd name="T85" fmla="*/ 3178 h 3182"/>
                  <a:gd name="T86" fmla="*/ 82 w 4098"/>
                  <a:gd name="T87" fmla="*/ 3182 h 3182"/>
                  <a:gd name="T88" fmla="*/ 41 w 4098"/>
                  <a:gd name="T89" fmla="*/ 3171 h 3182"/>
                  <a:gd name="T90" fmla="*/ 11 w 4098"/>
                  <a:gd name="T91" fmla="*/ 3141 h 3182"/>
                  <a:gd name="T92" fmla="*/ 0 w 4098"/>
                  <a:gd name="T93" fmla="*/ 3100 h 3182"/>
                  <a:gd name="T94" fmla="*/ 2 w 4098"/>
                  <a:gd name="T95" fmla="*/ 59 h 3182"/>
                  <a:gd name="T96" fmla="*/ 24 w 4098"/>
                  <a:gd name="T97" fmla="*/ 23 h 3182"/>
                  <a:gd name="T98" fmla="*/ 60 w 4098"/>
                  <a:gd name="T99" fmla="*/ 2 h 3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098" h="3182">
                    <a:moveTo>
                      <a:pt x="3386" y="565"/>
                    </a:moveTo>
                    <a:lnTo>
                      <a:pt x="1653" y="2299"/>
                    </a:lnTo>
                    <a:lnTo>
                      <a:pt x="1558" y="2582"/>
                    </a:lnTo>
                    <a:lnTo>
                      <a:pt x="1840" y="2488"/>
                    </a:lnTo>
                    <a:lnTo>
                      <a:pt x="3574" y="754"/>
                    </a:lnTo>
                    <a:lnTo>
                      <a:pt x="3386" y="565"/>
                    </a:lnTo>
                    <a:close/>
                    <a:moveTo>
                      <a:pt x="3775" y="205"/>
                    </a:moveTo>
                    <a:lnTo>
                      <a:pt x="3757" y="207"/>
                    </a:lnTo>
                    <a:lnTo>
                      <a:pt x="3740" y="213"/>
                    </a:lnTo>
                    <a:lnTo>
                      <a:pt x="3727" y="225"/>
                    </a:lnTo>
                    <a:lnTo>
                      <a:pt x="3502" y="449"/>
                    </a:lnTo>
                    <a:lnTo>
                      <a:pt x="3595" y="544"/>
                    </a:lnTo>
                    <a:lnTo>
                      <a:pt x="3689" y="638"/>
                    </a:lnTo>
                    <a:lnTo>
                      <a:pt x="3914" y="413"/>
                    </a:lnTo>
                    <a:lnTo>
                      <a:pt x="3925" y="398"/>
                    </a:lnTo>
                    <a:lnTo>
                      <a:pt x="3933" y="382"/>
                    </a:lnTo>
                    <a:lnTo>
                      <a:pt x="3935" y="365"/>
                    </a:lnTo>
                    <a:lnTo>
                      <a:pt x="3933" y="346"/>
                    </a:lnTo>
                    <a:lnTo>
                      <a:pt x="3925" y="330"/>
                    </a:lnTo>
                    <a:lnTo>
                      <a:pt x="3914" y="316"/>
                    </a:lnTo>
                    <a:lnTo>
                      <a:pt x="3914" y="316"/>
                    </a:lnTo>
                    <a:lnTo>
                      <a:pt x="3824" y="225"/>
                    </a:lnTo>
                    <a:lnTo>
                      <a:pt x="3809" y="213"/>
                    </a:lnTo>
                    <a:lnTo>
                      <a:pt x="3793" y="207"/>
                    </a:lnTo>
                    <a:lnTo>
                      <a:pt x="3775" y="205"/>
                    </a:lnTo>
                    <a:close/>
                    <a:moveTo>
                      <a:pt x="163" y="162"/>
                    </a:moveTo>
                    <a:lnTo>
                      <a:pt x="163" y="3018"/>
                    </a:lnTo>
                    <a:lnTo>
                      <a:pt x="3018" y="3018"/>
                    </a:lnTo>
                    <a:lnTo>
                      <a:pt x="3018" y="1541"/>
                    </a:lnTo>
                    <a:lnTo>
                      <a:pt x="1942" y="2617"/>
                    </a:lnTo>
                    <a:lnTo>
                      <a:pt x="1929" y="2628"/>
                    </a:lnTo>
                    <a:lnTo>
                      <a:pt x="1911" y="2637"/>
                    </a:lnTo>
                    <a:lnTo>
                      <a:pt x="1455" y="2788"/>
                    </a:lnTo>
                    <a:lnTo>
                      <a:pt x="1442" y="2791"/>
                    </a:lnTo>
                    <a:lnTo>
                      <a:pt x="1429" y="2792"/>
                    </a:lnTo>
                    <a:lnTo>
                      <a:pt x="1408" y="2789"/>
                    </a:lnTo>
                    <a:lnTo>
                      <a:pt x="1388" y="2782"/>
                    </a:lnTo>
                    <a:lnTo>
                      <a:pt x="1372" y="2768"/>
                    </a:lnTo>
                    <a:lnTo>
                      <a:pt x="1357" y="2750"/>
                    </a:lnTo>
                    <a:lnTo>
                      <a:pt x="1350" y="2730"/>
                    </a:lnTo>
                    <a:lnTo>
                      <a:pt x="1347" y="2708"/>
                    </a:lnTo>
                    <a:lnTo>
                      <a:pt x="1352" y="2685"/>
                    </a:lnTo>
                    <a:lnTo>
                      <a:pt x="1504" y="2229"/>
                    </a:lnTo>
                    <a:lnTo>
                      <a:pt x="1511" y="2212"/>
                    </a:lnTo>
                    <a:lnTo>
                      <a:pt x="1524" y="2197"/>
                    </a:lnTo>
                    <a:lnTo>
                      <a:pt x="3018" y="703"/>
                    </a:lnTo>
                    <a:lnTo>
                      <a:pt x="3018" y="162"/>
                    </a:lnTo>
                    <a:lnTo>
                      <a:pt x="163" y="162"/>
                    </a:lnTo>
                    <a:close/>
                    <a:moveTo>
                      <a:pt x="82" y="0"/>
                    </a:moveTo>
                    <a:lnTo>
                      <a:pt x="3100" y="0"/>
                    </a:lnTo>
                    <a:lnTo>
                      <a:pt x="3122" y="2"/>
                    </a:lnTo>
                    <a:lnTo>
                      <a:pt x="3141" y="11"/>
                    </a:lnTo>
                    <a:lnTo>
                      <a:pt x="3158" y="23"/>
                    </a:lnTo>
                    <a:lnTo>
                      <a:pt x="3170" y="39"/>
                    </a:lnTo>
                    <a:lnTo>
                      <a:pt x="3178" y="59"/>
                    </a:lnTo>
                    <a:lnTo>
                      <a:pt x="3182" y="82"/>
                    </a:lnTo>
                    <a:lnTo>
                      <a:pt x="3182" y="539"/>
                    </a:lnTo>
                    <a:lnTo>
                      <a:pt x="3611" y="109"/>
                    </a:lnTo>
                    <a:lnTo>
                      <a:pt x="3639" y="85"/>
                    </a:lnTo>
                    <a:lnTo>
                      <a:pt x="3670" y="67"/>
                    </a:lnTo>
                    <a:lnTo>
                      <a:pt x="3703" y="53"/>
                    </a:lnTo>
                    <a:lnTo>
                      <a:pt x="3738" y="44"/>
                    </a:lnTo>
                    <a:lnTo>
                      <a:pt x="3775" y="42"/>
                    </a:lnTo>
                    <a:lnTo>
                      <a:pt x="3811" y="44"/>
                    </a:lnTo>
                    <a:lnTo>
                      <a:pt x="3847" y="53"/>
                    </a:lnTo>
                    <a:lnTo>
                      <a:pt x="3881" y="67"/>
                    </a:lnTo>
                    <a:lnTo>
                      <a:pt x="3910" y="85"/>
                    </a:lnTo>
                    <a:lnTo>
                      <a:pt x="3939" y="109"/>
                    </a:lnTo>
                    <a:lnTo>
                      <a:pt x="4030" y="201"/>
                    </a:lnTo>
                    <a:lnTo>
                      <a:pt x="4055" y="228"/>
                    </a:lnTo>
                    <a:lnTo>
                      <a:pt x="4073" y="259"/>
                    </a:lnTo>
                    <a:lnTo>
                      <a:pt x="4087" y="293"/>
                    </a:lnTo>
                    <a:lnTo>
                      <a:pt x="4096" y="328"/>
                    </a:lnTo>
                    <a:lnTo>
                      <a:pt x="4098" y="365"/>
                    </a:lnTo>
                    <a:lnTo>
                      <a:pt x="4096" y="401"/>
                    </a:lnTo>
                    <a:lnTo>
                      <a:pt x="4087" y="437"/>
                    </a:lnTo>
                    <a:lnTo>
                      <a:pt x="4073" y="469"/>
                    </a:lnTo>
                    <a:lnTo>
                      <a:pt x="4055" y="500"/>
                    </a:lnTo>
                    <a:lnTo>
                      <a:pt x="4030" y="529"/>
                    </a:lnTo>
                    <a:lnTo>
                      <a:pt x="3182" y="1377"/>
                    </a:lnTo>
                    <a:lnTo>
                      <a:pt x="3182" y="3100"/>
                    </a:lnTo>
                    <a:lnTo>
                      <a:pt x="3178" y="3121"/>
                    </a:lnTo>
                    <a:lnTo>
                      <a:pt x="3170" y="3141"/>
                    </a:lnTo>
                    <a:lnTo>
                      <a:pt x="3158" y="3157"/>
                    </a:lnTo>
                    <a:lnTo>
                      <a:pt x="3141" y="3171"/>
                    </a:lnTo>
                    <a:lnTo>
                      <a:pt x="3122" y="3178"/>
                    </a:lnTo>
                    <a:lnTo>
                      <a:pt x="3100" y="3182"/>
                    </a:lnTo>
                    <a:lnTo>
                      <a:pt x="82" y="3182"/>
                    </a:lnTo>
                    <a:lnTo>
                      <a:pt x="60" y="3178"/>
                    </a:lnTo>
                    <a:lnTo>
                      <a:pt x="41" y="3171"/>
                    </a:lnTo>
                    <a:lnTo>
                      <a:pt x="24" y="3157"/>
                    </a:lnTo>
                    <a:lnTo>
                      <a:pt x="11" y="3141"/>
                    </a:lnTo>
                    <a:lnTo>
                      <a:pt x="2" y="3121"/>
                    </a:lnTo>
                    <a:lnTo>
                      <a:pt x="0" y="3100"/>
                    </a:lnTo>
                    <a:lnTo>
                      <a:pt x="0" y="82"/>
                    </a:lnTo>
                    <a:lnTo>
                      <a:pt x="2" y="59"/>
                    </a:lnTo>
                    <a:lnTo>
                      <a:pt x="11" y="39"/>
                    </a:lnTo>
                    <a:lnTo>
                      <a:pt x="24" y="23"/>
                    </a:lnTo>
                    <a:lnTo>
                      <a:pt x="41" y="11"/>
                    </a:lnTo>
                    <a:lnTo>
                      <a:pt x="60" y="2"/>
                    </a:lnTo>
                    <a:lnTo>
                      <a:pt x="82" y="0"/>
                    </a:lnTo>
                    <a:close/>
                  </a:path>
                </a:pathLst>
              </a:custGeom>
              <a:solidFill>
                <a:schemeClr val="tx2">
                  <a:lumMod val="95000"/>
                  <a:lumOff val="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 name="Freeform 1050"/>
              <p:cNvSpPr>
                <a:spLocks/>
              </p:cNvSpPr>
              <p:nvPr/>
            </p:nvSpPr>
            <p:spPr bwMode="auto">
              <a:xfrm>
                <a:off x="2668" y="1258"/>
                <a:ext cx="241" cy="163"/>
              </a:xfrm>
              <a:custGeom>
                <a:avLst/>
                <a:gdLst>
                  <a:gd name="T0" fmla="*/ 82 w 241"/>
                  <a:gd name="T1" fmla="*/ 0 h 163"/>
                  <a:gd name="T2" fmla="*/ 159 w 241"/>
                  <a:gd name="T3" fmla="*/ 0 h 163"/>
                  <a:gd name="T4" fmla="*/ 181 w 241"/>
                  <a:gd name="T5" fmla="*/ 3 h 163"/>
                  <a:gd name="T6" fmla="*/ 201 w 241"/>
                  <a:gd name="T7" fmla="*/ 11 h 163"/>
                  <a:gd name="T8" fmla="*/ 217 w 241"/>
                  <a:gd name="T9" fmla="*/ 24 h 163"/>
                  <a:gd name="T10" fmla="*/ 230 w 241"/>
                  <a:gd name="T11" fmla="*/ 40 h 163"/>
                  <a:gd name="T12" fmla="*/ 238 w 241"/>
                  <a:gd name="T13" fmla="*/ 60 h 163"/>
                  <a:gd name="T14" fmla="*/ 241 w 241"/>
                  <a:gd name="T15" fmla="*/ 81 h 163"/>
                  <a:gd name="T16" fmla="*/ 238 w 241"/>
                  <a:gd name="T17" fmla="*/ 103 h 163"/>
                  <a:gd name="T18" fmla="*/ 230 w 241"/>
                  <a:gd name="T19" fmla="*/ 123 h 163"/>
                  <a:gd name="T20" fmla="*/ 217 w 241"/>
                  <a:gd name="T21" fmla="*/ 139 h 163"/>
                  <a:gd name="T22" fmla="*/ 201 w 241"/>
                  <a:gd name="T23" fmla="*/ 152 h 163"/>
                  <a:gd name="T24" fmla="*/ 181 w 241"/>
                  <a:gd name="T25" fmla="*/ 160 h 163"/>
                  <a:gd name="T26" fmla="*/ 159 w 241"/>
                  <a:gd name="T27" fmla="*/ 163 h 163"/>
                  <a:gd name="T28" fmla="*/ 82 w 241"/>
                  <a:gd name="T29" fmla="*/ 163 h 163"/>
                  <a:gd name="T30" fmla="*/ 59 w 241"/>
                  <a:gd name="T31" fmla="*/ 160 h 163"/>
                  <a:gd name="T32" fmla="*/ 41 w 241"/>
                  <a:gd name="T33" fmla="*/ 152 h 163"/>
                  <a:gd name="T34" fmla="*/ 23 w 241"/>
                  <a:gd name="T35" fmla="*/ 139 h 163"/>
                  <a:gd name="T36" fmla="*/ 11 w 241"/>
                  <a:gd name="T37" fmla="*/ 123 h 163"/>
                  <a:gd name="T38" fmla="*/ 2 w 241"/>
                  <a:gd name="T39" fmla="*/ 103 h 163"/>
                  <a:gd name="T40" fmla="*/ 0 w 241"/>
                  <a:gd name="T41" fmla="*/ 81 h 163"/>
                  <a:gd name="T42" fmla="*/ 2 w 241"/>
                  <a:gd name="T43" fmla="*/ 60 h 163"/>
                  <a:gd name="T44" fmla="*/ 11 w 241"/>
                  <a:gd name="T45" fmla="*/ 40 h 163"/>
                  <a:gd name="T46" fmla="*/ 23 w 241"/>
                  <a:gd name="T47" fmla="*/ 24 h 163"/>
                  <a:gd name="T48" fmla="*/ 41 w 241"/>
                  <a:gd name="T49" fmla="*/ 11 h 163"/>
                  <a:gd name="T50" fmla="*/ 59 w 241"/>
                  <a:gd name="T51" fmla="*/ 3 h 163"/>
                  <a:gd name="T52" fmla="*/ 82 w 241"/>
                  <a:gd name="T53"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1" h="163">
                    <a:moveTo>
                      <a:pt x="82" y="0"/>
                    </a:moveTo>
                    <a:lnTo>
                      <a:pt x="159" y="0"/>
                    </a:lnTo>
                    <a:lnTo>
                      <a:pt x="181" y="3"/>
                    </a:lnTo>
                    <a:lnTo>
                      <a:pt x="201" y="11"/>
                    </a:lnTo>
                    <a:lnTo>
                      <a:pt x="217" y="24"/>
                    </a:lnTo>
                    <a:lnTo>
                      <a:pt x="230" y="40"/>
                    </a:lnTo>
                    <a:lnTo>
                      <a:pt x="238" y="60"/>
                    </a:lnTo>
                    <a:lnTo>
                      <a:pt x="241" y="81"/>
                    </a:lnTo>
                    <a:lnTo>
                      <a:pt x="238" y="103"/>
                    </a:lnTo>
                    <a:lnTo>
                      <a:pt x="230" y="123"/>
                    </a:lnTo>
                    <a:lnTo>
                      <a:pt x="217" y="139"/>
                    </a:lnTo>
                    <a:lnTo>
                      <a:pt x="201" y="152"/>
                    </a:lnTo>
                    <a:lnTo>
                      <a:pt x="181" y="160"/>
                    </a:lnTo>
                    <a:lnTo>
                      <a:pt x="159" y="163"/>
                    </a:lnTo>
                    <a:lnTo>
                      <a:pt x="82" y="163"/>
                    </a:lnTo>
                    <a:lnTo>
                      <a:pt x="59" y="160"/>
                    </a:lnTo>
                    <a:lnTo>
                      <a:pt x="41" y="152"/>
                    </a:lnTo>
                    <a:lnTo>
                      <a:pt x="23" y="139"/>
                    </a:lnTo>
                    <a:lnTo>
                      <a:pt x="11" y="123"/>
                    </a:lnTo>
                    <a:lnTo>
                      <a:pt x="2" y="103"/>
                    </a:lnTo>
                    <a:lnTo>
                      <a:pt x="0" y="81"/>
                    </a:lnTo>
                    <a:lnTo>
                      <a:pt x="2" y="60"/>
                    </a:lnTo>
                    <a:lnTo>
                      <a:pt x="11" y="40"/>
                    </a:lnTo>
                    <a:lnTo>
                      <a:pt x="23" y="24"/>
                    </a:lnTo>
                    <a:lnTo>
                      <a:pt x="41" y="11"/>
                    </a:lnTo>
                    <a:lnTo>
                      <a:pt x="59" y="3"/>
                    </a:lnTo>
                    <a:lnTo>
                      <a:pt x="82" y="0"/>
                    </a:lnTo>
                    <a:close/>
                  </a:path>
                </a:pathLst>
              </a:custGeom>
              <a:solidFill>
                <a:schemeClr val="tx2">
                  <a:lumMod val="95000"/>
                  <a:lumOff val="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 name="Freeform 1051"/>
              <p:cNvSpPr>
                <a:spLocks/>
              </p:cNvSpPr>
              <p:nvPr/>
            </p:nvSpPr>
            <p:spPr bwMode="auto">
              <a:xfrm>
                <a:off x="826" y="1258"/>
                <a:ext cx="1651" cy="163"/>
              </a:xfrm>
              <a:custGeom>
                <a:avLst/>
                <a:gdLst>
                  <a:gd name="T0" fmla="*/ 81 w 1651"/>
                  <a:gd name="T1" fmla="*/ 0 h 163"/>
                  <a:gd name="T2" fmla="*/ 1569 w 1651"/>
                  <a:gd name="T3" fmla="*/ 0 h 163"/>
                  <a:gd name="T4" fmla="*/ 1591 w 1651"/>
                  <a:gd name="T5" fmla="*/ 3 h 163"/>
                  <a:gd name="T6" fmla="*/ 1610 w 1651"/>
                  <a:gd name="T7" fmla="*/ 11 h 163"/>
                  <a:gd name="T8" fmla="*/ 1627 w 1651"/>
                  <a:gd name="T9" fmla="*/ 24 h 163"/>
                  <a:gd name="T10" fmla="*/ 1639 w 1651"/>
                  <a:gd name="T11" fmla="*/ 40 h 163"/>
                  <a:gd name="T12" fmla="*/ 1648 w 1651"/>
                  <a:gd name="T13" fmla="*/ 60 h 163"/>
                  <a:gd name="T14" fmla="*/ 1651 w 1651"/>
                  <a:gd name="T15" fmla="*/ 81 h 163"/>
                  <a:gd name="T16" fmla="*/ 1648 w 1651"/>
                  <a:gd name="T17" fmla="*/ 103 h 163"/>
                  <a:gd name="T18" fmla="*/ 1639 w 1651"/>
                  <a:gd name="T19" fmla="*/ 123 h 163"/>
                  <a:gd name="T20" fmla="*/ 1627 w 1651"/>
                  <a:gd name="T21" fmla="*/ 139 h 163"/>
                  <a:gd name="T22" fmla="*/ 1610 w 1651"/>
                  <a:gd name="T23" fmla="*/ 152 h 163"/>
                  <a:gd name="T24" fmla="*/ 1591 w 1651"/>
                  <a:gd name="T25" fmla="*/ 160 h 163"/>
                  <a:gd name="T26" fmla="*/ 1569 w 1651"/>
                  <a:gd name="T27" fmla="*/ 163 h 163"/>
                  <a:gd name="T28" fmla="*/ 81 w 1651"/>
                  <a:gd name="T29" fmla="*/ 163 h 163"/>
                  <a:gd name="T30" fmla="*/ 60 w 1651"/>
                  <a:gd name="T31" fmla="*/ 160 h 163"/>
                  <a:gd name="T32" fmla="*/ 40 w 1651"/>
                  <a:gd name="T33" fmla="*/ 152 h 163"/>
                  <a:gd name="T34" fmla="*/ 24 w 1651"/>
                  <a:gd name="T35" fmla="*/ 139 h 163"/>
                  <a:gd name="T36" fmla="*/ 11 w 1651"/>
                  <a:gd name="T37" fmla="*/ 123 h 163"/>
                  <a:gd name="T38" fmla="*/ 3 w 1651"/>
                  <a:gd name="T39" fmla="*/ 103 h 163"/>
                  <a:gd name="T40" fmla="*/ 0 w 1651"/>
                  <a:gd name="T41" fmla="*/ 81 h 163"/>
                  <a:gd name="T42" fmla="*/ 3 w 1651"/>
                  <a:gd name="T43" fmla="*/ 60 h 163"/>
                  <a:gd name="T44" fmla="*/ 11 w 1651"/>
                  <a:gd name="T45" fmla="*/ 40 h 163"/>
                  <a:gd name="T46" fmla="*/ 24 w 1651"/>
                  <a:gd name="T47" fmla="*/ 24 h 163"/>
                  <a:gd name="T48" fmla="*/ 40 w 1651"/>
                  <a:gd name="T49" fmla="*/ 11 h 163"/>
                  <a:gd name="T50" fmla="*/ 60 w 1651"/>
                  <a:gd name="T51" fmla="*/ 3 h 163"/>
                  <a:gd name="T52" fmla="*/ 81 w 1651"/>
                  <a:gd name="T53"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51" h="163">
                    <a:moveTo>
                      <a:pt x="81" y="0"/>
                    </a:moveTo>
                    <a:lnTo>
                      <a:pt x="1569" y="0"/>
                    </a:lnTo>
                    <a:lnTo>
                      <a:pt x="1591" y="3"/>
                    </a:lnTo>
                    <a:lnTo>
                      <a:pt x="1610" y="11"/>
                    </a:lnTo>
                    <a:lnTo>
                      <a:pt x="1627" y="24"/>
                    </a:lnTo>
                    <a:lnTo>
                      <a:pt x="1639" y="40"/>
                    </a:lnTo>
                    <a:lnTo>
                      <a:pt x="1648" y="60"/>
                    </a:lnTo>
                    <a:lnTo>
                      <a:pt x="1651" y="81"/>
                    </a:lnTo>
                    <a:lnTo>
                      <a:pt x="1648" y="103"/>
                    </a:lnTo>
                    <a:lnTo>
                      <a:pt x="1639" y="123"/>
                    </a:lnTo>
                    <a:lnTo>
                      <a:pt x="1627" y="139"/>
                    </a:lnTo>
                    <a:lnTo>
                      <a:pt x="1610" y="152"/>
                    </a:lnTo>
                    <a:lnTo>
                      <a:pt x="1591" y="160"/>
                    </a:lnTo>
                    <a:lnTo>
                      <a:pt x="1569" y="163"/>
                    </a:lnTo>
                    <a:lnTo>
                      <a:pt x="81" y="163"/>
                    </a:lnTo>
                    <a:lnTo>
                      <a:pt x="60" y="160"/>
                    </a:lnTo>
                    <a:lnTo>
                      <a:pt x="40" y="152"/>
                    </a:lnTo>
                    <a:lnTo>
                      <a:pt x="24" y="139"/>
                    </a:lnTo>
                    <a:lnTo>
                      <a:pt x="11" y="123"/>
                    </a:lnTo>
                    <a:lnTo>
                      <a:pt x="3" y="103"/>
                    </a:lnTo>
                    <a:lnTo>
                      <a:pt x="0" y="81"/>
                    </a:lnTo>
                    <a:lnTo>
                      <a:pt x="3" y="60"/>
                    </a:lnTo>
                    <a:lnTo>
                      <a:pt x="11" y="40"/>
                    </a:lnTo>
                    <a:lnTo>
                      <a:pt x="24" y="24"/>
                    </a:lnTo>
                    <a:lnTo>
                      <a:pt x="40" y="11"/>
                    </a:lnTo>
                    <a:lnTo>
                      <a:pt x="60" y="3"/>
                    </a:lnTo>
                    <a:lnTo>
                      <a:pt x="81" y="0"/>
                    </a:lnTo>
                    <a:close/>
                  </a:path>
                </a:pathLst>
              </a:custGeom>
              <a:solidFill>
                <a:schemeClr val="tx2">
                  <a:lumMod val="95000"/>
                  <a:lumOff val="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 name="Freeform 1052"/>
              <p:cNvSpPr>
                <a:spLocks/>
              </p:cNvSpPr>
              <p:nvPr/>
            </p:nvSpPr>
            <p:spPr bwMode="auto">
              <a:xfrm>
                <a:off x="826" y="1734"/>
                <a:ext cx="1572" cy="163"/>
              </a:xfrm>
              <a:custGeom>
                <a:avLst/>
                <a:gdLst>
                  <a:gd name="T0" fmla="*/ 81 w 1572"/>
                  <a:gd name="T1" fmla="*/ 0 h 163"/>
                  <a:gd name="T2" fmla="*/ 1492 w 1572"/>
                  <a:gd name="T3" fmla="*/ 0 h 163"/>
                  <a:gd name="T4" fmla="*/ 1513 w 1572"/>
                  <a:gd name="T5" fmla="*/ 2 h 163"/>
                  <a:gd name="T6" fmla="*/ 1533 w 1572"/>
                  <a:gd name="T7" fmla="*/ 11 h 163"/>
                  <a:gd name="T8" fmla="*/ 1549 w 1572"/>
                  <a:gd name="T9" fmla="*/ 24 h 163"/>
                  <a:gd name="T10" fmla="*/ 1561 w 1572"/>
                  <a:gd name="T11" fmla="*/ 40 h 163"/>
                  <a:gd name="T12" fmla="*/ 1570 w 1572"/>
                  <a:gd name="T13" fmla="*/ 60 h 163"/>
                  <a:gd name="T14" fmla="*/ 1572 w 1572"/>
                  <a:gd name="T15" fmla="*/ 81 h 163"/>
                  <a:gd name="T16" fmla="*/ 1570 w 1572"/>
                  <a:gd name="T17" fmla="*/ 103 h 163"/>
                  <a:gd name="T18" fmla="*/ 1561 w 1572"/>
                  <a:gd name="T19" fmla="*/ 123 h 163"/>
                  <a:gd name="T20" fmla="*/ 1549 w 1572"/>
                  <a:gd name="T21" fmla="*/ 139 h 163"/>
                  <a:gd name="T22" fmla="*/ 1533 w 1572"/>
                  <a:gd name="T23" fmla="*/ 151 h 163"/>
                  <a:gd name="T24" fmla="*/ 1513 w 1572"/>
                  <a:gd name="T25" fmla="*/ 160 h 163"/>
                  <a:gd name="T26" fmla="*/ 1492 w 1572"/>
                  <a:gd name="T27" fmla="*/ 163 h 163"/>
                  <a:gd name="T28" fmla="*/ 81 w 1572"/>
                  <a:gd name="T29" fmla="*/ 163 h 163"/>
                  <a:gd name="T30" fmla="*/ 60 w 1572"/>
                  <a:gd name="T31" fmla="*/ 160 h 163"/>
                  <a:gd name="T32" fmla="*/ 40 w 1572"/>
                  <a:gd name="T33" fmla="*/ 151 h 163"/>
                  <a:gd name="T34" fmla="*/ 24 w 1572"/>
                  <a:gd name="T35" fmla="*/ 139 h 163"/>
                  <a:gd name="T36" fmla="*/ 11 w 1572"/>
                  <a:gd name="T37" fmla="*/ 123 h 163"/>
                  <a:gd name="T38" fmla="*/ 3 w 1572"/>
                  <a:gd name="T39" fmla="*/ 103 h 163"/>
                  <a:gd name="T40" fmla="*/ 0 w 1572"/>
                  <a:gd name="T41" fmla="*/ 81 h 163"/>
                  <a:gd name="T42" fmla="*/ 3 w 1572"/>
                  <a:gd name="T43" fmla="*/ 60 h 163"/>
                  <a:gd name="T44" fmla="*/ 11 w 1572"/>
                  <a:gd name="T45" fmla="*/ 40 h 163"/>
                  <a:gd name="T46" fmla="*/ 24 w 1572"/>
                  <a:gd name="T47" fmla="*/ 24 h 163"/>
                  <a:gd name="T48" fmla="*/ 40 w 1572"/>
                  <a:gd name="T49" fmla="*/ 11 h 163"/>
                  <a:gd name="T50" fmla="*/ 60 w 1572"/>
                  <a:gd name="T51" fmla="*/ 2 h 163"/>
                  <a:gd name="T52" fmla="*/ 81 w 1572"/>
                  <a:gd name="T53"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72" h="163">
                    <a:moveTo>
                      <a:pt x="81" y="0"/>
                    </a:moveTo>
                    <a:lnTo>
                      <a:pt x="1492" y="0"/>
                    </a:lnTo>
                    <a:lnTo>
                      <a:pt x="1513" y="2"/>
                    </a:lnTo>
                    <a:lnTo>
                      <a:pt x="1533" y="11"/>
                    </a:lnTo>
                    <a:lnTo>
                      <a:pt x="1549" y="24"/>
                    </a:lnTo>
                    <a:lnTo>
                      <a:pt x="1561" y="40"/>
                    </a:lnTo>
                    <a:lnTo>
                      <a:pt x="1570" y="60"/>
                    </a:lnTo>
                    <a:lnTo>
                      <a:pt x="1572" y="81"/>
                    </a:lnTo>
                    <a:lnTo>
                      <a:pt x="1570" y="103"/>
                    </a:lnTo>
                    <a:lnTo>
                      <a:pt x="1561" y="123"/>
                    </a:lnTo>
                    <a:lnTo>
                      <a:pt x="1549" y="139"/>
                    </a:lnTo>
                    <a:lnTo>
                      <a:pt x="1533" y="151"/>
                    </a:lnTo>
                    <a:lnTo>
                      <a:pt x="1513" y="160"/>
                    </a:lnTo>
                    <a:lnTo>
                      <a:pt x="1492" y="163"/>
                    </a:lnTo>
                    <a:lnTo>
                      <a:pt x="81" y="163"/>
                    </a:lnTo>
                    <a:lnTo>
                      <a:pt x="60" y="160"/>
                    </a:lnTo>
                    <a:lnTo>
                      <a:pt x="40" y="151"/>
                    </a:lnTo>
                    <a:lnTo>
                      <a:pt x="24" y="139"/>
                    </a:lnTo>
                    <a:lnTo>
                      <a:pt x="11" y="123"/>
                    </a:lnTo>
                    <a:lnTo>
                      <a:pt x="3" y="103"/>
                    </a:lnTo>
                    <a:lnTo>
                      <a:pt x="0" y="81"/>
                    </a:lnTo>
                    <a:lnTo>
                      <a:pt x="3" y="60"/>
                    </a:lnTo>
                    <a:lnTo>
                      <a:pt x="11" y="40"/>
                    </a:lnTo>
                    <a:lnTo>
                      <a:pt x="24" y="24"/>
                    </a:lnTo>
                    <a:lnTo>
                      <a:pt x="40" y="11"/>
                    </a:lnTo>
                    <a:lnTo>
                      <a:pt x="60" y="2"/>
                    </a:lnTo>
                    <a:lnTo>
                      <a:pt x="81" y="0"/>
                    </a:lnTo>
                    <a:close/>
                  </a:path>
                </a:pathLst>
              </a:custGeom>
              <a:solidFill>
                <a:schemeClr val="tx2">
                  <a:lumMod val="95000"/>
                  <a:lumOff val="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9" name="Freeform 1053"/>
              <p:cNvSpPr>
                <a:spLocks/>
              </p:cNvSpPr>
              <p:nvPr/>
            </p:nvSpPr>
            <p:spPr bwMode="auto">
              <a:xfrm>
                <a:off x="826" y="2210"/>
                <a:ext cx="1062" cy="162"/>
              </a:xfrm>
              <a:custGeom>
                <a:avLst/>
                <a:gdLst>
                  <a:gd name="T0" fmla="*/ 81 w 1062"/>
                  <a:gd name="T1" fmla="*/ 0 h 162"/>
                  <a:gd name="T2" fmla="*/ 981 w 1062"/>
                  <a:gd name="T3" fmla="*/ 0 h 162"/>
                  <a:gd name="T4" fmla="*/ 1002 w 1062"/>
                  <a:gd name="T5" fmla="*/ 2 h 162"/>
                  <a:gd name="T6" fmla="*/ 1022 w 1062"/>
                  <a:gd name="T7" fmla="*/ 11 h 162"/>
                  <a:gd name="T8" fmla="*/ 1038 w 1062"/>
                  <a:gd name="T9" fmla="*/ 23 h 162"/>
                  <a:gd name="T10" fmla="*/ 1051 w 1062"/>
                  <a:gd name="T11" fmla="*/ 39 h 162"/>
                  <a:gd name="T12" fmla="*/ 1059 w 1062"/>
                  <a:gd name="T13" fmla="*/ 59 h 162"/>
                  <a:gd name="T14" fmla="*/ 1062 w 1062"/>
                  <a:gd name="T15" fmla="*/ 80 h 162"/>
                  <a:gd name="T16" fmla="*/ 1059 w 1062"/>
                  <a:gd name="T17" fmla="*/ 103 h 162"/>
                  <a:gd name="T18" fmla="*/ 1051 w 1062"/>
                  <a:gd name="T19" fmla="*/ 123 h 162"/>
                  <a:gd name="T20" fmla="*/ 1038 w 1062"/>
                  <a:gd name="T21" fmla="*/ 139 h 162"/>
                  <a:gd name="T22" fmla="*/ 1022 w 1062"/>
                  <a:gd name="T23" fmla="*/ 151 h 162"/>
                  <a:gd name="T24" fmla="*/ 1002 w 1062"/>
                  <a:gd name="T25" fmla="*/ 160 h 162"/>
                  <a:gd name="T26" fmla="*/ 981 w 1062"/>
                  <a:gd name="T27" fmla="*/ 162 h 162"/>
                  <a:gd name="T28" fmla="*/ 81 w 1062"/>
                  <a:gd name="T29" fmla="*/ 162 h 162"/>
                  <a:gd name="T30" fmla="*/ 60 w 1062"/>
                  <a:gd name="T31" fmla="*/ 160 h 162"/>
                  <a:gd name="T32" fmla="*/ 40 w 1062"/>
                  <a:gd name="T33" fmla="*/ 151 h 162"/>
                  <a:gd name="T34" fmla="*/ 24 w 1062"/>
                  <a:gd name="T35" fmla="*/ 139 h 162"/>
                  <a:gd name="T36" fmla="*/ 11 w 1062"/>
                  <a:gd name="T37" fmla="*/ 123 h 162"/>
                  <a:gd name="T38" fmla="*/ 3 w 1062"/>
                  <a:gd name="T39" fmla="*/ 103 h 162"/>
                  <a:gd name="T40" fmla="*/ 0 w 1062"/>
                  <a:gd name="T41" fmla="*/ 80 h 162"/>
                  <a:gd name="T42" fmla="*/ 3 w 1062"/>
                  <a:gd name="T43" fmla="*/ 59 h 162"/>
                  <a:gd name="T44" fmla="*/ 11 w 1062"/>
                  <a:gd name="T45" fmla="*/ 39 h 162"/>
                  <a:gd name="T46" fmla="*/ 24 w 1062"/>
                  <a:gd name="T47" fmla="*/ 23 h 162"/>
                  <a:gd name="T48" fmla="*/ 40 w 1062"/>
                  <a:gd name="T49" fmla="*/ 11 h 162"/>
                  <a:gd name="T50" fmla="*/ 60 w 1062"/>
                  <a:gd name="T51" fmla="*/ 2 h 162"/>
                  <a:gd name="T52" fmla="*/ 81 w 1062"/>
                  <a:gd name="T5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62" h="162">
                    <a:moveTo>
                      <a:pt x="81" y="0"/>
                    </a:moveTo>
                    <a:lnTo>
                      <a:pt x="981" y="0"/>
                    </a:lnTo>
                    <a:lnTo>
                      <a:pt x="1002" y="2"/>
                    </a:lnTo>
                    <a:lnTo>
                      <a:pt x="1022" y="11"/>
                    </a:lnTo>
                    <a:lnTo>
                      <a:pt x="1038" y="23"/>
                    </a:lnTo>
                    <a:lnTo>
                      <a:pt x="1051" y="39"/>
                    </a:lnTo>
                    <a:lnTo>
                      <a:pt x="1059" y="59"/>
                    </a:lnTo>
                    <a:lnTo>
                      <a:pt x="1062" y="80"/>
                    </a:lnTo>
                    <a:lnTo>
                      <a:pt x="1059" y="103"/>
                    </a:lnTo>
                    <a:lnTo>
                      <a:pt x="1051" y="123"/>
                    </a:lnTo>
                    <a:lnTo>
                      <a:pt x="1038" y="139"/>
                    </a:lnTo>
                    <a:lnTo>
                      <a:pt x="1022" y="151"/>
                    </a:lnTo>
                    <a:lnTo>
                      <a:pt x="1002" y="160"/>
                    </a:lnTo>
                    <a:lnTo>
                      <a:pt x="981" y="162"/>
                    </a:lnTo>
                    <a:lnTo>
                      <a:pt x="81" y="162"/>
                    </a:lnTo>
                    <a:lnTo>
                      <a:pt x="60" y="160"/>
                    </a:lnTo>
                    <a:lnTo>
                      <a:pt x="40" y="151"/>
                    </a:lnTo>
                    <a:lnTo>
                      <a:pt x="24" y="139"/>
                    </a:lnTo>
                    <a:lnTo>
                      <a:pt x="11" y="123"/>
                    </a:lnTo>
                    <a:lnTo>
                      <a:pt x="3" y="103"/>
                    </a:lnTo>
                    <a:lnTo>
                      <a:pt x="0" y="80"/>
                    </a:lnTo>
                    <a:lnTo>
                      <a:pt x="3" y="59"/>
                    </a:lnTo>
                    <a:lnTo>
                      <a:pt x="11" y="39"/>
                    </a:lnTo>
                    <a:lnTo>
                      <a:pt x="24" y="23"/>
                    </a:lnTo>
                    <a:lnTo>
                      <a:pt x="40" y="11"/>
                    </a:lnTo>
                    <a:lnTo>
                      <a:pt x="60" y="2"/>
                    </a:lnTo>
                    <a:lnTo>
                      <a:pt x="81" y="0"/>
                    </a:lnTo>
                    <a:close/>
                  </a:path>
                </a:pathLst>
              </a:custGeom>
              <a:solidFill>
                <a:schemeClr val="tx2">
                  <a:lumMod val="85000"/>
                  <a:lumOff val="1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0" name="Freeform 1054"/>
              <p:cNvSpPr>
                <a:spLocks/>
              </p:cNvSpPr>
              <p:nvPr/>
            </p:nvSpPr>
            <p:spPr bwMode="auto">
              <a:xfrm>
                <a:off x="826" y="2677"/>
                <a:ext cx="673" cy="162"/>
              </a:xfrm>
              <a:custGeom>
                <a:avLst/>
                <a:gdLst>
                  <a:gd name="T0" fmla="*/ 81 w 673"/>
                  <a:gd name="T1" fmla="*/ 0 h 162"/>
                  <a:gd name="T2" fmla="*/ 591 w 673"/>
                  <a:gd name="T3" fmla="*/ 0 h 162"/>
                  <a:gd name="T4" fmla="*/ 614 w 673"/>
                  <a:gd name="T5" fmla="*/ 2 h 162"/>
                  <a:gd name="T6" fmla="*/ 633 w 673"/>
                  <a:gd name="T7" fmla="*/ 11 h 162"/>
                  <a:gd name="T8" fmla="*/ 650 w 673"/>
                  <a:gd name="T9" fmla="*/ 23 h 162"/>
                  <a:gd name="T10" fmla="*/ 662 w 673"/>
                  <a:gd name="T11" fmla="*/ 39 h 162"/>
                  <a:gd name="T12" fmla="*/ 671 w 673"/>
                  <a:gd name="T13" fmla="*/ 59 h 162"/>
                  <a:gd name="T14" fmla="*/ 673 w 673"/>
                  <a:gd name="T15" fmla="*/ 80 h 162"/>
                  <a:gd name="T16" fmla="*/ 671 w 673"/>
                  <a:gd name="T17" fmla="*/ 103 h 162"/>
                  <a:gd name="T18" fmla="*/ 662 w 673"/>
                  <a:gd name="T19" fmla="*/ 123 h 162"/>
                  <a:gd name="T20" fmla="*/ 650 w 673"/>
                  <a:gd name="T21" fmla="*/ 139 h 162"/>
                  <a:gd name="T22" fmla="*/ 632 w 673"/>
                  <a:gd name="T23" fmla="*/ 151 h 162"/>
                  <a:gd name="T24" fmla="*/ 614 w 673"/>
                  <a:gd name="T25" fmla="*/ 160 h 162"/>
                  <a:gd name="T26" fmla="*/ 591 w 673"/>
                  <a:gd name="T27" fmla="*/ 162 h 162"/>
                  <a:gd name="T28" fmla="*/ 81 w 673"/>
                  <a:gd name="T29" fmla="*/ 162 h 162"/>
                  <a:gd name="T30" fmla="*/ 60 w 673"/>
                  <a:gd name="T31" fmla="*/ 160 h 162"/>
                  <a:gd name="T32" fmla="*/ 40 w 673"/>
                  <a:gd name="T33" fmla="*/ 151 h 162"/>
                  <a:gd name="T34" fmla="*/ 24 w 673"/>
                  <a:gd name="T35" fmla="*/ 139 h 162"/>
                  <a:gd name="T36" fmla="*/ 11 w 673"/>
                  <a:gd name="T37" fmla="*/ 123 h 162"/>
                  <a:gd name="T38" fmla="*/ 3 w 673"/>
                  <a:gd name="T39" fmla="*/ 103 h 162"/>
                  <a:gd name="T40" fmla="*/ 0 w 673"/>
                  <a:gd name="T41" fmla="*/ 80 h 162"/>
                  <a:gd name="T42" fmla="*/ 3 w 673"/>
                  <a:gd name="T43" fmla="*/ 59 h 162"/>
                  <a:gd name="T44" fmla="*/ 11 w 673"/>
                  <a:gd name="T45" fmla="*/ 39 h 162"/>
                  <a:gd name="T46" fmla="*/ 24 w 673"/>
                  <a:gd name="T47" fmla="*/ 23 h 162"/>
                  <a:gd name="T48" fmla="*/ 40 w 673"/>
                  <a:gd name="T49" fmla="*/ 11 h 162"/>
                  <a:gd name="T50" fmla="*/ 60 w 673"/>
                  <a:gd name="T51" fmla="*/ 2 h 162"/>
                  <a:gd name="T52" fmla="*/ 81 w 673"/>
                  <a:gd name="T5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3" h="162">
                    <a:moveTo>
                      <a:pt x="81" y="0"/>
                    </a:moveTo>
                    <a:lnTo>
                      <a:pt x="591" y="0"/>
                    </a:lnTo>
                    <a:lnTo>
                      <a:pt x="614" y="2"/>
                    </a:lnTo>
                    <a:lnTo>
                      <a:pt x="633" y="11"/>
                    </a:lnTo>
                    <a:lnTo>
                      <a:pt x="650" y="23"/>
                    </a:lnTo>
                    <a:lnTo>
                      <a:pt x="662" y="39"/>
                    </a:lnTo>
                    <a:lnTo>
                      <a:pt x="671" y="59"/>
                    </a:lnTo>
                    <a:lnTo>
                      <a:pt x="673" y="80"/>
                    </a:lnTo>
                    <a:lnTo>
                      <a:pt x="671" y="103"/>
                    </a:lnTo>
                    <a:lnTo>
                      <a:pt x="662" y="123"/>
                    </a:lnTo>
                    <a:lnTo>
                      <a:pt x="650" y="139"/>
                    </a:lnTo>
                    <a:lnTo>
                      <a:pt x="632" y="151"/>
                    </a:lnTo>
                    <a:lnTo>
                      <a:pt x="614" y="160"/>
                    </a:lnTo>
                    <a:lnTo>
                      <a:pt x="591" y="162"/>
                    </a:lnTo>
                    <a:lnTo>
                      <a:pt x="81" y="162"/>
                    </a:lnTo>
                    <a:lnTo>
                      <a:pt x="60" y="160"/>
                    </a:lnTo>
                    <a:lnTo>
                      <a:pt x="40" y="151"/>
                    </a:lnTo>
                    <a:lnTo>
                      <a:pt x="24" y="139"/>
                    </a:lnTo>
                    <a:lnTo>
                      <a:pt x="11" y="123"/>
                    </a:lnTo>
                    <a:lnTo>
                      <a:pt x="3" y="103"/>
                    </a:lnTo>
                    <a:lnTo>
                      <a:pt x="0" y="80"/>
                    </a:lnTo>
                    <a:lnTo>
                      <a:pt x="3" y="59"/>
                    </a:lnTo>
                    <a:lnTo>
                      <a:pt x="11" y="39"/>
                    </a:lnTo>
                    <a:lnTo>
                      <a:pt x="24" y="23"/>
                    </a:lnTo>
                    <a:lnTo>
                      <a:pt x="40" y="11"/>
                    </a:lnTo>
                    <a:lnTo>
                      <a:pt x="60" y="2"/>
                    </a:lnTo>
                    <a:lnTo>
                      <a:pt x="81" y="0"/>
                    </a:lnTo>
                    <a:close/>
                  </a:path>
                </a:pathLst>
              </a:custGeom>
              <a:solidFill>
                <a:schemeClr val="tx2">
                  <a:lumMod val="95000"/>
                  <a:lumOff val="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4" name="Group 3"/>
          <p:cNvGrpSpPr/>
          <p:nvPr/>
        </p:nvGrpSpPr>
        <p:grpSpPr>
          <a:xfrm>
            <a:off x="2109389" y="1793304"/>
            <a:ext cx="1395882" cy="942055"/>
            <a:chOff x="2109389" y="1350646"/>
            <a:chExt cx="1395882" cy="942055"/>
          </a:xfrm>
        </p:grpSpPr>
        <p:grpSp>
          <p:nvGrpSpPr>
            <p:cNvPr id="166" name="Group 165"/>
            <p:cNvGrpSpPr/>
            <p:nvPr/>
          </p:nvGrpSpPr>
          <p:grpSpPr>
            <a:xfrm>
              <a:off x="2109389" y="1350646"/>
              <a:ext cx="1395882" cy="942055"/>
              <a:chOff x="356719" y="1334635"/>
              <a:chExt cx="1395882" cy="942055"/>
            </a:xfrm>
          </p:grpSpPr>
          <p:sp>
            <p:nvSpPr>
              <p:cNvPr id="167" name="Oval 166"/>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TextBox 167"/>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Aviation</a:t>
                </a:r>
              </a:p>
            </p:txBody>
          </p:sp>
        </p:grpSp>
        <p:pic>
          <p:nvPicPr>
            <p:cNvPr id="1026"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28436" y="1544100"/>
              <a:ext cx="377825" cy="37782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1" name="Group 20"/>
          <p:cNvGrpSpPr/>
          <p:nvPr/>
        </p:nvGrpSpPr>
        <p:grpSpPr>
          <a:xfrm>
            <a:off x="7395480" y="3047156"/>
            <a:ext cx="1395882" cy="947410"/>
            <a:chOff x="7395480" y="2604499"/>
            <a:chExt cx="1395882" cy="947410"/>
          </a:xfrm>
        </p:grpSpPr>
        <p:grpSp>
          <p:nvGrpSpPr>
            <p:cNvPr id="196" name="Group 195"/>
            <p:cNvGrpSpPr/>
            <p:nvPr/>
          </p:nvGrpSpPr>
          <p:grpSpPr>
            <a:xfrm>
              <a:off x="7395480" y="2604499"/>
              <a:ext cx="1395882" cy="947410"/>
              <a:chOff x="356719" y="1329280"/>
              <a:chExt cx="1395882" cy="947410"/>
            </a:xfrm>
          </p:grpSpPr>
          <p:sp>
            <p:nvSpPr>
              <p:cNvPr id="197" name="Oval 196"/>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8" name="TextBox 197"/>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Nursing</a:t>
                </a:r>
              </a:p>
            </p:txBody>
          </p:sp>
        </p:grpSp>
        <p:pic>
          <p:nvPicPr>
            <p:cNvPr id="1028" name="Picture 4" descr="Image result for Nursing ic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15331" y="2720387"/>
              <a:ext cx="454025" cy="45402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 name="Group 2"/>
          <p:cNvGrpSpPr/>
          <p:nvPr/>
        </p:nvGrpSpPr>
        <p:grpSpPr>
          <a:xfrm>
            <a:off x="356652" y="4234541"/>
            <a:ext cx="1395882" cy="947410"/>
            <a:chOff x="356652" y="3791884"/>
            <a:chExt cx="1395882" cy="947410"/>
          </a:xfrm>
        </p:grpSpPr>
        <p:grpSp>
          <p:nvGrpSpPr>
            <p:cNvPr id="163" name="Group 162"/>
            <p:cNvGrpSpPr/>
            <p:nvPr/>
          </p:nvGrpSpPr>
          <p:grpSpPr>
            <a:xfrm>
              <a:off x="356652" y="3791884"/>
              <a:ext cx="1395882" cy="947410"/>
              <a:chOff x="356719" y="1329280"/>
              <a:chExt cx="1395882" cy="947410"/>
            </a:xfrm>
          </p:grpSpPr>
          <p:sp>
            <p:nvSpPr>
              <p:cNvPr id="164" name="Oval 163"/>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TextBox 164"/>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Dental Nursing</a:t>
                </a:r>
              </a:p>
            </p:txBody>
          </p:sp>
        </p:grpSp>
        <p:pic>
          <p:nvPicPr>
            <p:cNvPr id="1030" name="Picture 6" descr="Image result for Dental ic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31558" y="4000210"/>
              <a:ext cx="298607" cy="33990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6" name="Group 15"/>
          <p:cNvGrpSpPr/>
          <p:nvPr/>
        </p:nvGrpSpPr>
        <p:grpSpPr>
          <a:xfrm>
            <a:off x="2083752" y="4257497"/>
            <a:ext cx="1395882" cy="947410"/>
            <a:chOff x="2109389" y="3791884"/>
            <a:chExt cx="1395882" cy="947410"/>
          </a:xfrm>
        </p:grpSpPr>
        <p:grpSp>
          <p:nvGrpSpPr>
            <p:cNvPr id="172" name="Group 171"/>
            <p:cNvGrpSpPr/>
            <p:nvPr/>
          </p:nvGrpSpPr>
          <p:grpSpPr>
            <a:xfrm>
              <a:off x="2109389" y="3791884"/>
              <a:ext cx="1395882" cy="947410"/>
              <a:chOff x="356719" y="1329280"/>
              <a:chExt cx="1395882" cy="947410"/>
            </a:xfrm>
          </p:grpSpPr>
          <p:sp>
            <p:nvSpPr>
              <p:cNvPr id="173" name="Oval 172"/>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 name="TextBox 173"/>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Hospitality</a:t>
                </a:r>
              </a:p>
            </p:txBody>
          </p:sp>
        </p:grpSp>
        <p:pic>
          <p:nvPicPr>
            <p:cNvPr id="1032" name="Picture 8" descr="Related 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50717" y="3966510"/>
              <a:ext cx="347663" cy="34766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Group 4"/>
          <p:cNvGrpSpPr/>
          <p:nvPr/>
        </p:nvGrpSpPr>
        <p:grpSpPr>
          <a:xfrm>
            <a:off x="3903502" y="4234541"/>
            <a:ext cx="1395882" cy="947410"/>
            <a:chOff x="3903502" y="4649134"/>
            <a:chExt cx="1395882" cy="947410"/>
          </a:xfrm>
        </p:grpSpPr>
        <p:grpSp>
          <p:nvGrpSpPr>
            <p:cNvPr id="181" name="Group 180"/>
            <p:cNvGrpSpPr/>
            <p:nvPr/>
          </p:nvGrpSpPr>
          <p:grpSpPr>
            <a:xfrm>
              <a:off x="3903502" y="4649134"/>
              <a:ext cx="1395882" cy="947410"/>
              <a:chOff x="356719" y="1329280"/>
              <a:chExt cx="1395882" cy="947410"/>
            </a:xfrm>
          </p:grpSpPr>
          <p:sp>
            <p:nvSpPr>
              <p:cNvPr id="182" name="Oval 181"/>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3" name="TextBox 182"/>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Hairdressing</a:t>
                </a:r>
              </a:p>
            </p:txBody>
          </p:sp>
        </p:grpSp>
        <p:pic>
          <p:nvPicPr>
            <p:cNvPr id="1034" name="Picture 10" descr="Related imag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17849" y="4791257"/>
              <a:ext cx="423863" cy="423863"/>
            </a:xfrm>
            <a:prstGeom prst="rect">
              <a:avLst/>
            </a:prstGeom>
            <a:noFill/>
            <a:extLst>
              <a:ext uri="{909E8E84-426E-40DD-AFC4-6F175D3DCCD1}">
                <a14:hiddenFill xmlns:a14="http://schemas.microsoft.com/office/drawing/2010/main">
                  <a:solidFill>
                    <a:srgbClr val="FFFFFF"/>
                  </a:solidFill>
                </a14:hiddenFill>
              </a:ext>
            </a:extLst>
          </p:spPr>
        </p:pic>
      </p:grpSp>
      <p:sp>
        <p:nvSpPr>
          <p:cNvPr id="100" name="Title 1">
            <a:extLst>
              <a:ext uri="{FF2B5EF4-FFF2-40B4-BE49-F238E27FC236}">
                <a16:creationId xmlns="" xmlns:a16="http://schemas.microsoft.com/office/drawing/2014/main" id="{88245A34-1DFA-4A00-BDAB-0A5DBD90F76B}"/>
              </a:ext>
            </a:extLst>
          </p:cNvPr>
          <p:cNvSpPr txBox="1">
            <a:spLocks/>
          </p:cNvSpPr>
          <p:nvPr/>
        </p:nvSpPr>
        <p:spPr>
          <a:xfrm>
            <a:off x="359532" y="368660"/>
            <a:ext cx="5724636" cy="800219"/>
          </a:xfrm>
          <a:prstGeom prst="rect">
            <a:avLst/>
          </a:prstGeom>
        </p:spPr>
        <p:txBody>
          <a:bodyPr vert="horz" lIns="0" tIns="36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r>
              <a:rPr lang="en-GB" dirty="0">
                <a:solidFill>
                  <a:srgbClr val="2F8FD1"/>
                </a:solidFill>
              </a:rPr>
              <a:t>The range of apprenticeships</a:t>
            </a:r>
          </a:p>
        </p:txBody>
      </p:sp>
      <p:pic>
        <p:nvPicPr>
          <p:cNvPr id="101" name="Picture 100">
            <a:extLst>
              <a:ext uri="{FF2B5EF4-FFF2-40B4-BE49-F238E27FC236}">
                <a16:creationId xmlns="" xmlns:a16="http://schemas.microsoft.com/office/drawing/2014/main" id="{5F0351B5-9947-4020-B29C-676E604778E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7943" y="5658154"/>
            <a:ext cx="1548954" cy="999501"/>
          </a:xfrm>
          <a:prstGeom prst="rect">
            <a:avLst/>
          </a:prstGeom>
        </p:spPr>
      </p:pic>
      <p:sp>
        <p:nvSpPr>
          <p:cNvPr id="102" name="TextBox 101">
            <a:extLst>
              <a:ext uri="{FF2B5EF4-FFF2-40B4-BE49-F238E27FC236}">
                <a16:creationId xmlns="" xmlns:a16="http://schemas.microsoft.com/office/drawing/2014/main" id="{9E7839EE-303C-4424-832D-A3332B555B2F}"/>
              </a:ext>
            </a:extLst>
          </p:cNvPr>
          <p:cNvSpPr txBox="1"/>
          <p:nvPr/>
        </p:nvSpPr>
        <p:spPr>
          <a:xfrm>
            <a:off x="3840271" y="5719739"/>
            <a:ext cx="5031892" cy="769441"/>
          </a:xfrm>
          <a:prstGeom prst="rect">
            <a:avLst/>
          </a:prstGeom>
          <a:noFill/>
        </p:spPr>
        <p:txBody>
          <a:bodyPr wrap="square" rtlCol="0">
            <a:spAutoFit/>
          </a:bodyPr>
          <a:lstStyle/>
          <a:p>
            <a:r>
              <a:rPr lang="en-GB" sz="4400" dirty="0">
                <a:solidFill>
                  <a:srgbClr val="2F8FD1"/>
                </a:solidFill>
              </a:rPr>
              <a:t>And many more….</a:t>
            </a:r>
          </a:p>
        </p:txBody>
      </p:sp>
    </p:spTree>
    <p:extLst>
      <p:ext uri="{BB962C8B-B14F-4D97-AF65-F5344CB8AC3E}">
        <p14:creationId xmlns:p14="http://schemas.microsoft.com/office/powerpoint/2010/main" val="1605508800"/>
      </p:ext>
    </p:extLst>
  </p:cSld>
  <p:clrMapOvr>
    <a:masterClrMapping/>
  </p:clrMapOvr>
  <mc:AlternateContent xmlns:mc="http://schemas.openxmlformats.org/markup-compatibility/2006" xmlns:p14="http://schemas.microsoft.com/office/powerpoint/2010/main">
    <mc:Choice Requires="p14">
      <p:transition spd="slow" p14:dur="1600" advTm="40830">
        <p:blinds dir="vert"/>
      </p:transition>
    </mc:Choice>
    <mc:Fallback xmlns="">
      <p:transition spd="slow" advTm="4083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up)">
                                      <p:cBhvr>
                                        <p:cTn id="13" dur="500"/>
                                        <p:tgtEl>
                                          <p:spTgt spid="8"/>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p:tgtEl>
                                          <p:spTgt spid="13"/>
                                        </p:tgtEl>
                                        <p:attrNameLst>
                                          <p:attrName>ppt_y</p:attrName>
                                        </p:attrNameLst>
                                      </p:cBhvr>
                                      <p:tavLst>
                                        <p:tav tm="0">
                                          <p:val>
                                            <p:strVal val="#ppt_y+#ppt_h*1.125000"/>
                                          </p:val>
                                        </p:tav>
                                        <p:tav tm="100000">
                                          <p:val>
                                            <p:strVal val="#ppt_y"/>
                                          </p:val>
                                        </p:tav>
                                      </p:tavLst>
                                    </p:anim>
                                    <p:animEffect transition="in" filter="wipe(up)">
                                      <p:cBhvr>
                                        <p:cTn id="18" dur="500"/>
                                        <p:tgtEl>
                                          <p:spTgt spid="13"/>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p:tgtEl>
                                          <p:spTgt spid="14"/>
                                        </p:tgtEl>
                                        <p:attrNameLst>
                                          <p:attrName>ppt_y</p:attrName>
                                        </p:attrNameLst>
                                      </p:cBhvr>
                                      <p:tavLst>
                                        <p:tav tm="0">
                                          <p:val>
                                            <p:strVal val="#ppt_y+#ppt_h*1.125000"/>
                                          </p:val>
                                        </p:tav>
                                        <p:tav tm="100000">
                                          <p:val>
                                            <p:strVal val="#ppt_y"/>
                                          </p:val>
                                        </p:tav>
                                      </p:tavLst>
                                    </p:anim>
                                    <p:animEffect transition="in" filter="wipe(up)">
                                      <p:cBhvr>
                                        <p:cTn id="23" dur="500"/>
                                        <p:tgtEl>
                                          <p:spTgt spid="14"/>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p:tgtEl>
                                          <p:spTgt spid="19"/>
                                        </p:tgtEl>
                                        <p:attrNameLst>
                                          <p:attrName>ppt_y</p:attrName>
                                        </p:attrNameLst>
                                      </p:cBhvr>
                                      <p:tavLst>
                                        <p:tav tm="0">
                                          <p:val>
                                            <p:strVal val="#ppt_y+#ppt_h*1.125000"/>
                                          </p:val>
                                        </p:tav>
                                        <p:tav tm="100000">
                                          <p:val>
                                            <p:strVal val="#ppt_y"/>
                                          </p:val>
                                        </p:tav>
                                      </p:tavLst>
                                    </p:anim>
                                    <p:animEffect transition="in" filter="wipe(up)">
                                      <p:cBhvr>
                                        <p:cTn id="28" dur="500"/>
                                        <p:tgtEl>
                                          <p:spTgt spid="19"/>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p:tgtEl>
                                          <p:spTgt spid="18"/>
                                        </p:tgtEl>
                                        <p:attrNameLst>
                                          <p:attrName>ppt_y</p:attrName>
                                        </p:attrNameLst>
                                      </p:cBhvr>
                                      <p:tavLst>
                                        <p:tav tm="0">
                                          <p:val>
                                            <p:strVal val="#ppt_y+#ppt_h*1.125000"/>
                                          </p:val>
                                        </p:tav>
                                        <p:tav tm="100000">
                                          <p:val>
                                            <p:strVal val="#ppt_y"/>
                                          </p:val>
                                        </p:tav>
                                      </p:tavLst>
                                    </p:anim>
                                    <p:animEffect transition="in" filter="wipe(up)">
                                      <p:cBhvr>
                                        <p:cTn id="33" dur="500"/>
                                        <p:tgtEl>
                                          <p:spTgt spid="18"/>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p:tgtEl>
                                          <p:spTgt spid="5"/>
                                        </p:tgtEl>
                                        <p:attrNameLst>
                                          <p:attrName>ppt_y</p:attrName>
                                        </p:attrNameLst>
                                      </p:cBhvr>
                                      <p:tavLst>
                                        <p:tav tm="0">
                                          <p:val>
                                            <p:strVal val="#ppt_y+#ppt_h*1.125000"/>
                                          </p:val>
                                        </p:tav>
                                        <p:tav tm="100000">
                                          <p:val>
                                            <p:strVal val="#ppt_y"/>
                                          </p:val>
                                        </p:tav>
                                      </p:tavLst>
                                    </p:anim>
                                    <p:animEffect transition="in" filter="wipe(up)">
                                      <p:cBhvr>
                                        <p:cTn id="38" dur="500"/>
                                        <p:tgtEl>
                                          <p:spTgt spid="5"/>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p:tgtEl>
                                          <p:spTgt spid="22"/>
                                        </p:tgtEl>
                                        <p:attrNameLst>
                                          <p:attrName>ppt_y</p:attrName>
                                        </p:attrNameLst>
                                      </p:cBhvr>
                                      <p:tavLst>
                                        <p:tav tm="0">
                                          <p:val>
                                            <p:strVal val="#ppt_y+#ppt_h*1.125000"/>
                                          </p:val>
                                        </p:tav>
                                        <p:tav tm="100000">
                                          <p:val>
                                            <p:strVal val="#ppt_y"/>
                                          </p:val>
                                        </p:tav>
                                      </p:tavLst>
                                    </p:anim>
                                    <p:animEffect transition="in" filter="wipe(up)">
                                      <p:cBhvr>
                                        <p:cTn id="43" dur="500"/>
                                        <p:tgtEl>
                                          <p:spTgt spid="22"/>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p:tgtEl>
                                          <p:spTgt spid="17"/>
                                        </p:tgtEl>
                                        <p:attrNameLst>
                                          <p:attrName>ppt_y</p:attrName>
                                        </p:attrNameLst>
                                      </p:cBhvr>
                                      <p:tavLst>
                                        <p:tav tm="0">
                                          <p:val>
                                            <p:strVal val="#ppt_y+#ppt_h*1.125000"/>
                                          </p:val>
                                        </p:tav>
                                        <p:tav tm="100000">
                                          <p:val>
                                            <p:strVal val="#ppt_y"/>
                                          </p:val>
                                        </p:tav>
                                      </p:tavLst>
                                    </p:anim>
                                    <p:animEffect transition="in" filter="wipe(up)">
                                      <p:cBhvr>
                                        <p:cTn id="48" dur="500"/>
                                        <p:tgtEl>
                                          <p:spTgt spid="17"/>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2"/>
                                        </p:tgtEl>
                                        <p:attrNameLst>
                                          <p:attrName>style.visibility</p:attrName>
                                        </p:attrNameLst>
                                      </p:cBhvr>
                                      <p:to>
                                        <p:strVal val="visible"/>
                                      </p:to>
                                    </p:set>
                                    <p:anim calcmode="lin" valueType="num">
                                      <p:cBhvr additive="base">
                                        <p:cTn id="52" dur="500"/>
                                        <p:tgtEl>
                                          <p:spTgt spid="2"/>
                                        </p:tgtEl>
                                        <p:attrNameLst>
                                          <p:attrName>ppt_y</p:attrName>
                                        </p:attrNameLst>
                                      </p:cBhvr>
                                      <p:tavLst>
                                        <p:tav tm="0">
                                          <p:val>
                                            <p:strVal val="#ppt_y+#ppt_h*1.125000"/>
                                          </p:val>
                                        </p:tav>
                                        <p:tav tm="100000">
                                          <p:val>
                                            <p:strVal val="#ppt_y"/>
                                          </p:val>
                                        </p:tav>
                                      </p:tavLst>
                                    </p:anim>
                                    <p:animEffect transition="in" filter="wipe(up)">
                                      <p:cBhvr>
                                        <p:cTn id="53" dur="500"/>
                                        <p:tgtEl>
                                          <p:spTgt spid="2"/>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500"/>
                                        <p:tgtEl>
                                          <p:spTgt spid="11"/>
                                        </p:tgtEl>
                                        <p:attrNameLst>
                                          <p:attrName>ppt_y</p:attrName>
                                        </p:attrNameLst>
                                      </p:cBhvr>
                                      <p:tavLst>
                                        <p:tav tm="0">
                                          <p:val>
                                            <p:strVal val="#ppt_y+#ppt_h*1.125000"/>
                                          </p:val>
                                        </p:tav>
                                        <p:tav tm="100000">
                                          <p:val>
                                            <p:strVal val="#ppt_y"/>
                                          </p:val>
                                        </p:tav>
                                      </p:tavLst>
                                    </p:anim>
                                    <p:animEffect transition="in" filter="wipe(up)">
                                      <p:cBhvr>
                                        <p:cTn id="58" dur="500"/>
                                        <p:tgtEl>
                                          <p:spTgt spid="11"/>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p:tgtEl>
                                          <p:spTgt spid="21"/>
                                        </p:tgtEl>
                                        <p:attrNameLst>
                                          <p:attrName>ppt_y</p:attrName>
                                        </p:attrNameLst>
                                      </p:cBhvr>
                                      <p:tavLst>
                                        <p:tav tm="0">
                                          <p:val>
                                            <p:strVal val="#ppt_y+#ppt_h*1.125000"/>
                                          </p:val>
                                        </p:tav>
                                        <p:tav tm="100000">
                                          <p:val>
                                            <p:strVal val="#ppt_y"/>
                                          </p:val>
                                        </p:tav>
                                      </p:tavLst>
                                    </p:anim>
                                    <p:animEffect transition="in" filter="wipe(up)">
                                      <p:cBhvr>
                                        <p:cTn id="63" dur="500"/>
                                        <p:tgtEl>
                                          <p:spTgt spid="21"/>
                                        </p:tgtEl>
                                      </p:cBhvr>
                                    </p:animEffect>
                                  </p:childTnLst>
                                </p:cTn>
                              </p:par>
                            </p:childTnLst>
                          </p:cTn>
                        </p:par>
                        <p:par>
                          <p:cTn id="64" fill="hold">
                            <p:stCondLst>
                              <p:cond delay="6000"/>
                            </p:stCondLst>
                            <p:childTnLst>
                              <p:par>
                                <p:cTn id="65" presetID="12" presetClass="entr" presetSubtype="4" fill="hold" nodeType="after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500"/>
                                        <p:tgtEl>
                                          <p:spTgt spid="3"/>
                                        </p:tgtEl>
                                        <p:attrNameLst>
                                          <p:attrName>ppt_y</p:attrName>
                                        </p:attrNameLst>
                                      </p:cBhvr>
                                      <p:tavLst>
                                        <p:tav tm="0">
                                          <p:val>
                                            <p:strVal val="#ppt_y+#ppt_h*1.125000"/>
                                          </p:val>
                                        </p:tav>
                                        <p:tav tm="100000">
                                          <p:val>
                                            <p:strVal val="#ppt_y"/>
                                          </p:val>
                                        </p:tav>
                                      </p:tavLst>
                                    </p:anim>
                                    <p:animEffect transition="in" filter="wipe(up)">
                                      <p:cBhvr>
                                        <p:cTn id="68" dur="500"/>
                                        <p:tgtEl>
                                          <p:spTgt spid="3"/>
                                        </p:tgtEl>
                                      </p:cBhvr>
                                    </p:animEffect>
                                  </p:childTnLst>
                                </p:cTn>
                              </p:par>
                            </p:childTnLst>
                          </p:cTn>
                        </p:par>
                        <p:par>
                          <p:cTn id="69" fill="hold">
                            <p:stCondLst>
                              <p:cond delay="6500"/>
                            </p:stCondLst>
                            <p:childTnLst>
                              <p:par>
                                <p:cTn id="70" presetID="12" presetClass="entr" presetSubtype="4" fill="hold" nodeType="after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500"/>
                                        <p:tgtEl>
                                          <p:spTgt spid="16"/>
                                        </p:tgtEl>
                                        <p:attrNameLst>
                                          <p:attrName>ppt_y</p:attrName>
                                        </p:attrNameLst>
                                      </p:cBhvr>
                                      <p:tavLst>
                                        <p:tav tm="0">
                                          <p:val>
                                            <p:strVal val="#ppt_y+#ppt_h*1.125000"/>
                                          </p:val>
                                        </p:tav>
                                        <p:tav tm="100000">
                                          <p:val>
                                            <p:strVal val="#ppt_y"/>
                                          </p:val>
                                        </p:tav>
                                      </p:tavLst>
                                    </p:anim>
                                    <p:animEffect transition="in" filter="wipe(up)">
                                      <p:cBhvr>
                                        <p:cTn id="73" dur="500"/>
                                        <p:tgtEl>
                                          <p:spTgt spid="16"/>
                                        </p:tgtEl>
                                      </p:cBhvr>
                                    </p:animEffect>
                                  </p:childTnLst>
                                </p:cTn>
                              </p:par>
                            </p:childTnLst>
                          </p:cTn>
                        </p:par>
                        <p:par>
                          <p:cTn id="74" fill="hold">
                            <p:stCondLst>
                              <p:cond delay="7000"/>
                            </p:stCondLst>
                            <p:childTnLst>
                              <p:par>
                                <p:cTn id="75" presetID="12" presetClass="entr" presetSubtype="4" fill="hold" nodeType="after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500"/>
                                        <p:tgtEl>
                                          <p:spTgt spid="4"/>
                                        </p:tgtEl>
                                        <p:attrNameLst>
                                          <p:attrName>ppt_y</p:attrName>
                                        </p:attrNameLst>
                                      </p:cBhvr>
                                      <p:tavLst>
                                        <p:tav tm="0">
                                          <p:val>
                                            <p:strVal val="#ppt_y+#ppt_h*1.125000"/>
                                          </p:val>
                                        </p:tav>
                                        <p:tav tm="100000">
                                          <p:val>
                                            <p:strVal val="#ppt_y"/>
                                          </p:val>
                                        </p:tav>
                                      </p:tavLst>
                                    </p:anim>
                                    <p:animEffect transition="in" filter="wipe(up)">
                                      <p:cBhvr>
                                        <p:cTn id="78" dur="500"/>
                                        <p:tgtEl>
                                          <p:spTgt spid="4"/>
                                        </p:tgtEl>
                                      </p:cBhvr>
                                    </p:animEffect>
                                  </p:childTnLst>
                                </p:cTn>
                              </p:par>
                            </p:childTnLst>
                          </p:cTn>
                        </p:par>
                        <p:par>
                          <p:cTn id="79" fill="hold">
                            <p:stCondLst>
                              <p:cond delay="7500"/>
                            </p:stCondLst>
                            <p:childTnLst>
                              <p:par>
                                <p:cTn id="80" presetID="22" presetClass="entr" presetSubtype="8" fill="hold" grpId="0" nodeType="afterEffect">
                                  <p:stCondLst>
                                    <p:cond delay="0"/>
                                  </p:stCondLst>
                                  <p:childTnLst>
                                    <p:set>
                                      <p:cBhvr>
                                        <p:cTn id="81" dur="1" fill="hold">
                                          <p:stCondLst>
                                            <p:cond delay="0"/>
                                          </p:stCondLst>
                                        </p:cTn>
                                        <p:tgtEl>
                                          <p:spTgt spid="102"/>
                                        </p:tgtEl>
                                        <p:attrNameLst>
                                          <p:attrName>style.visibility</p:attrName>
                                        </p:attrNameLst>
                                      </p:cBhvr>
                                      <p:to>
                                        <p:strVal val="visible"/>
                                      </p:to>
                                    </p:set>
                                    <p:animEffect transition="in" filter="wipe(left)">
                                      <p:cBhvr>
                                        <p:cTn id="82"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descr="Pets at Home.bmp"/>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1180" y="2292572"/>
            <a:ext cx="812118" cy="959776"/>
          </a:xfrm>
          <a:prstGeom prst="rect">
            <a:avLst/>
          </a:prstGeom>
        </p:spPr>
      </p:pic>
      <p:sp>
        <p:nvSpPr>
          <p:cNvPr id="36" name="Title 1">
            <a:extLst>
              <a:ext uri="{FF2B5EF4-FFF2-40B4-BE49-F238E27FC236}">
                <a16:creationId xmlns="" xmlns:a16="http://schemas.microsoft.com/office/drawing/2014/main" id="{CD7BD6E9-75B0-49BB-9334-671A22D465FA}"/>
              </a:ext>
            </a:extLst>
          </p:cNvPr>
          <p:cNvSpPr>
            <a:spLocks noGrp="1"/>
          </p:cNvSpPr>
          <p:nvPr>
            <p:ph type="ctrTitle"/>
          </p:nvPr>
        </p:nvSpPr>
        <p:spPr/>
        <p:txBody>
          <a:bodyPr>
            <a:noAutofit/>
          </a:bodyPr>
          <a:lstStyle/>
          <a:p>
            <a:pPr eaLnBrk="1" hangingPunct="1"/>
            <a:r>
              <a:rPr lang="en-GB" altLang="en-US" b="1" dirty="0"/>
              <a:t>Which employers offer apprenticeships?</a:t>
            </a:r>
            <a:br>
              <a:rPr lang="en-GB" altLang="en-US" b="1" dirty="0"/>
            </a:br>
            <a:endParaRPr lang="en-GB" altLang="en-US" b="1" dirty="0">
              <a:solidFill>
                <a:srgbClr val="000000"/>
              </a:solidFill>
            </a:endParaRPr>
          </a:p>
        </p:txBody>
      </p:sp>
      <p:pic>
        <p:nvPicPr>
          <p:cNvPr id="35" name="Picture 34">
            <a:extLst>
              <a:ext uri="{FF2B5EF4-FFF2-40B4-BE49-F238E27FC236}">
                <a16:creationId xmlns="" xmlns:a16="http://schemas.microsoft.com/office/drawing/2014/main" id="{5F0351B5-9947-4020-B29C-676E604778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pic>
        <p:nvPicPr>
          <p:cNvPr id="7" name="Picture 6" descr="A close up of a sign&#10;&#10;Description automatically generated">
            <a:extLst>
              <a:ext uri="{FF2B5EF4-FFF2-40B4-BE49-F238E27FC236}">
                <a16:creationId xmlns="" xmlns:a16="http://schemas.microsoft.com/office/drawing/2014/main" id="{F3162680-3892-49B4-AD82-7AE1BE59813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54995" y="947111"/>
            <a:ext cx="2094197" cy="727287"/>
          </a:xfrm>
          <a:prstGeom prst="rect">
            <a:avLst/>
          </a:prstGeom>
        </p:spPr>
      </p:pic>
      <p:pic>
        <p:nvPicPr>
          <p:cNvPr id="1026" name="Picture 2" descr="The Cabinet Office - Resource Centre | Esri UK &amp; IrelandResource ...">
            <a:extLst>
              <a:ext uri="{FF2B5EF4-FFF2-40B4-BE49-F238E27FC236}">
                <a16:creationId xmlns="" xmlns:a16="http://schemas.microsoft.com/office/drawing/2014/main" id="{319CC0F2-AF41-4C2C-976E-6B892468864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1584" y="1143011"/>
            <a:ext cx="2297869" cy="114893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ritish Gas | money.co.uk">
            <a:extLst>
              <a:ext uri="{FF2B5EF4-FFF2-40B4-BE49-F238E27FC236}">
                <a16:creationId xmlns="" xmlns:a16="http://schemas.microsoft.com/office/drawing/2014/main" id="{ED068DFE-3EA7-4E5F-9B5B-817637F1AC1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81422" y="1025358"/>
            <a:ext cx="2254346" cy="10610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Largest Animal Welfare Charity in the UK | RSPCA">
            <a:extLst>
              <a:ext uri="{FF2B5EF4-FFF2-40B4-BE49-F238E27FC236}">
                <a16:creationId xmlns="" xmlns:a16="http://schemas.microsoft.com/office/drawing/2014/main" id="{28EB5750-84DB-47B4-80EE-54E009ADCDB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68044" y="640443"/>
            <a:ext cx="1588345" cy="96265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ricewaterhouseCoopers - Wikipedia">
            <a:extLst>
              <a:ext uri="{FF2B5EF4-FFF2-40B4-BE49-F238E27FC236}">
                <a16:creationId xmlns="" xmlns:a16="http://schemas.microsoft.com/office/drawing/2014/main" id="{294F5FB5-4CFD-4944-B29E-29994051EC0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05398" y="1654104"/>
            <a:ext cx="1443794" cy="109597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Fujitsu Technology Solutions - Wikipedia">
            <a:extLst>
              <a:ext uri="{FF2B5EF4-FFF2-40B4-BE49-F238E27FC236}">
                <a16:creationId xmlns="" xmlns:a16="http://schemas.microsoft.com/office/drawing/2014/main" id="{D1E6A8EF-9A48-46B8-9416-128E00CEFB13}"/>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563797" y="2390488"/>
            <a:ext cx="1508042" cy="70872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ome | BAE Systems | International">
            <a:extLst>
              <a:ext uri="{FF2B5EF4-FFF2-40B4-BE49-F238E27FC236}">
                <a16:creationId xmlns="" xmlns:a16="http://schemas.microsoft.com/office/drawing/2014/main" id="{3AF2BA55-7BAD-4262-8EBF-43CAE095F26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07314" y="1803819"/>
            <a:ext cx="2464525" cy="372246"/>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Santander Bank Review (UK) | Pros and Cons | Bobatoo">
            <a:extLst>
              <a:ext uri="{FF2B5EF4-FFF2-40B4-BE49-F238E27FC236}">
                <a16:creationId xmlns="" xmlns:a16="http://schemas.microsoft.com/office/drawing/2014/main" id="{216A0165-C702-4BE9-87F0-F0BCE3B594A9}"/>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242799" y="2205850"/>
            <a:ext cx="2374665" cy="850097"/>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Logo - Brand Elements">
            <a:extLst>
              <a:ext uri="{FF2B5EF4-FFF2-40B4-BE49-F238E27FC236}">
                <a16:creationId xmlns="" xmlns:a16="http://schemas.microsoft.com/office/drawing/2014/main" id="{A4ACC3BD-0551-4043-864A-F71D768CFD69}"/>
              </a:ext>
            </a:extLst>
          </p:cNvPr>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a:stretch/>
        </p:blipFill>
        <p:spPr bwMode="auto">
          <a:xfrm>
            <a:off x="225222" y="2389345"/>
            <a:ext cx="2017830" cy="421970"/>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RBS (Royal Bank of Scotland) down? Current problems and issues ...">
            <a:extLst>
              <a:ext uri="{FF2B5EF4-FFF2-40B4-BE49-F238E27FC236}">
                <a16:creationId xmlns="" xmlns:a16="http://schemas.microsoft.com/office/drawing/2014/main" id="{76F38D10-D18E-478E-9C9A-FBA307359D16}"/>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630550" y="3394562"/>
            <a:ext cx="1526814" cy="625994"/>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ASOS CEO Nick Beighton - Coronavirus is taking its toll on retail ...">
            <a:extLst>
              <a:ext uri="{FF2B5EF4-FFF2-40B4-BE49-F238E27FC236}">
                <a16:creationId xmlns="" xmlns:a16="http://schemas.microsoft.com/office/drawing/2014/main" id="{C3B7712D-60FE-46F0-8F19-C11F326FE0DD}"/>
              </a:ext>
            </a:extLst>
          </p:cNvPr>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a:stretch/>
        </p:blipFill>
        <p:spPr bwMode="auto">
          <a:xfrm>
            <a:off x="260158" y="3113213"/>
            <a:ext cx="1249420" cy="382816"/>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IBM Global Services - Wikipedia">
            <a:extLst>
              <a:ext uri="{FF2B5EF4-FFF2-40B4-BE49-F238E27FC236}">
                <a16:creationId xmlns="" xmlns:a16="http://schemas.microsoft.com/office/drawing/2014/main" id="{EEFC164E-F47E-4EAA-A970-15CA0D69BE71}"/>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71831" y="3892154"/>
            <a:ext cx="1178658" cy="4714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Rolls-Royce">
            <a:extLst>
              <a:ext uri="{FF2B5EF4-FFF2-40B4-BE49-F238E27FC236}">
                <a16:creationId xmlns="" xmlns:a16="http://schemas.microsoft.com/office/drawing/2014/main" id="{D2F232A0-3BC0-4342-ABE4-607DCE680623}"/>
              </a:ext>
            </a:extLst>
          </p:cNvPr>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a:stretch/>
        </p:blipFill>
        <p:spPr bwMode="auto">
          <a:xfrm>
            <a:off x="3534400" y="3085732"/>
            <a:ext cx="752475" cy="12099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GlaxoSmithKline - Wikipedia">
            <a:extLst>
              <a:ext uri="{FF2B5EF4-FFF2-40B4-BE49-F238E27FC236}">
                <a16:creationId xmlns="" xmlns:a16="http://schemas.microsoft.com/office/drawing/2014/main" id="{16ACD3F0-DF77-44DB-BFAE-6965C9C28861}"/>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4512613" y="3832000"/>
            <a:ext cx="861526" cy="74168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Network Rail Logo">
            <a:extLst>
              <a:ext uri="{FF2B5EF4-FFF2-40B4-BE49-F238E27FC236}">
                <a16:creationId xmlns="" xmlns:a16="http://schemas.microsoft.com/office/drawing/2014/main" id="{C06D7C3A-59EE-42B3-A6D3-BDF1C1635BD5}"/>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917186" y="3283376"/>
            <a:ext cx="1990268" cy="7463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ITV in Multi Million Pound Rebrand - DTF Digital">
            <a:extLst>
              <a:ext uri="{FF2B5EF4-FFF2-40B4-BE49-F238E27FC236}">
                <a16:creationId xmlns="" xmlns:a16="http://schemas.microsoft.com/office/drawing/2014/main" id="{CB4C2272-B21F-4733-951A-E52E2F85BBA1}"/>
              </a:ext>
            </a:extLst>
          </p:cNvPr>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7293465" y="2966560"/>
            <a:ext cx="1381312" cy="70088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2" descr="Mini introduces new logo">
            <a:extLst>
              <a:ext uri="{FF2B5EF4-FFF2-40B4-BE49-F238E27FC236}">
                <a16:creationId xmlns="" xmlns:a16="http://schemas.microsoft.com/office/drawing/2014/main" id="{D80AEEF6-16F7-4793-A456-A3D31F1B474D}"/>
              </a:ext>
            </a:extLst>
          </p:cNvPr>
          <p:cNvPicPr>
            <a:picLocks noChangeAspect="1" noChangeArrowheads="1"/>
          </p:cNvPicPr>
          <p:nvPr/>
        </p:nvPicPr>
        <p:blipFill rotWithShape="1">
          <a:blip r:embed="rId21" cstate="print">
            <a:extLst>
              <a:ext uri="{28A0092B-C50C-407E-A947-70E740481C1C}">
                <a14:useLocalDpi xmlns:a14="http://schemas.microsoft.com/office/drawing/2010/main" val="0"/>
              </a:ext>
            </a:extLst>
          </a:blip>
          <a:srcRect/>
          <a:stretch/>
        </p:blipFill>
        <p:spPr bwMode="auto">
          <a:xfrm>
            <a:off x="7727118" y="3879271"/>
            <a:ext cx="1356449" cy="60901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4" descr="BMW logo PNG">
            <a:extLst>
              <a:ext uri="{FF2B5EF4-FFF2-40B4-BE49-F238E27FC236}">
                <a16:creationId xmlns="" xmlns:a16="http://schemas.microsoft.com/office/drawing/2014/main" id="{DE45D17A-A271-45A2-AD69-4D00CEBE0FBE}"/>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6790152" y="3746430"/>
            <a:ext cx="874695" cy="87469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6" descr="EE logo | Logok">
            <a:extLst>
              <a:ext uri="{FF2B5EF4-FFF2-40B4-BE49-F238E27FC236}">
                <a16:creationId xmlns="" xmlns:a16="http://schemas.microsoft.com/office/drawing/2014/main" id="{C4C0323C-F0D5-43B8-803D-C60B4E7C1094}"/>
              </a:ext>
            </a:extLst>
          </p:cNvPr>
          <p:cNvPicPr>
            <a:picLocks noChangeAspect="1" noChangeArrowheads="1"/>
          </p:cNvPicPr>
          <p:nvPr/>
        </p:nvPicPr>
        <p:blipFill rotWithShape="1">
          <a:blip r:embed="rId23" cstate="print">
            <a:extLst>
              <a:ext uri="{28A0092B-C50C-407E-A947-70E740481C1C}">
                <a14:useLocalDpi xmlns:a14="http://schemas.microsoft.com/office/drawing/2010/main" val="0"/>
              </a:ext>
            </a:extLst>
          </a:blip>
          <a:srcRect/>
          <a:stretch/>
        </p:blipFill>
        <p:spPr bwMode="auto">
          <a:xfrm>
            <a:off x="5651958" y="3924069"/>
            <a:ext cx="752476" cy="1299237"/>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Welcome to Specsavers Opticians | Specsavers UK">
            <a:extLst>
              <a:ext uri="{FF2B5EF4-FFF2-40B4-BE49-F238E27FC236}">
                <a16:creationId xmlns="" xmlns:a16="http://schemas.microsoft.com/office/drawing/2014/main" id="{175A578E-0F15-4245-AFD4-3A05704D45CF}"/>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7218539" y="4796644"/>
            <a:ext cx="1530653" cy="60624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0">
            <a:extLst>
              <a:ext uri="{FF2B5EF4-FFF2-40B4-BE49-F238E27FC236}">
                <a16:creationId xmlns="" xmlns:a16="http://schemas.microsoft.com/office/drawing/2014/main" id="{A73B31EB-25F5-4F44-ACAC-2A5C4731FB95}"/>
              </a:ext>
            </a:extLst>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7664847" y="5835727"/>
            <a:ext cx="1390857" cy="39649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2" descr="Starbucks Logo Vector (.AI) Free Download">
            <a:extLst>
              <a:ext uri="{FF2B5EF4-FFF2-40B4-BE49-F238E27FC236}">
                <a16:creationId xmlns="" xmlns:a16="http://schemas.microsoft.com/office/drawing/2014/main" id="{A0B09AD9-620D-4F5D-A6B4-298D151A4213}"/>
              </a:ext>
            </a:extLst>
          </p:cNvPr>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6219498" y="5237813"/>
            <a:ext cx="1138034" cy="114184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4" descr="British Airways logo evolution | Logo Design Love">
            <a:extLst>
              <a:ext uri="{FF2B5EF4-FFF2-40B4-BE49-F238E27FC236}">
                <a16:creationId xmlns="" xmlns:a16="http://schemas.microsoft.com/office/drawing/2014/main" id="{B334CF4D-8F38-4776-AB86-CE371E966B9F}"/>
              </a:ext>
            </a:extLst>
          </p:cNvPr>
          <p:cNvPicPr>
            <a:picLocks noChangeAspect="1" noChangeArrowheads="1"/>
          </p:cNvPicPr>
          <p:nvPr/>
        </p:nvPicPr>
        <p:blipFill rotWithShape="1">
          <a:blip r:embed="rId27" cstate="print">
            <a:extLst>
              <a:ext uri="{28A0092B-C50C-407E-A947-70E740481C1C}">
                <a14:useLocalDpi xmlns:a14="http://schemas.microsoft.com/office/drawing/2010/main" val="0"/>
              </a:ext>
            </a:extLst>
          </a:blip>
          <a:srcRect/>
          <a:stretch/>
        </p:blipFill>
        <p:spPr bwMode="auto">
          <a:xfrm>
            <a:off x="3449364" y="5936155"/>
            <a:ext cx="2756948" cy="48455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6" descr="Working as a Chef at Greene King: employee reviews about Pay ...">
            <a:extLst>
              <a:ext uri="{FF2B5EF4-FFF2-40B4-BE49-F238E27FC236}">
                <a16:creationId xmlns="" xmlns:a16="http://schemas.microsoft.com/office/drawing/2014/main" id="{6B65649F-D0C3-437A-B3A8-30F62EAF7A86}"/>
              </a:ext>
            </a:extLst>
          </p:cNvPr>
          <p:cNvPicPr>
            <a:picLocks noChangeAspect="1" noChangeArrowheads="1"/>
          </p:cNvPicPr>
          <p:nvPr/>
        </p:nvPicPr>
        <p:blipFill rotWithShape="1">
          <a:blip r:embed="rId28" cstate="print">
            <a:extLst>
              <a:ext uri="{28A0092B-C50C-407E-A947-70E740481C1C}">
                <a14:useLocalDpi xmlns:a14="http://schemas.microsoft.com/office/drawing/2010/main" val="0"/>
              </a:ext>
            </a:extLst>
          </a:blip>
          <a:srcRect/>
          <a:stretch/>
        </p:blipFill>
        <p:spPr bwMode="auto">
          <a:xfrm>
            <a:off x="4286875" y="5028433"/>
            <a:ext cx="1342285" cy="696870"/>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a:extLst>
              <a:ext uri="{FF2B5EF4-FFF2-40B4-BE49-F238E27FC236}">
                <a16:creationId xmlns="" xmlns:a16="http://schemas.microsoft.com/office/drawing/2014/main" id="{ADDCA5BD-4143-4203-A972-201234AC27E2}"/>
              </a:ext>
            </a:extLst>
          </p:cNvPr>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2858780" y="5029580"/>
            <a:ext cx="1347399" cy="702991"/>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a:extLst>
              <a:ext uri="{FF2B5EF4-FFF2-40B4-BE49-F238E27FC236}">
                <a16:creationId xmlns="" xmlns:a16="http://schemas.microsoft.com/office/drawing/2014/main" id="{0EB5117C-559F-4F86-949F-5895D677C70E}"/>
              </a:ext>
            </a:extLst>
          </p:cNvPr>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1245398" y="5028433"/>
            <a:ext cx="1496788" cy="657443"/>
          </a:xfrm>
          <a:prstGeom prst="rect">
            <a:avLst/>
          </a:prstGeom>
          <a:noFill/>
          <a:extLst>
            <a:ext uri="{909E8E84-426E-40DD-AFC4-6F175D3DCCD1}">
              <a14:hiddenFill xmlns:a14="http://schemas.microsoft.com/office/drawing/2010/main">
                <a:solidFill>
                  <a:srgbClr val="FFFFFF"/>
                </a:solidFill>
              </a14:hiddenFill>
            </a:ext>
          </a:extLst>
        </p:spPr>
      </p:pic>
      <p:pic>
        <p:nvPicPr>
          <p:cNvPr id="1056" name="Picture 32">
            <a:extLst>
              <a:ext uri="{FF2B5EF4-FFF2-40B4-BE49-F238E27FC236}">
                <a16:creationId xmlns="" xmlns:a16="http://schemas.microsoft.com/office/drawing/2014/main" id="{D98290E5-2F96-4320-9FFE-AC0E7A6CBA69}"/>
              </a:ext>
            </a:extLst>
          </p:cNvPr>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88937" y="4641763"/>
            <a:ext cx="1261528" cy="567234"/>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Sky logos | Sky Group">
            <a:extLst>
              <a:ext uri="{FF2B5EF4-FFF2-40B4-BE49-F238E27FC236}">
                <a16:creationId xmlns="" xmlns:a16="http://schemas.microsoft.com/office/drawing/2014/main" id="{83A71632-A99D-468D-A471-4994EFF196D7}"/>
              </a:ext>
            </a:extLst>
          </p:cNvPr>
          <p:cNvPicPr>
            <a:picLocks noChangeAspect="1" noChangeArrowheads="1"/>
          </p:cNvPicPr>
          <p:nvPr/>
        </p:nvPicPr>
        <p:blipFill>
          <a:blip r:embed="rId32" cstate="print">
            <a:extLst>
              <a:ext uri="{28A0092B-C50C-407E-A947-70E740481C1C}">
                <a14:useLocalDpi xmlns:a14="http://schemas.microsoft.com/office/drawing/2010/main" val="0"/>
              </a:ext>
            </a:extLst>
          </a:blip>
          <a:srcRect/>
          <a:stretch>
            <a:fillRect/>
          </a:stretch>
        </p:blipFill>
        <p:spPr bwMode="auto">
          <a:xfrm>
            <a:off x="1921051" y="5837997"/>
            <a:ext cx="1214669" cy="743563"/>
          </a:xfrm>
          <a:prstGeom prst="rect">
            <a:avLst/>
          </a:prstGeom>
          <a:noFill/>
          <a:extLst>
            <a:ext uri="{909E8E84-426E-40DD-AFC4-6F175D3DCCD1}">
              <a14:hiddenFill xmlns:a14="http://schemas.microsoft.com/office/drawing/2010/main">
                <a:solidFill>
                  <a:srgbClr val="FFFFFF"/>
                </a:solidFill>
              </a14:hiddenFill>
            </a:ext>
          </a:extLst>
        </p:spPr>
      </p:pic>
      <p:pic>
        <p:nvPicPr>
          <p:cNvPr id="1062" name="Picture 38" descr="logok.org/wp-content/uploads/2015/09/Google-log...">
            <a:extLst>
              <a:ext uri="{FF2B5EF4-FFF2-40B4-BE49-F238E27FC236}">
                <a16:creationId xmlns="" xmlns:a16="http://schemas.microsoft.com/office/drawing/2014/main" id="{287BF74B-9BF5-4C41-8C34-31EAB2DF26E0}"/>
              </a:ext>
            </a:extLst>
          </p:cNvPr>
          <p:cNvPicPr>
            <a:picLocks noChangeAspect="1" noChangeArrowheads="1"/>
          </p:cNvPicPr>
          <p:nvPr/>
        </p:nvPicPr>
        <p:blipFill rotWithShape="1">
          <a:blip r:embed="rId33" cstate="print">
            <a:extLst>
              <a:ext uri="{28A0092B-C50C-407E-A947-70E740481C1C}">
                <a14:useLocalDpi xmlns:a14="http://schemas.microsoft.com/office/drawing/2010/main" val="0"/>
              </a:ext>
            </a:extLst>
          </a:blip>
          <a:srcRect/>
          <a:stretch/>
        </p:blipFill>
        <p:spPr bwMode="auto">
          <a:xfrm>
            <a:off x="1547982" y="4193843"/>
            <a:ext cx="2361831" cy="849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546190"/>
      </p:ext>
    </p:extLst>
  </p:cSld>
  <p:clrMapOvr>
    <a:masterClrMapping/>
  </p:clrMapOvr>
  <mc:AlternateContent xmlns:mc="http://schemas.openxmlformats.org/markup-compatibility/2006" xmlns:p14="http://schemas.microsoft.com/office/powerpoint/2010/main">
    <mc:Choice Requires="p14">
      <p:transition spd="slow" p14:dur="1600" advTm="111389">
        <p:blinds dir="vert"/>
      </p:transition>
    </mc:Choice>
    <mc:Fallback xmlns="">
      <p:transition spd="slow" advTm="11138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Box 32"/>
          <p:cNvSpPr txBox="1"/>
          <p:nvPr/>
        </p:nvSpPr>
        <p:spPr>
          <a:xfrm>
            <a:off x="2587824" y="1426980"/>
            <a:ext cx="3581400" cy="830997"/>
          </a:xfrm>
          <a:prstGeom prst="rect">
            <a:avLst/>
          </a:prstGeom>
          <a:noFill/>
        </p:spPr>
        <p:txBody>
          <a:bodyPr wrap="square" rtlCol="0">
            <a:spAutoFit/>
          </a:bodyPr>
          <a:lstStyle/>
          <a:p>
            <a:pPr algn="ctr"/>
            <a:endParaRPr lang="en-US" sz="4800" b="1" spc="-150" dirty="0">
              <a:solidFill>
                <a:schemeClr val="tx1">
                  <a:lumMod val="85000"/>
                  <a:lumOff val="15000"/>
                </a:schemeClr>
              </a:solidFill>
              <a:latin typeface="Montserrat" panose="02000505000000020004" pitchFamily="2"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576" y="1052736"/>
            <a:ext cx="4495800" cy="4495800"/>
          </a:xfrm>
          <a:prstGeom prst="rect">
            <a:avLst/>
          </a:prstGeom>
        </p:spPr>
      </p:pic>
      <p:cxnSp>
        <p:nvCxnSpPr>
          <p:cNvPr id="15" name="Straight Connector 14"/>
          <p:cNvCxnSpPr>
            <a:cxnSpLocks/>
          </p:cNvCxnSpPr>
          <p:nvPr/>
        </p:nvCxnSpPr>
        <p:spPr>
          <a:xfrm flipV="1">
            <a:off x="4215590" y="1916832"/>
            <a:ext cx="414811" cy="244036"/>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709464" y="1655223"/>
            <a:ext cx="5445824"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IT and Cyber Security</a:t>
            </a:r>
          </a:p>
        </p:txBody>
      </p:sp>
      <p:cxnSp>
        <p:nvCxnSpPr>
          <p:cNvPr id="48" name="Straight Connector 47"/>
          <p:cNvCxnSpPr>
            <a:endCxn id="49" idx="1"/>
          </p:cNvCxnSpPr>
          <p:nvPr/>
        </p:nvCxnSpPr>
        <p:spPr>
          <a:xfrm flipV="1">
            <a:off x="4229453" y="5298872"/>
            <a:ext cx="437329" cy="2336"/>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4666782" y="5068039"/>
            <a:ext cx="3331242"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Customer Service</a:t>
            </a:r>
          </a:p>
        </p:txBody>
      </p:sp>
      <p:cxnSp>
        <p:nvCxnSpPr>
          <p:cNvPr id="59" name="Straight Connector 58"/>
          <p:cNvCxnSpPr/>
          <p:nvPr/>
        </p:nvCxnSpPr>
        <p:spPr>
          <a:xfrm>
            <a:off x="2816424" y="5015139"/>
            <a:ext cx="1413029" cy="283733"/>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4252899" y="5015138"/>
            <a:ext cx="406532"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4690228" y="4782549"/>
            <a:ext cx="5465060"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Security</a:t>
            </a:r>
          </a:p>
        </p:txBody>
      </p:sp>
      <p:cxnSp>
        <p:nvCxnSpPr>
          <p:cNvPr id="61" name="Straight Connector 60"/>
          <p:cNvCxnSpPr/>
          <p:nvPr/>
        </p:nvCxnSpPr>
        <p:spPr>
          <a:xfrm flipV="1">
            <a:off x="2816424" y="5015138"/>
            <a:ext cx="1436475" cy="1"/>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4202383" y="4725144"/>
            <a:ext cx="440953"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4718896" y="4463629"/>
            <a:ext cx="3331242"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Facilities Management</a:t>
            </a:r>
          </a:p>
        </p:txBody>
      </p:sp>
      <p:cxnSp>
        <p:nvCxnSpPr>
          <p:cNvPr id="64" name="Straight Connector 63"/>
          <p:cNvCxnSpPr/>
          <p:nvPr/>
        </p:nvCxnSpPr>
        <p:spPr>
          <a:xfrm>
            <a:off x="2816424" y="4516322"/>
            <a:ext cx="1399166" cy="208822"/>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4202383" y="4365104"/>
            <a:ext cx="441625"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4731367" y="4107232"/>
            <a:ext cx="1395882"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Legal</a:t>
            </a:r>
          </a:p>
        </p:txBody>
      </p:sp>
      <p:cxnSp>
        <p:nvCxnSpPr>
          <p:cNvPr id="67" name="Straight Connector 66"/>
          <p:cNvCxnSpPr/>
          <p:nvPr/>
        </p:nvCxnSpPr>
        <p:spPr>
          <a:xfrm flipV="1">
            <a:off x="2816424" y="4365104"/>
            <a:ext cx="1399166" cy="151220"/>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4265472" y="3645024"/>
            <a:ext cx="378536"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4728840" y="3384859"/>
            <a:ext cx="3761330"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Human Resources (HR)</a:t>
            </a:r>
          </a:p>
        </p:txBody>
      </p:sp>
      <p:cxnSp>
        <p:nvCxnSpPr>
          <p:cNvPr id="70" name="Straight Connector 69"/>
          <p:cNvCxnSpPr/>
          <p:nvPr/>
        </p:nvCxnSpPr>
        <p:spPr>
          <a:xfrm flipV="1">
            <a:off x="2816424" y="3645024"/>
            <a:ext cx="1467544" cy="410634"/>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4189912" y="4015366"/>
            <a:ext cx="453424"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4718896" y="3739561"/>
            <a:ext cx="1395882"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Finance</a:t>
            </a:r>
          </a:p>
        </p:txBody>
      </p:sp>
      <p:cxnSp>
        <p:nvCxnSpPr>
          <p:cNvPr id="73" name="Straight Connector 72"/>
          <p:cNvCxnSpPr/>
          <p:nvPr/>
        </p:nvCxnSpPr>
        <p:spPr>
          <a:xfrm flipV="1">
            <a:off x="2816424" y="4015366"/>
            <a:ext cx="1373488" cy="40290"/>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V="1">
            <a:off x="4283968" y="2943912"/>
            <a:ext cx="359368" cy="125048"/>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4727790" y="2706113"/>
            <a:ext cx="5319994"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Business Development</a:t>
            </a:r>
          </a:p>
        </p:txBody>
      </p:sp>
      <p:cxnSp>
        <p:nvCxnSpPr>
          <p:cNvPr id="76" name="Straight Connector 75"/>
          <p:cNvCxnSpPr/>
          <p:nvPr/>
        </p:nvCxnSpPr>
        <p:spPr>
          <a:xfrm flipV="1">
            <a:off x="2816424" y="3068116"/>
            <a:ext cx="1467544" cy="411427"/>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4265472" y="3284984"/>
            <a:ext cx="377864" cy="99875"/>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4726517" y="3068116"/>
            <a:ext cx="2148826"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Marketing</a:t>
            </a:r>
          </a:p>
        </p:txBody>
      </p:sp>
      <p:cxnSp>
        <p:nvCxnSpPr>
          <p:cNvPr id="79" name="Straight Connector 78"/>
          <p:cNvCxnSpPr/>
          <p:nvPr/>
        </p:nvCxnSpPr>
        <p:spPr>
          <a:xfrm flipV="1">
            <a:off x="2816424" y="3384859"/>
            <a:ext cx="1449048" cy="94683"/>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V="1">
            <a:off x="4265472" y="2636912"/>
            <a:ext cx="377864" cy="21836"/>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4709464" y="2042868"/>
            <a:ext cx="2264442"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Data Analytics</a:t>
            </a:r>
          </a:p>
        </p:txBody>
      </p:sp>
      <p:cxnSp>
        <p:nvCxnSpPr>
          <p:cNvPr id="82" name="Straight Connector 81"/>
          <p:cNvCxnSpPr>
            <a:cxnSpLocks/>
          </p:cNvCxnSpPr>
          <p:nvPr/>
        </p:nvCxnSpPr>
        <p:spPr>
          <a:xfrm flipV="1">
            <a:off x="2816424" y="2658747"/>
            <a:ext cx="1449048" cy="285165"/>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265472" y="2292216"/>
            <a:ext cx="378536"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4730786" y="2375019"/>
            <a:ext cx="1419328"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Sales</a:t>
            </a:r>
          </a:p>
        </p:txBody>
      </p:sp>
      <p:cxnSp>
        <p:nvCxnSpPr>
          <p:cNvPr id="85" name="Straight Connector 84"/>
          <p:cNvCxnSpPr>
            <a:cxnSpLocks/>
          </p:cNvCxnSpPr>
          <p:nvPr/>
        </p:nvCxnSpPr>
        <p:spPr>
          <a:xfrm flipV="1">
            <a:off x="2816424" y="2292216"/>
            <a:ext cx="1449048" cy="651696"/>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p:nvCxnSpPr>
        <p:spPr>
          <a:xfrm flipV="1">
            <a:off x="4188026" y="1484784"/>
            <a:ext cx="442375" cy="390723"/>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4690228" y="1200189"/>
            <a:ext cx="5465060"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Logistics</a:t>
            </a:r>
          </a:p>
        </p:txBody>
      </p:sp>
      <p:cxnSp>
        <p:nvCxnSpPr>
          <p:cNvPr id="88" name="Straight Connector 87"/>
          <p:cNvCxnSpPr>
            <a:cxnSpLocks/>
          </p:cNvCxnSpPr>
          <p:nvPr/>
        </p:nvCxnSpPr>
        <p:spPr>
          <a:xfrm flipV="1">
            <a:off x="2816424" y="1875506"/>
            <a:ext cx="1369985" cy="529961"/>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a:cxnSpLocks/>
          </p:cNvCxnSpPr>
          <p:nvPr/>
        </p:nvCxnSpPr>
        <p:spPr>
          <a:xfrm flipV="1">
            <a:off x="2816424" y="2160867"/>
            <a:ext cx="1399166" cy="244599"/>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a:off x="4206007" y="5668203"/>
            <a:ext cx="453424"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4666782" y="5437371"/>
            <a:ext cx="3940842"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Training and Development</a:t>
            </a:r>
          </a:p>
        </p:txBody>
      </p:sp>
      <p:cxnSp>
        <p:nvCxnSpPr>
          <p:cNvPr id="71" name="Straight Connector 70"/>
          <p:cNvCxnSpPr>
            <a:cxnSpLocks/>
          </p:cNvCxnSpPr>
          <p:nvPr/>
        </p:nvCxnSpPr>
        <p:spPr>
          <a:xfrm>
            <a:off x="2814538" y="5045568"/>
            <a:ext cx="1391469" cy="622635"/>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sp>
        <p:nvSpPr>
          <p:cNvPr id="47" name="Title 1">
            <a:extLst>
              <a:ext uri="{FF2B5EF4-FFF2-40B4-BE49-F238E27FC236}">
                <a16:creationId xmlns="" xmlns:a16="http://schemas.microsoft.com/office/drawing/2014/main" id="{AB37D00D-BC42-4599-8802-8CD916D5E4C2}"/>
              </a:ext>
            </a:extLst>
          </p:cNvPr>
          <p:cNvSpPr txBox="1">
            <a:spLocks/>
          </p:cNvSpPr>
          <p:nvPr/>
        </p:nvSpPr>
        <p:spPr>
          <a:xfrm>
            <a:off x="359532" y="368660"/>
            <a:ext cx="5724636" cy="800219"/>
          </a:xfrm>
          <a:prstGeom prst="rect">
            <a:avLst/>
          </a:prstGeom>
        </p:spPr>
        <p:txBody>
          <a:bodyPr vert="horz" lIns="0" tIns="36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r>
              <a:rPr lang="en-GB" sz="3600" dirty="0">
                <a:solidFill>
                  <a:srgbClr val="2F8FD1"/>
                </a:solidFill>
              </a:rPr>
              <a:t>Look inside the company!</a:t>
            </a:r>
          </a:p>
        </p:txBody>
      </p:sp>
      <p:pic>
        <p:nvPicPr>
          <p:cNvPr id="44" name="Picture 43">
            <a:extLst>
              <a:ext uri="{FF2B5EF4-FFF2-40B4-BE49-F238E27FC236}">
                <a16:creationId xmlns="" xmlns:a16="http://schemas.microsoft.com/office/drawing/2014/main" id="{3A176524-4751-429C-A701-5EB6856759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spTree>
    <p:extLst>
      <p:ext uri="{BB962C8B-B14F-4D97-AF65-F5344CB8AC3E}">
        <p14:creationId xmlns:p14="http://schemas.microsoft.com/office/powerpoint/2010/main" val="408589404"/>
      </p:ext>
    </p:extLst>
  </p:cSld>
  <p:clrMapOvr>
    <a:masterClrMapping/>
  </p:clrMapOvr>
  <mc:AlternateContent xmlns:mc="http://schemas.openxmlformats.org/markup-compatibility/2006" xmlns:p14="http://schemas.microsoft.com/office/powerpoint/2010/main">
    <mc:Choice Requires="p14">
      <p:transition spd="slow" p14:dur="1600" advTm="53295">
        <p:blinds dir="vert"/>
      </p:transition>
    </mc:Choice>
    <mc:Fallback xmlns="">
      <p:transition spd="slow" advTm="5329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wipe(left)">
                                      <p:cBhvr>
                                        <p:cTn id="7" dur="500"/>
                                        <p:tgtEl>
                                          <p:spTgt spid="8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500"/>
                                        <p:tgtEl>
                                          <p:spTgt spid="1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91"/>
                                        </p:tgtEl>
                                        <p:attrNameLst>
                                          <p:attrName>style.visibility</p:attrName>
                                        </p:attrNameLst>
                                      </p:cBhvr>
                                      <p:to>
                                        <p:strVal val="visible"/>
                                      </p:to>
                                    </p:set>
                                    <p:animEffect transition="in" filter="wipe(left)">
                                      <p:cBhvr>
                                        <p:cTn id="19" dur="500"/>
                                        <p:tgtEl>
                                          <p:spTgt spid="91"/>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500"/>
                                        <p:tgtEl>
                                          <p:spTgt spid="16"/>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85"/>
                                        </p:tgtEl>
                                        <p:attrNameLst>
                                          <p:attrName>style.visibility</p:attrName>
                                        </p:attrNameLst>
                                      </p:cBhvr>
                                      <p:to>
                                        <p:strVal val="visible"/>
                                      </p:to>
                                    </p:set>
                                    <p:animEffect transition="in" filter="wipe(left)">
                                      <p:cBhvr>
                                        <p:cTn id="31" dur="500"/>
                                        <p:tgtEl>
                                          <p:spTgt spid="85"/>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left)">
                                      <p:cBhvr>
                                        <p:cTn id="35" dur="500"/>
                                        <p:tgtEl>
                                          <p:spTgt spid="21"/>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left)">
                                      <p:cBhvr>
                                        <p:cTn id="39" dur="500"/>
                                        <p:tgtEl>
                                          <p:spTgt spid="19"/>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82"/>
                                        </p:tgtEl>
                                        <p:attrNameLst>
                                          <p:attrName>style.visibility</p:attrName>
                                        </p:attrNameLst>
                                      </p:cBhvr>
                                      <p:to>
                                        <p:strVal val="visible"/>
                                      </p:to>
                                    </p:set>
                                    <p:animEffect transition="in" filter="wipe(left)">
                                      <p:cBhvr>
                                        <p:cTn id="43" dur="500"/>
                                        <p:tgtEl>
                                          <p:spTgt spid="82"/>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left)">
                                      <p:cBhvr>
                                        <p:cTn id="47" dur="500"/>
                                        <p:tgtEl>
                                          <p:spTgt spid="18"/>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left)">
                                      <p:cBhvr>
                                        <p:cTn id="51" dur="500"/>
                                        <p:tgtEl>
                                          <p:spTgt spid="22"/>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76"/>
                                        </p:tgtEl>
                                        <p:attrNameLst>
                                          <p:attrName>style.visibility</p:attrName>
                                        </p:attrNameLst>
                                      </p:cBhvr>
                                      <p:to>
                                        <p:strVal val="visible"/>
                                      </p:to>
                                    </p:set>
                                    <p:animEffect transition="in" filter="wipe(left)">
                                      <p:cBhvr>
                                        <p:cTn id="55" dur="500"/>
                                        <p:tgtEl>
                                          <p:spTgt spid="76"/>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left)">
                                      <p:cBhvr>
                                        <p:cTn id="59" dur="500"/>
                                        <p:tgtEl>
                                          <p:spTgt spid="24"/>
                                        </p:tgtEl>
                                      </p:cBhvr>
                                    </p:animEffect>
                                  </p:childTnLst>
                                </p:cTn>
                              </p:par>
                            </p:childTnLst>
                          </p:cTn>
                        </p:par>
                        <p:par>
                          <p:cTn id="60" fill="hold">
                            <p:stCondLst>
                              <p:cond delay="7000"/>
                            </p:stCondLst>
                            <p:childTnLst>
                              <p:par>
                                <p:cTn id="61" presetID="22" presetClass="entr" presetSubtype="8"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wipe(left)">
                                      <p:cBhvr>
                                        <p:cTn id="63" dur="500"/>
                                        <p:tgtEl>
                                          <p:spTgt spid="25"/>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79"/>
                                        </p:tgtEl>
                                        <p:attrNameLst>
                                          <p:attrName>style.visibility</p:attrName>
                                        </p:attrNameLst>
                                      </p:cBhvr>
                                      <p:to>
                                        <p:strVal val="visible"/>
                                      </p:to>
                                    </p:set>
                                    <p:animEffect transition="in" filter="wipe(left)">
                                      <p:cBhvr>
                                        <p:cTn id="67" dur="500"/>
                                        <p:tgtEl>
                                          <p:spTgt spid="79"/>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left)">
                                      <p:cBhvr>
                                        <p:cTn id="71" dur="500"/>
                                        <p:tgtEl>
                                          <p:spTgt spid="27"/>
                                        </p:tgtEl>
                                      </p:cBhvr>
                                    </p:animEffect>
                                  </p:childTnLst>
                                </p:cTn>
                              </p:par>
                            </p:childTnLst>
                          </p:cTn>
                        </p:par>
                        <p:par>
                          <p:cTn id="72" fill="hold">
                            <p:stCondLst>
                              <p:cond delay="8500"/>
                            </p:stCondLst>
                            <p:childTnLst>
                              <p:par>
                                <p:cTn id="73" presetID="22" presetClass="entr" presetSubtype="8" fill="hold" grpId="0"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par>
                          <p:cTn id="76" fill="hold">
                            <p:stCondLst>
                              <p:cond delay="9000"/>
                            </p:stCondLst>
                            <p:childTnLst>
                              <p:par>
                                <p:cTn id="77" presetID="22" presetClass="entr" presetSubtype="8" fill="hold" nodeType="afterEffect">
                                  <p:stCondLst>
                                    <p:cond delay="0"/>
                                  </p:stCondLst>
                                  <p:childTnLst>
                                    <p:set>
                                      <p:cBhvr>
                                        <p:cTn id="78" dur="1" fill="hold">
                                          <p:stCondLst>
                                            <p:cond delay="0"/>
                                          </p:stCondLst>
                                        </p:cTn>
                                        <p:tgtEl>
                                          <p:spTgt spid="70"/>
                                        </p:tgtEl>
                                        <p:attrNameLst>
                                          <p:attrName>style.visibility</p:attrName>
                                        </p:attrNameLst>
                                      </p:cBhvr>
                                      <p:to>
                                        <p:strVal val="visible"/>
                                      </p:to>
                                    </p:set>
                                    <p:animEffect transition="in" filter="wipe(left)">
                                      <p:cBhvr>
                                        <p:cTn id="79" dur="500"/>
                                        <p:tgtEl>
                                          <p:spTgt spid="70"/>
                                        </p:tgtEl>
                                      </p:cBhvr>
                                    </p:animEffect>
                                  </p:childTnLst>
                                </p:cTn>
                              </p:par>
                            </p:childTnLst>
                          </p:cTn>
                        </p:par>
                        <p:par>
                          <p:cTn id="80" fill="hold">
                            <p:stCondLst>
                              <p:cond delay="9500"/>
                            </p:stCondLst>
                            <p:childTnLst>
                              <p:par>
                                <p:cTn id="81" presetID="22" presetClass="entr" presetSubtype="8" fill="hold"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wipe(left)">
                                      <p:cBhvr>
                                        <p:cTn id="83" dur="500"/>
                                        <p:tgtEl>
                                          <p:spTgt spid="30"/>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31"/>
                                        </p:tgtEl>
                                        <p:attrNameLst>
                                          <p:attrName>style.visibility</p:attrName>
                                        </p:attrNameLst>
                                      </p:cBhvr>
                                      <p:to>
                                        <p:strVal val="visible"/>
                                      </p:to>
                                    </p:set>
                                    <p:animEffect transition="in" filter="wipe(left)">
                                      <p:cBhvr>
                                        <p:cTn id="87" dur="500"/>
                                        <p:tgtEl>
                                          <p:spTgt spid="31"/>
                                        </p:tgtEl>
                                      </p:cBhvr>
                                    </p:animEffect>
                                  </p:childTnLst>
                                </p:cTn>
                              </p:par>
                            </p:childTnLst>
                          </p:cTn>
                        </p:par>
                        <p:par>
                          <p:cTn id="88" fill="hold">
                            <p:stCondLst>
                              <p:cond delay="10500"/>
                            </p:stCondLst>
                            <p:childTnLst>
                              <p:par>
                                <p:cTn id="89" presetID="22" presetClass="entr" presetSubtype="8" fill="hold" nodeType="afterEffect">
                                  <p:stCondLst>
                                    <p:cond delay="0"/>
                                  </p:stCondLst>
                                  <p:childTnLst>
                                    <p:set>
                                      <p:cBhvr>
                                        <p:cTn id="90" dur="1" fill="hold">
                                          <p:stCondLst>
                                            <p:cond delay="0"/>
                                          </p:stCondLst>
                                        </p:cTn>
                                        <p:tgtEl>
                                          <p:spTgt spid="73"/>
                                        </p:tgtEl>
                                        <p:attrNameLst>
                                          <p:attrName>style.visibility</p:attrName>
                                        </p:attrNameLst>
                                      </p:cBhvr>
                                      <p:to>
                                        <p:strVal val="visible"/>
                                      </p:to>
                                    </p:set>
                                    <p:animEffect transition="in" filter="wipe(left)">
                                      <p:cBhvr>
                                        <p:cTn id="91" dur="500"/>
                                        <p:tgtEl>
                                          <p:spTgt spid="73"/>
                                        </p:tgtEl>
                                      </p:cBhvr>
                                    </p:animEffect>
                                  </p:childTnLst>
                                </p:cTn>
                              </p:par>
                            </p:childTnLst>
                          </p:cTn>
                        </p:par>
                        <p:par>
                          <p:cTn id="92" fill="hold">
                            <p:stCondLst>
                              <p:cond delay="11000"/>
                            </p:stCondLst>
                            <p:childTnLst>
                              <p:par>
                                <p:cTn id="93" presetID="22" presetClass="entr" presetSubtype="8" fill="hold" nodeType="after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wipe(left)">
                                      <p:cBhvr>
                                        <p:cTn id="95" dur="500"/>
                                        <p:tgtEl>
                                          <p:spTgt spid="34"/>
                                        </p:tgtEl>
                                      </p:cBhvr>
                                    </p:animEffect>
                                  </p:childTnLst>
                                </p:cTn>
                              </p:par>
                            </p:childTnLst>
                          </p:cTn>
                        </p:par>
                        <p:par>
                          <p:cTn id="96" fill="hold">
                            <p:stCondLst>
                              <p:cond delay="11500"/>
                            </p:stCondLst>
                            <p:childTnLst>
                              <p:par>
                                <p:cTn id="97" presetID="22" presetClass="entr" presetSubtype="8" fill="hold" grpId="0" nodeType="afterEffect">
                                  <p:stCondLst>
                                    <p:cond delay="0"/>
                                  </p:stCondLst>
                                  <p:childTnLst>
                                    <p:set>
                                      <p:cBhvr>
                                        <p:cTn id="98" dur="1" fill="hold">
                                          <p:stCondLst>
                                            <p:cond delay="0"/>
                                          </p:stCondLst>
                                        </p:cTn>
                                        <p:tgtEl>
                                          <p:spTgt spid="35"/>
                                        </p:tgtEl>
                                        <p:attrNameLst>
                                          <p:attrName>style.visibility</p:attrName>
                                        </p:attrNameLst>
                                      </p:cBhvr>
                                      <p:to>
                                        <p:strVal val="visible"/>
                                      </p:to>
                                    </p:set>
                                    <p:animEffect transition="in" filter="wipe(left)">
                                      <p:cBhvr>
                                        <p:cTn id="99" dur="500"/>
                                        <p:tgtEl>
                                          <p:spTgt spid="35"/>
                                        </p:tgtEl>
                                      </p:cBhvr>
                                    </p:animEffect>
                                  </p:childTnLst>
                                </p:cTn>
                              </p:par>
                            </p:childTnLst>
                          </p:cTn>
                        </p:par>
                        <p:par>
                          <p:cTn id="100" fill="hold">
                            <p:stCondLst>
                              <p:cond delay="12000"/>
                            </p:stCondLst>
                            <p:childTnLst>
                              <p:par>
                                <p:cTn id="101" presetID="22" presetClass="entr" presetSubtype="8" fill="hold" nodeType="after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wipe(left)">
                                      <p:cBhvr>
                                        <p:cTn id="103" dur="500"/>
                                        <p:tgtEl>
                                          <p:spTgt spid="67"/>
                                        </p:tgtEl>
                                      </p:cBhvr>
                                    </p:animEffect>
                                  </p:childTnLst>
                                </p:cTn>
                              </p:par>
                            </p:childTnLst>
                          </p:cTn>
                        </p:par>
                        <p:par>
                          <p:cTn id="104" fill="hold">
                            <p:stCondLst>
                              <p:cond delay="12500"/>
                            </p:stCondLst>
                            <p:childTnLst>
                              <p:par>
                                <p:cTn id="105" presetID="22" presetClass="entr" presetSubtype="8" fill="hold"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wipe(left)">
                                      <p:cBhvr>
                                        <p:cTn id="107" dur="500"/>
                                        <p:tgtEl>
                                          <p:spTgt spid="38"/>
                                        </p:tgtEl>
                                      </p:cBhvr>
                                    </p:animEffect>
                                  </p:childTnLst>
                                </p:cTn>
                              </p:par>
                            </p:childTnLst>
                          </p:cTn>
                        </p:par>
                        <p:par>
                          <p:cTn id="108" fill="hold">
                            <p:stCondLst>
                              <p:cond delay="13000"/>
                            </p:stCondLst>
                            <p:childTnLst>
                              <p:par>
                                <p:cTn id="109" presetID="22" presetClass="entr" presetSubtype="8"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wipe(left)">
                                      <p:cBhvr>
                                        <p:cTn id="111" dur="500"/>
                                        <p:tgtEl>
                                          <p:spTgt spid="39"/>
                                        </p:tgtEl>
                                      </p:cBhvr>
                                    </p:animEffect>
                                  </p:childTnLst>
                                </p:cTn>
                              </p:par>
                            </p:childTnLst>
                          </p:cTn>
                        </p:par>
                        <p:par>
                          <p:cTn id="112" fill="hold">
                            <p:stCondLst>
                              <p:cond delay="13500"/>
                            </p:stCondLst>
                            <p:childTnLst>
                              <p:par>
                                <p:cTn id="113" presetID="22" presetClass="entr" presetSubtype="8" fill="hold" nodeType="afterEffect">
                                  <p:stCondLst>
                                    <p:cond delay="0"/>
                                  </p:stCondLst>
                                  <p:childTnLst>
                                    <p:set>
                                      <p:cBhvr>
                                        <p:cTn id="114" dur="1" fill="hold">
                                          <p:stCondLst>
                                            <p:cond delay="0"/>
                                          </p:stCondLst>
                                        </p:cTn>
                                        <p:tgtEl>
                                          <p:spTgt spid="64"/>
                                        </p:tgtEl>
                                        <p:attrNameLst>
                                          <p:attrName>style.visibility</p:attrName>
                                        </p:attrNameLst>
                                      </p:cBhvr>
                                      <p:to>
                                        <p:strVal val="visible"/>
                                      </p:to>
                                    </p:set>
                                    <p:animEffect transition="in" filter="wipe(left)">
                                      <p:cBhvr>
                                        <p:cTn id="115" dur="500"/>
                                        <p:tgtEl>
                                          <p:spTgt spid="64"/>
                                        </p:tgtEl>
                                      </p:cBhvr>
                                    </p:animEffect>
                                  </p:childTnLst>
                                </p:cTn>
                              </p:par>
                            </p:childTnLst>
                          </p:cTn>
                        </p:par>
                        <p:par>
                          <p:cTn id="116" fill="hold">
                            <p:stCondLst>
                              <p:cond delay="14000"/>
                            </p:stCondLst>
                            <p:childTnLst>
                              <p:par>
                                <p:cTn id="117" presetID="22" presetClass="entr" presetSubtype="8" fill="hold" nodeType="afterEffect">
                                  <p:stCondLst>
                                    <p:cond delay="0"/>
                                  </p:stCondLst>
                                  <p:childTnLst>
                                    <p:set>
                                      <p:cBhvr>
                                        <p:cTn id="118" dur="1" fill="hold">
                                          <p:stCondLst>
                                            <p:cond delay="0"/>
                                          </p:stCondLst>
                                        </p:cTn>
                                        <p:tgtEl>
                                          <p:spTgt spid="41"/>
                                        </p:tgtEl>
                                        <p:attrNameLst>
                                          <p:attrName>style.visibility</p:attrName>
                                        </p:attrNameLst>
                                      </p:cBhvr>
                                      <p:to>
                                        <p:strVal val="visible"/>
                                      </p:to>
                                    </p:set>
                                    <p:animEffect transition="in" filter="wipe(left)">
                                      <p:cBhvr>
                                        <p:cTn id="119" dur="500"/>
                                        <p:tgtEl>
                                          <p:spTgt spid="41"/>
                                        </p:tgtEl>
                                      </p:cBhvr>
                                    </p:animEffect>
                                  </p:childTnLst>
                                </p:cTn>
                              </p:par>
                            </p:childTnLst>
                          </p:cTn>
                        </p:par>
                        <p:par>
                          <p:cTn id="120" fill="hold">
                            <p:stCondLst>
                              <p:cond delay="14500"/>
                            </p:stCondLst>
                            <p:childTnLst>
                              <p:par>
                                <p:cTn id="121" presetID="22" presetClass="entr" presetSubtype="8" fill="hold" grpId="0" nodeType="after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wipe(left)">
                                      <p:cBhvr>
                                        <p:cTn id="123" dur="500"/>
                                        <p:tgtEl>
                                          <p:spTgt spid="42"/>
                                        </p:tgtEl>
                                      </p:cBhvr>
                                    </p:animEffect>
                                  </p:childTnLst>
                                </p:cTn>
                              </p:par>
                            </p:childTnLst>
                          </p:cTn>
                        </p:par>
                        <p:par>
                          <p:cTn id="124" fill="hold">
                            <p:stCondLst>
                              <p:cond delay="15000"/>
                            </p:stCondLst>
                            <p:childTnLst>
                              <p:par>
                                <p:cTn id="125" presetID="22" presetClass="entr" presetSubtype="8" fill="hold" nodeType="afterEffect">
                                  <p:stCondLst>
                                    <p:cond delay="0"/>
                                  </p:stCondLst>
                                  <p:childTnLst>
                                    <p:set>
                                      <p:cBhvr>
                                        <p:cTn id="126" dur="1" fill="hold">
                                          <p:stCondLst>
                                            <p:cond delay="0"/>
                                          </p:stCondLst>
                                        </p:cTn>
                                        <p:tgtEl>
                                          <p:spTgt spid="61"/>
                                        </p:tgtEl>
                                        <p:attrNameLst>
                                          <p:attrName>style.visibility</p:attrName>
                                        </p:attrNameLst>
                                      </p:cBhvr>
                                      <p:to>
                                        <p:strVal val="visible"/>
                                      </p:to>
                                    </p:set>
                                    <p:animEffect transition="in" filter="wipe(left)">
                                      <p:cBhvr>
                                        <p:cTn id="127" dur="500"/>
                                        <p:tgtEl>
                                          <p:spTgt spid="61"/>
                                        </p:tgtEl>
                                      </p:cBhvr>
                                    </p:animEffect>
                                  </p:childTnLst>
                                </p:cTn>
                              </p:par>
                            </p:childTnLst>
                          </p:cTn>
                        </p:par>
                        <p:par>
                          <p:cTn id="128" fill="hold">
                            <p:stCondLst>
                              <p:cond delay="15500"/>
                            </p:stCondLst>
                            <p:childTnLst>
                              <p:par>
                                <p:cTn id="129" presetID="22" presetClass="entr" presetSubtype="8" fill="hold" nodeType="afterEffect">
                                  <p:stCondLst>
                                    <p:cond delay="0"/>
                                  </p:stCondLst>
                                  <p:childTnLst>
                                    <p:set>
                                      <p:cBhvr>
                                        <p:cTn id="130" dur="1" fill="hold">
                                          <p:stCondLst>
                                            <p:cond delay="0"/>
                                          </p:stCondLst>
                                        </p:cTn>
                                        <p:tgtEl>
                                          <p:spTgt spid="45"/>
                                        </p:tgtEl>
                                        <p:attrNameLst>
                                          <p:attrName>style.visibility</p:attrName>
                                        </p:attrNameLst>
                                      </p:cBhvr>
                                      <p:to>
                                        <p:strVal val="visible"/>
                                      </p:to>
                                    </p:set>
                                    <p:animEffect transition="in" filter="wipe(left)">
                                      <p:cBhvr>
                                        <p:cTn id="131" dur="500"/>
                                        <p:tgtEl>
                                          <p:spTgt spid="45"/>
                                        </p:tgtEl>
                                      </p:cBhvr>
                                    </p:animEffect>
                                  </p:childTnLst>
                                </p:cTn>
                              </p:par>
                            </p:childTnLst>
                          </p:cTn>
                        </p:par>
                        <p:par>
                          <p:cTn id="132" fill="hold">
                            <p:stCondLst>
                              <p:cond delay="16000"/>
                            </p:stCondLst>
                            <p:childTnLst>
                              <p:par>
                                <p:cTn id="133" presetID="22" presetClass="entr" presetSubtype="8" fill="hold" grpId="0" nodeType="afterEffect">
                                  <p:stCondLst>
                                    <p:cond delay="0"/>
                                  </p:stCondLst>
                                  <p:childTnLst>
                                    <p:set>
                                      <p:cBhvr>
                                        <p:cTn id="134" dur="1" fill="hold">
                                          <p:stCondLst>
                                            <p:cond delay="0"/>
                                          </p:stCondLst>
                                        </p:cTn>
                                        <p:tgtEl>
                                          <p:spTgt spid="46"/>
                                        </p:tgtEl>
                                        <p:attrNameLst>
                                          <p:attrName>style.visibility</p:attrName>
                                        </p:attrNameLst>
                                      </p:cBhvr>
                                      <p:to>
                                        <p:strVal val="visible"/>
                                      </p:to>
                                    </p:set>
                                    <p:animEffect transition="in" filter="wipe(left)">
                                      <p:cBhvr>
                                        <p:cTn id="135" dur="500"/>
                                        <p:tgtEl>
                                          <p:spTgt spid="46"/>
                                        </p:tgtEl>
                                      </p:cBhvr>
                                    </p:animEffect>
                                  </p:childTnLst>
                                </p:cTn>
                              </p:par>
                            </p:childTnLst>
                          </p:cTn>
                        </p:par>
                        <p:par>
                          <p:cTn id="136" fill="hold">
                            <p:stCondLst>
                              <p:cond delay="16500"/>
                            </p:stCondLst>
                            <p:childTnLst>
                              <p:par>
                                <p:cTn id="137" presetID="22" presetClass="entr" presetSubtype="8" fill="hold" nodeType="afterEffect">
                                  <p:stCondLst>
                                    <p:cond delay="0"/>
                                  </p:stCondLst>
                                  <p:childTnLst>
                                    <p:set>
                                      <p:cBhvr>
                                        <p:cTn id="138" dur="1" fill="hold">
                                          <p:stCondLst>
                                            <p:cond delay="0"/>
                                          </p:stCondLst>
                                        </p:cTn>
                                        <p:tgtEl>
                                          <p:spTgt spid="59"/>
                                        </p:tgtEl>
                                        <p:attrNameLst>
                                          <p:attrName>style.visibility</p:attrName>
                                        </p:attrNameLst>
                                      </p:cBhvr>
                                      <p:to>
                                        <p:strVal val="visible"/>
                                      </p:to>
                                    </p:set>
                                    <p:animEffect transition="in" filter="wipe(left)">
                                      <p:cBhvr>
                                        <p:cTn id="139" dur="500"/>
                                        <p:tgtEl>
                                          <p:spTgt spid="59"/>
                                        </p:tgtEl>
                                      </p:cBhvr>
                                    </p:animEffect>
                                  </p:childTnLst>
                                </p:cTn>
                              </p:par>
                            </p:childTnLst>
                          </p:cTn>
                        </p:par>
                        <p:par>
                          <p:cTn id="140" fill="hold">
                            <p:stCondLst>
                              <p:cond delay="17000"/>
                            </p:stCondLst>
                            <p:childTnLst>
                              <p:par>
                                <p:cTn id="141" presetID="22" presetClass="entr" presetSubtype="8" fill="hold" nodeType="afterEffect">
                                  <p:stCondLst>
                                    <p:cond delay="0"/>
                                  </p:stCondLst>
                                  <p:childTnLst>
                                    <p:set>
                                      <p:cBhvr>
                                        <p:cTn id="142" dur="1" fill="hold">
                                          <p:stCondLst>
                                            <p:cond delay="0"/>
                                          </p:stCondLst>
                                        </p:cTn>
                                        <p:tgtEl>
                                          <p:spTgt spid="48"/>
                                        </p:tgtEl>
                                        <p:attrNameLst>
                                          <p:attrName>style.visibility</p:attrName>
                                        </p:attrNameLst>
                                      </p:cBhvr>
                                      <p:to>
                                        <p:strVal val="visible"/>
                                      </p:to>
                                    </p:set>
                                    <p:animEffect transition="in" filter="wipe(left)">
                                      <p:cBhvr>
                                        <p:cTn id="143" dur="500"/>
                                        <p:tgtEl>
                                          <p:spTgt spid="48"/>
                                        </p:tgtEl>
                                      </p:cBhvr>
                                    </p:animEffect>
                                  </p:childTnLst>
                                </p:cTn>
                              </p:par>
                            </p:childTnLst>
                          </p:cTn>
                        </p:par>
                        <p:par>
                          <p:cTn id="144" fill="hold">
                            <p:stCondLst>
                              <p:cond delay="17500"/>
                            </p:stCondLst>
                            <p:childTnLst>
                              <p:par>
                                <p:cTn id="145" presetID="22" presetClass="entr" presetSubtype="8" fill="hold" grpId="0" nodeType="afterEffect">
                                  <p:stCondLst>
                                    <p:cond delay="0"/>
                                  </p:stCondLst>
                                  <p:childTnLst>
                                    <p:set>
                                      <p:cBhvr>
                                        <p:cTn id="146" dur="1" fill="hold">
                                          <p:stCondLst>
                                            <p:cond delay="0"/>
                                          </p:stCondLst>
                                        </p:cTn>
                                        <p:tgtEl>
                                          <p:spTgt spid="49"/>
                                        </p:tgtEl>
                                        <p:attrNameLst>
                                          <p:attrName>style.visibility</p:attrName>
                                        </p:attrNameLst>
                                      </p:cBhvr>
                                      <p:to>
                                        <p:strVal val="visible"/>
                                      </p:to>
                                    </p:set>
                                    <p:animEffect transition="in" filter="wipe(left)">
                                      <p:cBhvr>
                                        <p:cTn id="147" dur="500"/>
                                        <p:tgtEl>
                                          <p:spTgt spid="49"/>
                                        </p:tgtEl>
                                      </p:cBhvr>
                                    </p:animEffect>
                                  </p:childTnLst>
                                </p:cTn>
                              </p:par>
                            </p:childTnLst>
                          </p:cTn>
                        </p:par>
                        <p:par>
                          <p:cTn id="148" fill="hold">
                            <p:stCondLst>
                              <p:cond delay="18000"/>
                            </p:stCondLst>
                            <p:childTnLst>
                              <p:par>
                                <p:cTn id="149" presetID="22" presetClass="entr" presetSubtype="8" fill="hold" nodeType="afterEffect">
                                  <p:stCondLst>
                                    <p:cond delay="0"/>
                                  </p:stCondLst>
                                  <p:childTnLst>
                                    <p:set>
                                      <p:cBhvr>
                                        <p:cTn id="150" dur="1" fill="hold">
                                          <p:stCondLst>
                                            <p:cond delay="0"/>
                                          </p:stCondLst>
                                        </p:cTn>
                                        <p:tgtEl>
                                          <p:spTgt spid="71"/>
                                        </p:tgtEl>
                                        <p:attrNameLst>
                                          <p:attrName>style.visibility</p:attrName>
                                        </p:attrNameLst>
                                      </p:cBhvr>
                                      <p:to>
                                        <p:strVal val="visible"/>
                                      </p:to>
                                    </p:set>
                                    <p:animEffect transition="in" filter="wipe(left)">
                                      <p:cBhvr>
                                        <p:cTn id="151" dur="500"/>
                                        <p:tgtEl>
                                          <p:spTgt spid="71"/>
                                        </p:tgtEl>
                                      </p:cBhvr>
                                    </p:animEffect>
                                  </p:childTnLst>
                                </p:cTn>
                              </p:par>
                            </p:childTnLst>
                          </p:cTn>
                        </p:par>
                        <p:par>
                          <p:cTn id="152" fill="hold">
                            <p:stCondLst>
                              <p:cond delay="18500"/>
                            </p:stCondLst>
                            <p:childTnLst>
                              <p:par>
                                <p:cTn id="153" presetID="22" presetClass="entr" presetSubtype="8" fill="hold" nodeType="afterEffect">
                                  <p:stCondLst>
                                    <p:cond delay="0"/>
                                  </p:stCondLst>
                                  <p:childTnLst>
                                    <p:set>
                                      <p:cBhvr>
                                        <p:cTn id="154" dur="1" fill="hold">
                                          <p:stCondLst>
                                            <p:cond delay="0"/>
                                          </p:stCondLst>
                                        </p:cTn>
                                        <p:tgtEl>
                                          <p:spTgt spid="68"/>
                                        </p:tgtEl>
                                        <p:attrNameLst>
                                          <p:attrName>style.visibility</p:attrName>
                                        </p:attrNameLst>
                                      </p:cBhvr>
                                      <p:to>
                                        <p:strVal val="visible"/>
                                      </p:to>
                                    </p:set>
                                    <p:animEffect transition="in" filter="wipe(left)">
                                      <p:cBhvr>
                                        <p:cTn id="155" dur="500"/>
                                        <p:tgtEl>
                                          <p:spTgt spid="68"/>
                                        </p:tgtEl>
                                      </p:cBhvr>
                                    </p:animEffect>
                                  </p:childTnLst>
                                </p:cTn>
                              </p:par>
                            </p:childTnLst>
                          </p:cTn>
                        </p:par>
                        <p:par>
                          <p:cTn id="156" fill="hold">
                            <p:stCondLst>
                              <p:cond delay="19000"/>
                            </p:stCondLst>
                            <p:childTnLst>
                              <p:par>
                                <p:cTn id="157" presetID="22" presetClass="entr" presetSubtype="8" fill="hold" grpId="0" nodeType="afterEffect">
                                  <p:stCondLst>
                                    <p:cond delay="0"/>
                                  </p:stCondLst>
                                  <p:childTnLst>
                                    <p:set>
                                      <p:cBhvr>
                                        <p:cTn id="158" dur="1" fill="hold">
                                          <p:stCondLst>
                                            <p:cond delay="0"/>
                                          </p:stCondLst>
                                        </p:cTn>
                                        <p:tgtEl>
                                          <p:spTgt spid="69"/>
                                        </p:tgtEl>
                                        <p:attrNameLst>
                                          <p:attrName>style.visibility</p:attrName>
                                        </p:attrNameLst>
                                      </p:cBhvr>
                                      <p:to>
                                        <p:strVal val="visible"/>
                                      </p:to>
                                    </p:set>
                                    <p:animEffect transition="in" filter="wipe(left)">
                                      <p:cBhvr>
                                        <p:cTn id="1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49" grpId="0"/>
      <p:bldP spid="46" grpId="0"/>
      <p:bldP spid="42" grpId="0"/>
      <p:bldP spid="39" grpId="0"/>
      <p:bldP spid="31" grpId="0"/>
      <p:bldP spid="35" grpId="0"/>
      <p:bldP spid="25" grpId="0"/>
      <p:bldP spid="28" grpId="0"/>
      <p:bldP spid="19" grpId="0"/>
      <p:bldP spid="22" grpId="0"/>
      <p:bldP spid="13" grpId="0"/>
      <p:bldP spid="6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750751" y="1350420"/>
            <a:ext cx="7642498" cy="876202"/>
            <a:chOff x="723900" y="2038350"/>
            <a:chExt cx="7696200" cy="381000"/>
          </a:xfrm>
        </p:grpSpPr>
        <p:sp>
          <p:nvSpPr>
            <p:cNvPr id="2" name="Rectangle 1"/>
            <p:cNvSpPr/>
            <p:nvPr/>
          </p:nvSpPr>
          <p:spPr>
            <a:xfrm>
              <a:off x="723900" y="2038350"/>
              <a:ext cx="7696200" cy="3810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723900" y="2038350"/>
              <a:ext cx="7696200" cy="227206"/>
            </a:xfrm>
            <a:prstGeom prst="rect">
              <a:avLst/>
            </a:prstGeom>
            <a:noFill/>
          </p:spPr>
          <p:txBody>
            <a:bodyPr wrap="square" rtlCol="0">
              <a:spAutoFit/>
            </a:bodyPr>
            <a:lstStyle/>
            <a:p>
              <a:pPr algn="ctr">
                <a:lnSpc>
                  <a:spcPct val="13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LEVEL</a:t>
              </a:r>
            </a:p>
          </p:txBody>
        </p:sp>
      </p:grpSp>
      <p:grpSp>
        <p:nvGrpSpPr>
          <p:cNvPr id="81" name="Group 80"/>
          <p:cNvGrpSpPr/>
          <p:nvPr/>
        </p:nvGrpSpPr>
        <p:grpSpPr>
          <a:xfrm>
            <a:off x="747956" y="4657624"/>
            <a:ext cx="7678453" cy="830780"/>
            <a:chOff x="723900" y="2038350"/>
            <a:chExt cx="7696200" cy="381000"/>
          </a:xfrm>
        </p:grpSpPr>
        <p:sp>
          <p:nvSpPr>
            <p:cNvPr id="82" name="Rectangle 81"/>
            <p:cNvSpPr/>
            <p:nvPr/>
          </p:nvSpPr>
          <p:spPr>
            <a:xfrm>
              <a:off x="723900" y="2038350"/>
              <a:ext cx="7696200" cy="3810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TextBox 82"/>
            <p:cNvSpPr txBox="1"/>
            <p:nvPr/>
          </p:nvSpPr>
          <p:spPr>
            <a:xfrm>
              <a:off x="723900" y="2038350"/>
              <a:ext cx="7696200" cy="239628"/>
            </a:xfrm>
            <a:prstGeom prst="rect">
              <a:avLst/>
            </a:prstGeom>
            <a:noFill/>
          </p:spPr>
          <p:txBody>
            <a:bodyPr wrap="square" rtlCol="0">
              <a:spAutoFit/>
            </a:bodyPr>
            <a:lstStyle/>
            <a:p>
              <a:pPr algn="ctr">
                <a:lnSpc>
                  <a:spcPct val="13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SKILLS, KNOWLEDGE &amp; BEHAVIOURS</a:t>
              </a:r>
            </a:p>
          </p:txBody>
        </p:sp>
      </p:grpSp>
      <p:grpSp>
        <p:nvGrpSpPr>
          <p:cNvPr id="6" name="Group 5"/>
          <p:cNvGrpSpPr/>
          <p:nvPr/>
        </p:nvGrpSpPr>
        <p:grpSpPr>
          <a:xfrm>
            <a:off x="750214" y="2387618"/>
            <a:ext cx="1799359" cy="2100673"/>
            <a:chOff x="1465069" y="2428875"/>
            <a:chExt cx="1409878" cy="1600200"/>
          </a:xfrm>
        </p:grpSpPr>
        <p:grpSp>
          <p:nvGrpSpPr>
            <p:cNvPr id="69" name="Group 68"/>
            <p:cNvGrpSpPr/>
            <p:nvPr/>
          </p:nvGrpSpPr>
          <p:grpSpPr>
            <a:xfrm>
              <a:off x="1465069" y="2428875"/>
              <a:ext cx="1409878" cy="1600200"/>
              <a:chOff x="722928" y="819150"/>
              <a:chExt cx="7697172" cy="1600200"/>
            </a:xfrm>
          </p:grpSpPr>
          <p:sp>
            <p:nvSpPr>
              <p:cNvPr id="70" name="Rectangle 69"/>
              <p:cNvSpPr/>
              <p:nvPr/>
            </p:nvSpPr>
            <p:spPr>
              <a:xfrm>
                <a:off x="723900" y="819150"/>
                <a:ext cx="7696200" cy="1600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p:cNvSpPr txBox="1"/>
              <p:nvPr/>
            </p:nvSpPr>
            <p:spPr>
              <a:xfrm>
                <a:off x="722928" y="1598579"/>
                <a:ext cx="7696201" cy="703352"/>
              </a:xfrm>
              <a:prstGeom prst="rect">
                <a:avLst/>
              </a:prstGeom>
              <a:noFill/>
            </p:spPr>
            <p:txBody>
              <a:bodyPr wrap="square" rtlCol="0">
                <a:spAutoFit/>
              </a:bodyPr>
              <a:lstStyle/>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Intermediate </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apprenticeship</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Level 2</a:t>
                </a:r>
              </a:p>
            </p:txBody>
          </p:sp>
        </p:grpSp>
        <p:sp>
          <p:nvSpPr>
            <p:cNvPr id="84" name="Freeform 23"/>
            <p:cNvSpPr>
              <a:spLocks noEditPoints="1"/>
            </p:cNvSpPr>
            <p:nvPr/>
          </p:nvSpPr>
          <p:spPr bwMode="auto">
            <a:xfrm>
              <a:off x="1896521" y="2647787"/>
              <a:ext cx="546795" cy="453661"/>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7" name="Group 6"/>
          <p:cNvGrpSpPr/>
          <p:nvPr/>
        </p:nvGrpSpPr>
        <p:grpSpPr>
          <a:xfrm>
            <a:off x="2709509" y="2387618"/>
            <a:ext cx="1799131" cy="2079292"/>
            <a:chOff x="3084141" y="2428875"/>
            <a:chExt cx="1409878" cy="1600200"/>
          </a:xfrm>
        </p:grpSpPr>
        <p:grpSp>
          <p:nvGrpSpPr>
            <p:cNvPr id="72" name="Group 71"/>
            <p:cNvGrpSpPr/>
            <p:nvPr/>
          </p:nvGrpSpPr>
          <p:grpSpPr>
            <a:xfrm>
              <a:off x="3084141" y="2428875"/>
              <a:ext cx="1409878" cy="1600200"/>
              <a:chOff x="722928" y="819150"/>
              <a:chExt cx="7697172" cy="1600200"/>
            </a:xfrm>
          </p:grpSpPr>
          <p:sp>
            <p:nvSpPr>
              <p:cNvPr id="73" name="Rectangle 72"/>
              <p:cNvSpPr/>
              <p:nvPr/>
            </p:nvSpPr>
            <p:spPr>
              <a:xfrm>
                <a:off x="723900" y="819150"/>
                <a:ext cx="7696200" cy="1600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TextBox 73"/>
              <p:cNvSpPr txBox="1"/>
              <p:nvPr/>
            </p:nvSpPr>
            <p:spPr>
              <a:xfrm>
                <a:off x="722928" y="1591722"/>
                <a:ext cx="7696201" cy="710584"/>
              </a:xfrm>
              <a:prstGeom prst="rect">
                <a:avLst/>
              </a:prstGeom>
              <a:noFill/>
            </p:spPr>
            <p:txBody>
              <a:bodyPr wrap="square" rtlCol="0">
                <a:spAutoFit/>
              </a:bodyPr>
              <a:lstStyle/>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Advanced apprenticeship</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Level 3</a:t>
                </a:r>
              </a:p>
            </p:txBody>
          </p:sp>
        </p:grpSp>
        <p:sp>
          <p:nvSpPr>
            <p:cNvPr id="85" name="Freeform 23"/>
            <p:cNvSpPr>
              <a:spLocks noEditPoints="1"/>
            </p:cNvSpPr>
            <p:nvPr/>
          </p:nvSpPr>
          <p:spPr bwMode="auto">
            <a:xfrm>
              <a:off x="3515593" y="2647786"/>
              <a:ext cx="546795" cy="453661"/>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8" name="Group 7"/>
          <p:cNvGrpSpPr/>
          <p:nvPr/>
        </p:nvGrpSpPr>
        <p:grpSpPr>
          <a:xfrm>
            <a:off x="4649761" y="2394409"/>
            <a:ext cx="1798904" cy="2063309"/>
            <a:chOff x="4703034" y="2428875"/>
            <a:chExt cx="1409879" cy="1600200"/>
          </a:xfrm>
        </p:grpSpPr>
        <p:grpSp>
          <p:nvGrpSpPr>
            <p:cNvPr id="75" name="Group 74"/>
            <p:cNvGrpSpPr/>
            <p:nvPr/>
          </p:nvGrpSpPr>
          <p:grpSpPr>
            <a:xfrm>
              <a:off x="4703034" y="2428875"/>
              <a:ext cx="1409879" cy="1600200"/>
              <a:chOff x="722924" y="819150"/>
              <a:chExt cx="7697176" cy="1600200"/>
            </a:xfrm>
          </p:grpSpPr>
          <p:sp>
            <p:nvSpPr>
              <p:cNvPr id="76" name="Rectangle 75"/>
              <p:cNvSpPr/>
              <p:nvPr/>
            </p:nvSpPr>
            <p:spPr>
              <a:xfrm>
                <a:off x="723900" y="819150"/>
                <a:ext cx="7696200" cy="1600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TextBox 76"/>
              <p:cNvSpPr txBox="1"/>
              <p:nvPr/>
            </p:nvSpPr>
            <p:spPr>
              <a:xfrm>
                <a:off x="722924" y="1615134"/>
                <a:ext cx="7696201" cy="716089"/>
              </a:xfrm>
              <a:prstGeom prst="rect">
                <a:avLst/>
              </a:prstGeom>
              <a:noFill/>
            </p:spPr>
            <p:txBody>
              <a:bodyPr wrap="square" rtlCol="0">
                <a:spAutoFit/>
              </a:bodyPr>
              <a:lstStyle/>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Higher apprenticeship</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Level 4-7</a:t>
                </a:r>
              </a:p>
            </p:txBody>
          </p:sp>
        </p:grpSp>
        <p:sp>
          <p:nvSpPr>
            <p:cNvPr id="86" name="Freeform 23"/>
            <p:cNvSpPr>
              <a:spLocks noEditPoints="1"/>
            </p:cNvSpPr>
            <p:nvPr/>
          </p:nvSpPr>
          <p:spPr bwMode="auto">
            <a:xfrm>
              <a:off x="5134487" y="2647785"/>
              <a:ext cx="546795" cy="453661"/>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9" name="Group 8"/>
          <p:cNvGrpSpPr/>
          <p:nvPr/>
        </p:nvGrpSpPr>
        <p:grpSpPr>
          <a:xfrm>
            <a:off x="6578300" y="2369275"/>
            <a:ext cx="1848342" cy="2097635"/>
            <a:chOff x="6324600" y="2428875"/>
            <a:chExt cx="1409878" cy="1600200"/>
          </a:xfrm>
        </p:grpSpPr>
        <p:grpSp>
          <p:nvGrpSpPr>
            <p:cNvPr id="78" name="Group 77"/>
            <p:cNvGrpSpPr/>
            <p:nvPr/>
          </p:nvGrpSpPr>
          <p:grpSpPr>
            <a:xfrm>
              <a:off x="6324600" y="2428875"/>
              <a:ext cx="1409878" cy="1600200"/>
              <a:chOff x="722928" y="819150"/>
              <a:chExt cx="7697172" cy="1600200"/>
            </a:xfrm>
          </p:grpSpPr>
          <p:sp>
            <p:nvSpPr>
              <p:cNvPr id="79" name="Rectangle 78"/>
              <p:cNvSpPr/>
              <p:nvPr/>
            </p:nvSpPr>
            <p:spPr>
              <a:xfrm>
                <a:off x="723900" y="819150"/>
                <a:ext cx="7696200" cy="1600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TextBox 79"/>
              <p:cNvSpPr txBox="1"/>
              <p:nvPr/>
            </p:nvSpPr>
            <p:spPr>
              <a:xfrm>
                <a:off x="722928" y="1598959"/>
                <a:ext cx="7696202" cy="704371"/>
              </a:xfrm>
              <a:prstGeom prst="rect">
                <a:avLst/>
              </a:prstGeom>
              <a:noFill/>
            </p:spPr>
            <p:txBody>
              <a:bodyPr wrap="square" rtlCol="0">
                <a:spAutoFit/>
              </a:bodyPr>
              <a:lstStyle/>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Degree apprenticeship</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Level 6 &amp; 7</a:t>
                </a:r>
              </a:p>
            </p:txBody>
          </p:sp>
        </p:grpSp>
        <p:sp>
          <p:nvSpPr>
            <p:cNvPr id="87" name="Freeform 23"/>
            <p:cNvSpPr>
              <a:spLocks noEditPoints="1"/>
            </p:cNvSpPr>
            <p:nvPr/>
          </p:nvSpPr>
          <p:spPr bwMode="auto">
            <a:xfrm>
              <a:off x="6756052" y="2647108"/>
              <a:ext cx="546795" cy="453661"/>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30" name="Title 1">
            <a:extLst>
              <a:ext uri="{FF2B5EF4-FFF2-40B4-BE49-F238E27FC236}">
                <a16:creationId xmlns="" xmlns:a16="http://schemas.microsoft.com/office/drawing/2014/main" id="{85FEEE60-FFAC-4AA1-B59E-45B6049CEDA1}"/>
              </a:ext>
            </a:extLst>
          </p:cNvPr>
          <p:cNvSpPr txBox="1">
            <a:spLocks/>
          </p:cNvSpPr>
          <p:nvPr/>
        </p:nvSpPr>
        <p:spPr>
          <a:xfrm>
            <a:off x="359532" y="368660"/>
            <a:ext cx="5724636" cy="800219"/>
          </a:xfrm>
          <a:prstGeom prst="rect">
            <a:avLst/>
          </a:prstGeom>
        </p:spPr>
        <p:txBody>
          <a:bodyPr vert="horz" lIns="0" tIns="36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r>
              <a:rPr lang="en-GB" dirty="0">
                <a:solidFill>
                  <a:srgbClr val="2F8FD1"/>
                </a:solidFill>
              </a:rPr>
              <a:t>The levels of apprenticeships</a:t>
            </a:r>
          </a:p>
        </p:txBody>
      </p:sp>
      <p:grpSp>
        <p:nvGrpSpPr>
          <p:cNvPr id="31" name="Group 30">
            <a:extLst>
              <a:ext uri="{FF2B5EF4-FFF2-40B4-BE49-F238E27FC236}">
                <a16:creationId xmlns="" xmlns:a16="http://schemas.microsoft.com/office/drawing/2014/main" id="{7CAE7FCF-94B2-4694-9C5C-8F2B71175374}"/>
              </a:ext>
            </a:extLst>
          </p:cNvPr>
          <p:cNvGrpSpPr/>
          <p:nvPr/>
        </p:nvGrpSpPr>
        <p:grpSpPr>
          <a:xfrm>
            <a:off x="761519" y="1499547"/>
            <a:ext cx="7678452" cy="876202"/>
            <a:chOff x="659866" y="1826038"/>
            <a:chExt cx="7735340" cy="381000"/>
          </a:xfrm>
        </p:grpSpPr>
        <p:sp>
          <p:nvSpPr>
            <p:cNvPr id="32" name="Rectangle 31">
              <a:extLst>
                <a:ext uri="{FF2B5EF4-FFF2-40B4-BE49-F238E27FC236}">
                  <a16:creationId xmlns="" xmlns:a16="http://schemas.microsoft.com/office/drawing/2014/main" id="{EDB3D918-F210-403B-9A8B-8A0D693589E2}"/>
                </a:ext>
              </a:extLst>
            </p:cNvPr>
            <p:cNvSpPr/>
            <p:nvPr/>
          </p:nvSpPr>
          <p:spPr>
            <a:xfrm>
              <a:off x="659866" y="1826038"/>
              <a:ext cx="7696200" cy="3810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extBox 32">
              <a:extLst>
                <a:ext uri="{FF2B5EF4-FFF2-40B4-BE49-F238E27FC236}">
                  <a16:creationId xmlns="" xmlns:a16="http://schemas.microsoft.com/office/drawing/2014/main" id="{93C84960-286F-47F2-860A-FE59DBFD15A2}"/>
                </a:ext>
              </a:extLst>
            </p:cNvPr>
            <p:cNvSpPr txBox="1"/>
            <p:nvPr/>
          </p:nvSpPr>
          <p:spPr>
            <a:xfrm>
              <a:off x="699006" y="1877279"/>
              <a:ext cx="7696200" cy="227206"/>
            </a:xfrm>
            <a:prstGeom prst="rect">
              <a:avLst/>
            </a:prstGeom>
            <a:noFill/>
          </p:spPr>
          <p:txBody>
            <a:bodyPr wrap="square" rtlCol="0">
              <a:spAutoFit/>
            </a:bodyPr>
            <a:lstStyle/>
            <a:p>
              <a:pPr algn="ctr">
                <a:lnSpc>
                  <a:spcPct val="130000"/>
                </a:lnSpc>
              </a:pPr>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LEVEL</a:t>
              </a:r>
            </a:p>
          </p:txBody>
        </p:sp>
      </p:grpSp>
      <p:grpSp>
        <p:nvGrpSpPr>
          <p:cNvPr id="34" name="Group 33">
            <a:extLst>
              <a:ext uri="{FF2B5EF4-FFF2-40B4-BE49-F238E27FC236}">
                <a16:creationId xmlns="" xmlns:a16="http://schemas.microsoft.com/office/drawing/2014/main" id="{AE65559A-1614-465A-80FC-8D7DF6ABBB50}"/>
              </a:ext>
            </a:extLst>
          </p:cNvPr>
          <p:cNvGrpSpPr/>
          <p:nvPr/>
        </p:nvGrpSpPr>
        <p:grpSpPr>
          <a:xfrm>
            <a:off x="675949" y="4814670"/>
            <a:ext cx="7750460" cy="830780"/>
            <a:chOff x="971600" y="5661897"/>
            <a:chExt cx="7750460" cy="830780"/>
          </a:xfrm>
        </p:grpSpPr>
        <p:sp>
          <p:nvSpPr>
            <p:cNvPr id="35" name="Rectangle 34">
              <a:extLst>
                <a:ext uri="{FF2B5EF4-FFF2-40B4-BE49-F238E27FC236}">
                  <a16:creationId xmlns="" xmlns:a16="http://schemas.microsoft.com/office/drawing/2014/main" id="{E7D96611-6E5E-47ED-9486-3EA4D253C976}"/>
                </a:ext>
              </a:extLst>
            </p:cNvPr>
            <p:cNvSpPr/>
            <p:nvPr/>
          </p:nvSpPr>
          <p:spPr>
            <a:xfrm>
              <a:off x="1043608" y="5661897"/>
              <a:ext cx="7678452" cy="83078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 xmlns:a16="http://schemas.microsoft.com/office/drawing/2014/main" id="{96AA1144-3F40-4C2A-9C9F-119092C3FE95}"/>
                </a:ext>
              </a:extLst>
            </p:cNvPr>
            <p:cNvSpPr txBox="1"/>
            <p:nvPr/>
          </p:nvSpPr>
          <p:spPr>
            <a:xfrm>
              <a:off x="971600" y="5784721"/>
              <a:ext cx="7678452" cy="522515"/>
            </a:xfrm>
            <a:prstGeom prst="rect">
              <a:avLst/>
            </a:prstGeom>
            <a:noFill/>
            <a:ln>
              <a:noFill/>
            </a:ln>
          </p:spPr>
          <p:txBody>
            <a:bodyPr wrap="square" rtlCol="0">
              <a:spAutoFit/>
            </a:bodyPr>
            <a:lstStyle/>
            <a:p>
              <a:pPr algn="ctr">
                <a:lnSpc>
                  <a:spcPct val="130000"/>
                </a:lnSpc>
              </a:pPr>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SKILLS, KNOWLEDGE &amp; BEHAVIOURS</a:t>
              </a:r>
            </a:p>
          </p:txBody>
        </p:sp>
      </p:grpSp>
      <p:grpSp>
        <p:nvGrpSpPr>
          <p:cNvPr id="37" name="Group 36">
            <a:extLst>
              <a:ext uri="{FF2B5EF4-FFF2-40B4-BE49-F238E27FC236}">
                <a16:creationId xmlns="" xmlns:a16="http://schemas.microsoft.com/office/drawing/2014/main" id="{1425C642-B078-4D48-9761-31E6128FF9BE}"/>
              </a:ext>
            </a:extLst>
          </p:cNvPr>
          <p:cNvGrpSpPr/>
          <p:nvPr/>
        </p:nvGrpSpPr>
        <p:grpSpPr>
          <a:xfrm>
            <a:off x="761519" y="2569906"/>
            <a:ext cx="1799359" cy="2100673"/>
            <a:chOff x="722928" y="819150"/>
            <a:chExt cx="7697172" cy="1600200"/>
          </a:xfrm>
        </p:grpSpPr>
        <p:sp>
          <p:nvSpPr>
            <p:cNvPr id="38" name="Rectangle 37">
              <a:extLst>
                <a:ext uri="{FF2B5EF4-FFF2-40B4-BE49-F238E27FC236}">
                  <a16:creationId xmlns="" xmlns:a16="http://schemas.microsoft.com/office/drawing/2014/main" id="{A2BF68FA-5326-49AA-BA3A-99CC2D37CDE1}"/>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a:extLst>
                <a:ext uri="{FF2B5EF4-FFF2-40B4-BE49-F238E27FC236}">
                  <a16:creationId xmlns="" xmlns:a16="http://schemas.microsoft.com/office/drawing/2014/main" id="{E74E42CE-2A77-440C-A3EB-7686854CA16C}"/>
                </a:ext>
              </a:extLst>
            </p:cNvPr>
            <p:cNvSpPr txBox="1"/>
            <p:nvPr/>
          </p:nvSpPr>
          <p:spPr>
            <a:xfrm>
              <a:off x="722928" y="1598579"/>
              <a:ext cx="7696201" cy="703352"/>
            </a:xfrm>
            <a:prstGeom prst="rect">
              <a:avLst/>
            </a:prstGeom>
            <a:noFill/>
            <a:ln>
              <a:noFill/>
            </a:ln>
          </p:spPr>
          <p:txBody>
            <a:bodyPr wrap="square" rtlCol="0">
              <a:spAutoFit/>
            </a:bodyPr>
            <a:lstStyle/>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Intermediate </a:t>
              </a:r>
            </a:p>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apprenticeship</a:t>
              </a:r>
            </a:p>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Level 2</a:t>
              </a:r>
            </a:p>
          </p:txBody>
        </p:sp>
      </p:grpSp>
      <p:grpSp>
        <p:nvGrpSpPr>
          <p:cNvPr id="40" name="Group 39">
            <a:extLst>
              <a:ext uri="{FF2B5EF4-FFF2-40B4-BE49-F238E27FC236}">
                <a16:creationId xmlns="" xmlns:a16="http://schemas.microsoft.com/office/drawing/2014/main" id="{089185FB-F80A-4B5C-B314-708AF658283C}"/>
              </a:ext>
            </a:extLst>
          </p:cNvPr>
          <p:cNvGrpSpPr/>
          <p:nvPr/>
        </p:nvGrpSpPr>
        <p:grpSpPr>
          <a:xfrm>
            <a:off x="2690285" y="2573754"/>
            <a:ext cx="1799131" cy="2079292"/>
            <a:chOff x="722928" y="819150"/>
            <a:chExt cx="7697172" cy="1600200"/>
          </a:xfrm>
        </p:grpSpPr>
        <p:sp>
          <p:nvSpPr>
            <p:cNvPr id="41" name="Rectangle 40">
              <a:extLst>
                <a:ext uri="{FF2B5EF4-FFF2-40B4-BE49-F238E27FC236}">
                  <a16:creationId xmlns="" xmlns:a16="http://schemas.microsoft.com/office/drawing/2014/main" id="{166C226A-337D-4563-9C5C-139A8DE530DB}"/>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 xmlns:a16="http://schemas.microsoft.com/office/drawing/2014/main" id="{EE5E6E90-9AE2-43C6-A677-8CBB143303D1}"/>
                </a:ext>
              </a:extLst>
            </p:cNvPr>
            <p:cNvSpPr txBox="1"/>
            <p:nvPr/>
          </p:nvSpPr>
          <p:spPr>
            <a:xfrm>
              <a:off x="722928" y="1591722"/>
              <a:ext cx="7696201" cy="710584"/>
            </a:xfrm>
            <a:prstGeom prst="rect">
              <a:avLst/>
            </a:prstGeom>
            <a:noFill/>
            <a:ln>
              <a:noFill/>
            </a:ln>
          </p:spPr>
          <p:txBody>
            <a:bodyPr wrap="square" rtlCol="0">
              <a:spAutoFit/>
            </a:bodyPr>
            <a:lstStyle/>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Advanced apprenticeship</a:t>
              </a:r>
            </a:p>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Level 3</a:t>
              </a:r>
            </a:p>
          </p:txBody>
        </p:sp>
      </p:grpSp>
      <p:grpSp>
        <p:nvGrpSpPr>
          <p:cNvPr id="43" name="Group 42">
            <a:extLst>
              <a:ext uri="{FF2B5EF4-FFF2-40B4-BE49-F238E27FC236}">
                <a16:creationId xmlns="" xmlns:a16="http://schemas.microsoft.com/office/drawing/2014/main" id="{9F0ACC54-1237-4714-8BCF-173A4891538C}"/>
              </a:ext>
            </a:extLst>
          </p:cNvPr>
          <p:cNvGrpSpPr/>
          <p:nvPr/>
        </p:nvGrpSpPr>
        <p:grpSpPr>
          <a:xfrm>
            <a:off x="4658145" y="2577481"/>
            <a:ext cx="1798904" cy="2063309"/>
            <a:chOff x="722924" y="819150"/>
            <a:chExt cx="7697176" cy="1600200"/>
          </a:xfrm>
        </p:grpSpPr>
        <p:sp>
          <p:nvSpPr>
            <p:cNvPr id="44" name="Rectangle 43">
              <a:extLst>
                <a:ext uri="{FF2B5EF4-FFF2-40B4-BE49-F238E27FC236}">
                  <a16:creationId xmlns="" xmlns:a16="http://schemas.microsoft.com/office/drawing/2014/main" id="{C8B8E31A-29F9-41FB-8CD2-DBD9E0CD04E9}"/>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a:extLst>
                <a:ext uri="{FF2B5EF4-FFF2-40B4-BE49-F238E27FC236}">
                  <a16:creationId xmlns="" xmlns:a16="http://schemas.microsoft.com/office/drawing/2014/main" id="{23DD0B58-C4CF-4EEE-A889-46AC7AFB6E62}"/>
                </a:ext>
              </a:extLst>
            </p:cNvPr>
            <p:cNvSpPr txBox="1"/>
            <p:nvPr/>
          </p:nvSpPr>
          <p:spPr>
            <a:xfrm>
              <a:off x="722924" y="1615134"/>
              <a:ext cx="7696201" cy="716089"/>
            </a:xfrm>
            <a:prstGeom prst="rect">
              <a:avLst/>
            </a:prstGeom>
            <a:noFill/>
          </p:spPr>
          <p:txBody>
            <a:bodyPr wrap="square" rtlCol="0">
              <a:spAutoFit/>
            </a:bodyPr>
            <a:lstStyle/>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Higher apprenticeship</a:t>
              </a:r>
            </a:p>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Level 4-7</a:t>
              </a:r>
            </a:p>
          </p:txBody>
        </p:sp>
      </p:grpSp>
      <p:grpSp>
        <p:nvGrpSpPr>
          <p:cNvPr id="46" name="Group 45">
            <a:extLst>
              <a:ext uri="{FF2B5EF4-FFF2-40B4-BE49-F238E27FC236}">
                <a16:creationId xmlns="" xmlns:a16="http://schemas.microsoft.com/office/drawing/2014/main" id="{D006E1CA-6ABF-4B1F-9246-0FAEB92AFF64}"/>
              </a:ext>
            </a:extLst>
          </p:cNvPr>
          <p:cNvGrpSpPr/>
          <p:nvPr/>
        </p:nvGrpSpPr>
        <p:grpSpPr>
          <a:xfrm>
            <a:off x="6594541" y="2564582"/>
            <a:ext cx="1848342" cy="2097635"/>
            <a:chOff x="722928" y="819150"/>
            <a:chExt cx="7697172" cy="1600200"/>
          </a:xfrm>
        </p:grpSpPr>
        <p:sp>
          <p:nvSpPr>
            <p:cNvPr id="47" name="Rectangle 46">
              <a:extLst>
                <a:ext uri="{FF2B5EF4-FFF2-40B4-BE49-F238E27FC236}">
                  <a16:creationId xmlns="" xmlns:a16="http://schemas.microsoft.com/office/drawing/2014/main" id="{677AF5AD-54ED-4E84-93B4-EDC4C367E193}"/>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a:extLst>
                <a:ext uri="{FF2B5EF4-FFF2-40B4-BE49-F238E27FC236}">
                  <a16:creationId xmlns="" xmlns:a16="http://schemas.microsoft.com/office/drawing/2014/main" id="{FA529FF1-2256-4B62-82D4-D59F29CFA02C}"/>
                </a:ext>
              </a:extLst>
            </p:cNvPr>
            <p:cNvSpPr txBox="1"/>
            <p:nvPr/>
          </p:nvSpPr>
          <p:spPr>
            <a:xfrm>
              <a:off x="722928" y="1598959"/>
              <a:ext cx="7696202" cy="704371"/>
            </a:xfrm>
            <a:prstGeom prst="rect">
              <a:avLst/>
            </a:prstGeom>
            <a:noFill/>
          </p:spPr>
          <p:txBody>
            <a:bodyPr wrap="square" rtlCol="0">
              <a:spAutoFit/>
            </a:bodyPr>
            <a:lstStyle/>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Degree apprenticeship</a:t>
              </a:r>
            </a:p>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Level 6 &amp; 7</a:t>
              </a:r>
            </a:p>
          </p:txBody>
        </p:sp>
      </p:grpSp>
      <p:pic>
        <p:nvPicPr>
          <p:cNvPr id="50" name="Graphic 49">
            <a:extLst>
              <a:ext uri="{FF2B5EF4-FFF2-40B4-BE49-F238E27FC236}">
                <a16:creationId xmlns="" xmlns:a16="http://schemas.microsoft.com/office/drawing/2014/main" id="{8D4F839D-C3AF-4882-B183-1E7ADE034185}"/>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1266983" y="2723951"/>
            <a:ext cx="782216" cy="782216"/>
          </a:xfrm>
          <a:prstGeom prst="rect">
            <a:avLst/>
          </a:prstGeom>
        </p:spPr>
      </p:pic>
      <p:pic>
        <p:nvPicPr>
          <p:cNvPr id="51" name="Graphic 50">
            <a:extLst>
              <a:ext uri="{FF2B5EF4-FFF2-40B4-BE49-F238E27FC236}">
                <a16:creationId xmlns="" xmlns:a16="http://schemas.microsoft.com/office/drawing/2014/main" id="{9994A2F2-93F9-43CC-BBB3-336A09FBB866}"/>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191070" y="2736128"/>
            <a:ext cx="789737" cy="789737"/>
          </a:xfrm>
          <a:prstGeom prst="rect">
            <a:avLst/>
          </a:prstGeom>
        </p:spPr>
      </p:pic>
      <p:pic>
        <p:nvPicPr>
          <p:cNvPr id="52" name="Graphic 51">
            <a:extLst>
              <a:ext uri="{FF2B5EF4-FFF2-40B4-BE49-F238E27FC236}">
                <a16:creationId xmlns="" xmlns:a16="http://schemas.microsoft.com/office/drawing/2014/main" id="{32314657-6974-4B40-A881-D48F3F0DC217}"/>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4761398" y="2717899"/>
            <a:ext cx="789737" cy="789737"/>
          </a:xfrm>
          <a:prstGeom prst="rect">
            <a:avLst/>
          </a:prstGeom>
        </p:spPr>
      </p:pic>
      <p:pic>
        <p:nvPicPr>
          <p:cNvPr id="53" name="Graphic 52">
            <a:extLst>
              <a:ext uri="{FF2B5EF4-FFF2-40B4-BE49-F238E27FC236}">
                <a16:creationId xmlns="" xmlns:a16="http://schemas.microsoft.com/office/drawing/2014/main" id="{617EF995-7B28-4DEA-A450-DCADBBFEDE91}"/>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5638414" y="2717899"/>
            <a:ext cx="780988" cy="780988"/>
          </a:xfrm>
          <a:prstGeom prst="rect">
            <a:avLst/>
          </a:prstGeom>
        </p:spPr>
      </p:pic>
      <p:pic>
        <p:nvPicPr>
          <p:cNvPr id="54" name="Graphic 53">
            <a:extLst>
              <a:ext uri="{FF2B5EF4-FFF2-40B4-BE49-F238E27FC236}">
                <a16:creationId xmlns="" xmlns:a16="http://schemas.microsoft.com/office/drawing/2014/main" id="{BAA8B2D5-9ED0-4B5B-A564-B0C7D4DCC326}"/>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7598520" y="2733768"/>
            <a:ext cx="780988" cy="780988"/>
          </a:xfrm>
          <a:prstGeom prst="rect">
            <a:avLst/>
          </a:prstGeom>
        </p:spPr>
      </p:pic>
      <p:pic>
        <p:nvPicPr>
          <p:cNvPr id="55" name="Graphic 54">
            <a:extLst>
              <a:ext uri="{FF2B5EF4-FFF2-40B4-BE49-F238E27FC236}">
                <a16:creationId xmlns="" xmlns:a16="http://schemas.microsoft.com/office/drawing/2014/main" id="{4971840C-91AC-478A-AFAF-4B6CA0D155AF}"/>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6753013" y="2736129"/>
            <a:ext cx="789736" cy="789736"/>
          </a:xfrm>
          <a:prstGeom prst="rect">
            <a:avLst/>
          </a:prstGeom>
        </p:spPr>
      </p:pic>
      <p:pic>
        <p:nvPicPr>
          <p:cNvPr id="56" name="Picture 55">
            <a:extLst>
              <a:ext uri="{FF2B5EF4-FFF2-40B4-BE49-F238E27FC236}">
                <a16:creationId xmlns="" xmlns:a16="http://schemas.microsoft.com/office/drawing/2014/main" id="{5AB6E9BF-08CD-44ED-8438-6174802C9251}"/>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spTree>
    <p:extLst>
      <p:ext uri="{BB962C8B-B14F-4D97-AF65-F5344CB8AC3E}">
        <p14:creationId xmlns:p14="http://schemas.microsoft.com/office/powerpoint/2010/main" val="812546216"/>
      </p:ext>
    </p:extLst>
  </p:cSld>
  <p:clrMapOvr>
    <a:masterClrMapping/>
  </p:clrMapOvr>
  <mc:AlternateContent xmlns:mc="http://schemas.openxmlformats.org/markup-compatibility/2006" xmlns:p14="http://schemas.microsoft.com/office/powerpoint/2010/main">
    <mc:Choice Requires="p14">
      <p:transition spd="slow" p14:dur="1600" advTm="64731">
        <p:blinds dir="vert"/>
      </p:transition>
    </mc:Choice>
    <mc:Fallback xmlns="">
      <p:transition spd="slow" advTm="6473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par>
                          <p:cTn id="8" fill="hold">
                            <p:stCondLst>
                              <p:cond delay="500"/>
                            </p:stCondLst>
                            <p:childTnLst>
                              <p:par>
                                <p:cTn id="9" presetID="18" presetClass="entr" presetSubtype="1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trips(downLeft)">
                                      <p:cBhvr>
                                        <p:cTn id="11" dur="500"/>
                                        <p:tgtEl>
                                          <p:spTgt spid="7"/>
                                        </p:tgtEl>
                                      </p:cBhvr>
                                    </p:animEffect>
                                  </p:childTnLst>
                                </p:cTn>
                              </p:par>
                            </p:childTnLst>
                          </p:cTn>
                        </p:par>
                        <p:par>
                          <p:cTn id="12" fill="hold">
                            <p:stCondLst>
                              <p:cond delay="1000"/>
                            </p:stCondLst>
                            <p:childTnLst>
                              <p:par>
                                <p:cTn id="13" presetID="18" presetClass="entr" presetSubtype="1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strips(downLeft)">
                                      <p:cBhvr>
                                        <p:cTn id="15" dur="500"/>
                                        <p:tgtEl>
                                          <p:spTgt spid="8"/>
                                        </p:tgtEl>
                                      </p:cBhvr>
                                    </p:animEffect>
                                  </p:childTnLst>
                                </p:cTn>
                              </p:par>
                            </p:childTnLst>
                          </p:cTn>
                        </p:par>
                        <p:par>
                          <p:cTn id="16" fill="hold">
                            <p:stCondLst>
                              <p:cond delay="1500"/>
                            </p:stCondLst>
                            <p:childTnLst>
                              <p:par>
                                <p:cTn id="17" presetID="18" presetClass="entr" presetSubtype="12"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strips(downLeft)">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92F8A2F-D13F-4912-A2A7-405959B3B973}"/>
              </a:ext>
            </a:extLst>
          </p:cNvPr>
          <p:cNvSpPr>
            <a:spLocks noGrp="1"/>
          </p:cNvSpPr>
          <p:nvPr>
            <p:ph type="ctrTitle"/>
          </p:nvPr>
        </p:nvSpPr>
        <p:spPr>
          <a:xfrm>
            <a:off x="359532" y="368660"/>
            <a:ext cx="4608512" cy="400110"/>
          </a:xfrm>
        </p:spPr>
        <p:txBody>
          <a:bodyPr/>
          <a:lstStyle/>
          <a:p>
            <a:r>
              <a:rPr lang="en-GB" dirty="0">
                <a:solidFill>
                  <a:srgbClr val="2F8FD1"/>
                </a:solidFill>
              </a:rPr>
              <a:t>Different delivery models </a:t>
            </a:r>
          </a:p>
        </p:txBody>
      </p:sp>
      <p:sp>
        <p:nvSpPr>
          <p:cNvPr id="8" name="Rectangle 7">
            <a:extLst>
              <a:ext uri="{FF2B5EF4-FFF2-40B4-BE49-F238E27FC236}">
                <a16:creationId xmlns="" xmlns:a16="http://schemas.microsoft.com/office/drawing/2014/main" id="{757CEDBB-CA13-4381-A5C9-DFDA956CDBD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4" name="Picture 3" descr="A person sitting at a table with a computer&#10;&#10;Description automatically generated">
            <a:extLst>
              <a:ext uri="{FF2B5EF4-FFF2-40B4-BE49-F238E27FC236}">
                <a16:creationId xmlns="" xmlns:a16="http://schemas.microsoft.com/office/drawing/2014/main" id="{8363B5E9-AAB0-4557-A081-33A08A22B0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40152" y="1277158"/>
            <a:ext cx="2597350" cy="1731567"/>
          </a:xfrm>
          <a:prstGeom prst="rect">
            <a:avLst/>
          </a:prstGeom>
          <a:effectLst>
            <a:outerShdw blurRad="50800" dist="38100" dir="2700000" algn="tl" rotWithShape="0">
              <a:prstClr val="black">
                <a:alpha val="40000"/>
              </a:prstClr>
            </a:outerShdw>
          </a:effectLst>
        </p:spPr>
      </p:pic>
      <p:pic>
        <p:nvPicPr>
          <p:cNvPr id="15" name="Picture 14" descr="A group of people sitting at a desk&#10;&#10;Description automatically generated">
            <a:extLst>
              <a:ext uri="{FF2B5EF4-FFF2-40B4-BE49-F238E27FC236}">
                <a16:creationId xmlns="" xmlns:a16="http://schemas.microsoft.com/office/drawing/2014/main" id="{D6A7B845-7C44-42F2-B9DF-B2553488DC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9459" y="3626283"/>
            <a:ext cx="2597354" cy="1731569"/>
          </a:xfrm>
          <a:prstGeom prst="rect">
            <a:avLst/>
          </a:prstGeom>
          <a:effectLst>
            <a:outerShdw blurRad="50800" dist="38100" dir="2700000" algn="tl" rotWithShape="0">
              <a:prstClr val="black">
                <a:alpha val="40000"/>
              </a:prstClr>
            </a:outerShdw>
          </a:effectLst>
        </p:spPr>
      </p:pic>
      <p:pic>
        <p:nvPicPr>
          <p:cNvPr id="17" name="Picture 16" descr="A picture containing indoor, floor, table, wall&#10;&#10;Description automatically generated">
            <a:extLst>
              <a:ext uri="{FF2B5EF4-FFF2-40B4-BE49-F238E27FC236}">
                <a16:creationId xmlns="" xmlns:a16="http://schemas.microsoft.com/office/drawing/2014/main" id="{7C2A9EC2-1BA0-4BEA-A3EC-17BC86F1D00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86096" y="3595232"/>
            <a:ext cx="2648067" cy="1762620"/>
          </a:xfrm>
          <a:prstGeom prst="rect">
            <a:avLst/>
          </a:prstGeom>
          <a:effectLst>
            <a:outerShdw blurRad="50800" dist="38100" dir="2700000" algn="tl" rotWithShape="0">
              <a:prstClr val="black">
                <a:alpha val="40000"/>
              </a:prstClr>
            </a:outerShdw>
          </a:effectLst>
        </p:spPr>
      </p:pic>
      <p:graphicFrame>
        <p:nvGraphicFramePr>
          <p:cNvPr id="16" name="Chart 15">
            <a:extLst>
              <a:ext uri="{FF2B5EF4-FFF2-40B4-BE49-F238E27FC236}">
                <a16:creationId xmlns="" xmlns:a16="http://schemas.microsoft.com/office/drawing/2014/main" id="{6F313B09-8613-4408-A8B8-9E5C518E91D7}"/>
              </a:ext>
            </a:extLst>
          </p:cNvPr>
          <p:cNvGraphicFramePr>
            <a:graphicFrameLocks/>
          </p:cNvGraphicFramePr>
          <p:nvPr>
            <p:extLst>
              <p:ext uri="{D42A27DB-BD31-4B8C-83A1-F6EECF244321}">
                <p14:modId xmlns:p14="http://schemas.microsoft.com/office/powerpoint/2010/main" val="3296987482"/>
              </p:ext>
            </p:extLst>
          </p:nvPr>
        </p:nvGraphicFramePr>
        <p:xfrm>
          <a:off x="2427345" y="2027985"/>
          <a:ext cx="4572000" cy="27432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 xmlns:a16="http://schemas.microsoft.com/office/drawing/2014/main" id="{FE4B2EA7-1428-4768-9698-B90725FFB806}"/>
              </a:ext>
            </a:extLst>
          </p:cNvPr>
          <p:cNvSpPr txBox="1"/>
          <p:nvPr/>
        </p:nvSpPr>
        <p:spPr>
          <a:xfrm>
            <a:off x="5940152" y="3008565"/>
            <a:ext cx="2599359" cy="369332"/>
          </a:xfrm>
          <a:prstGeom prst="rect">
            <a:avLst/>
          </a:prstGeom>
          <a:noFill/>
        </p:spPr>
        <p:txBody>
          <a:bodyPr wrap="square" rtlCol="0">
            <a:spAutoFit/>
          </a:bodyPr>
          <a:lstStyle/>
          <a:p>
            <a:pPr algn="ctr"/>
            <a:r>
              <a:rPr lang="en-GB" dirty="0">
                <a:solidFill>
                  <a:schemeClr val="tx2"/>
                </a:solidFill>
              </a:rPr>
              <a:t>Online learning</a:t>
            </a:r>
          </a:p>
        </p:txBody>
      </p:sp>
      <p:sp>
        <p:nvSpPr>
          <p:cNvPr id="18" name="TextBox 17">
            <a:extLst>
              <a:ext uri="{FF2B5EF4-FFF2-40B4-BE49-F238E27FC236}">
                <a16:creationId xmlns="" xmlns:a16="http://schemas.microsoft.com/office/drawing/2014/main" id="{7D4D7EC5-019A-41F9-96F3-D39062542884}"/>
              </a:ext>
            </a:extLst>
          </p:cNvPr>
          <p:cNvSpPr txBox="1"/>
          <p:nvPr/>
        </p:nvSpPr>
        <p:spPr>
          <a:xfrm>
            <a:off x="5886096" y="5405982"/>
            <a:ext cx="2599359" cy="646331"/>
          </a:xfrm>
          <a:prstGeom prst="rect">
            <a:avLst/>
          </a:prstGeom>
          <a:noFill/>
        </p:spPr>
        <p:txBody>
          <a:bodyPr wrap="square" rtlCol="0">
            <a:spAutoFit/>
          </a:bodyPr>
          <a:lstStyle/>
          <a:p>
            <a:pPr algn="ctr"/>
            <a:r>
              <a:rPr lang="en-GB" dirty="0">
                <a:solidFill>
                  <a:schemeClr val="tx2"/>
                </a:solidFill>
              </a:rPr>
              <a:t>Attend college or training provider</a:t>
            </a:r>
          </a:p>
        </p:txBody>
      </p:sp>
      <p:sp>
        <p:nvSpPr>
          <p:cNvPr id="19" name="TextBox 18">
            <a:extLst>
              <a:ext uri="{FF2B5EF4-FFF2-40B4-BE49-F238E27FC236}">
                <a16:creationId xmlns="" xmlns:a16="http://schemas.microsoft.com/office/drawing/2014/main" id="{1BC469F9-5BCB-4980-B0CC-22BE911F761C}"/>
              </a:ext>
            </a:extLst>
          </p:cNvPr>
          <p:cNvSpPr txBox="1"/>
          <p:nvPr/>
        </p:nvSpPr>
        <p:spPr>
          <a:xfrm>
            <a:off x="572541" y="5337346"/>
            <a:ext cx="2599359" cy="369332"/>
          </a:xfrm>
          <a:prstGeom prst="rect">
            <a:avLst/>
          </a:prstGeom>
          <a:noFill/>
        </p:spPr>
        <p:txBody>
          <a:bodyPr wrap="square" rtlCol="0">
            <a:spAutoFit/>
          </a:bodyPr>
          <a:lstStyle/>
          <a:p>
            <a:pPr algn="ctr"/>
            <a:r>
              <a:rPr lang="en-GB" dirty="0">
                <a:solidFill>
                  <a:schemeClr val="tx2"/>
                </a:solidFill>
              </a:rPr>
              <a:t>Classroom learning</a:t>
            </a:r>
          </a:p>
        </p:txBody>
      </p:sp>
      <p:sp>
        <p:nvSpPr>
          <p:cNvPr id="20" name="TextBox 19">
            <a:extLst>
              <a:ext uri="{FF2B5EF4-FFF2-40B4-BE49-F238E27FC236}">
                <a16:creationId xmlns="" xmlns:a16="http://schemas.microsoft.com/office/drawing/2014/main" id="{B5DFF4F2-1FE5-4555-AF63-A5B9965957E8}"/>
              </a:ext>
            </a:extLst>
          </p:cNvPr>
          <p:cNvSpPr txBox="1"/>
          <p:nvPr/>
        </p:nvSpPr>
        <p:spPr>
          <a:xfrm>
            <a:off x="604490" y="3026749"/>
            <a:ext cx="2599359" cy="369332"/>
          </a:xfrm>
          <a:prstGeom prst="rect">
            <a:avLst/>
          </a:prstGeom>
          <a:noFill/>
        </p:spPr>
        <p:txBody>
          <a:bodyPr wrap="square" rtlCol="0">
            <a:spAutoFit/>
          </a:bodyPr>
          <a:lstStyle/>
          <a:p>
            <a:pPr algn="ctr"/>
            <a:r>
              <a:rPr lang="en-GB" dirty="0">
                <a:solidFill>
                  <a:schemeClr val="tx2"/>
                </a:solidFill>
              </a:rPr>
              <a:t>Workplace learning</a:t>
            </a:r>
          </a:p>
        </p:txBody>
      </p:sp>
      <p:sp>
        <p:nvSpPr>
          <p:cNvPr id="21" name="TextBox 20">
            <a:extLst>
              <a:ext uri="{FF2B5EF4-FFF2-40B4-BE49-F238E27FC236}">
                <a16:creationId xmlns="" xmlns:a16="http://schemas.microsoft.com/office/drawing/2014/main" id="{ABA97EAB-417D-419C-BDB0-1D741C10F502}"/>
              </a:ext>
            </a:extLst>
          </p:cNvPr>
          <p:cNvSpPr txBox="1"/>
          <p:nvPr/>
        </p:nvSpPr>
        <p:spPr>
          <a:xfrm>
            <a:off x="3257905" y="3429000"/>
            <a:ext cx="2599359" cy="923330"/>
          </a:xfrm>
          <a:prstGeom prst="rect">
            <a:avLst/>
          </a:prstGeom>
          <a:noFill/>
        </p:spPr>
        <p:txBody>
          <a:bodyPr wrap="square" rtlCol="0">
            <a:spAutoFit/>
          </a:bodyPr>
          <a:lstStyle/>
          <a:p>
            <a:pPr algn="ctr"/>
            <a:r>
              <a:rPr lang="en-GB" dirty="0">
                <a:solidFill>
                  <a:schemeClr val="bg1"/>
                </a:solidFill>
              </a:rPr>
              <a:t>20% of your paid time for off-the-job </a:t>
            </a:r>
          </a:p>
          <a:p>
            <a:pPr algn="ctr"/>
            <a:r>
              <a:rPr lang="en-GB" dirty="0">
                <a:solidFill>
                  <a:schemeClr val="bg1"/>
                </a:solidFill>
              </a:rPr>
              <a:t>learning</a:t>
            </a:r>
          </a:p>
        </p:txBody>
      </p:sp>
      <p:pic>
        <p:nvPicPr>
          <p:cNvPr id="5" name="Picture 2" descr="woman and man sitting in front of monitor">
            <a:extLst>
              <a:ext uri="{FF2B5EF4-FFF2-40B4-BE49-F238E27FC236}">
                <a16:creationId xmlns="" xmlns:a16="http://schemas.microsoft.com/office/drawing/2014/main" id="{DD67DBB0-E9A1-4E4A-B6DE-879354EE34D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54217" y="1334931"/>
            <a:ext cx="2565785" cy="171141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81647589"/>
      </p:ext>
    </p:extLst>
  </p:cSld>
  <p:clrMapOvr>
    <a:masterClrMapping/>
  </p:clrMapOvr>
  <mc:AlternateContent xmlns:mc="http://schemas.openxmlformats.org/markup-compatibility/2006" xmlns:p14="http://schemas.microsoft.com/office/powerpoint/2010/main">
    <mc:Choice Requires="p14">
      <p:transition spd="slow" p14:dur="1600" advTm="142727">
        <p:blinds dir="vert"/>
      </p:transition>
    </mc:Choice>
    <mc:Fallback xmlns="">
      <p:transition spd="slow" advTm="142727">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8" grpId="0"/>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381000" y="2643851"/>
            <a:ext cx="2209800" cy="2438400"/>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36" name="Rectangle 35"/>
          <p:cNvSpPr/>
          <p:nvPr/>
        </p:nvSpPr>
        <p:spPr>
          <a:xfrm>
            <a:off x="2819398" y="3130044"/>
            <a:ext cx="6019800" cy="400406"/>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mn-ea"/>
                <a:cs typeface="+mn-cs"/>
              </a:rPr>
              <a:t>Work full time and study part-time</a:t>
            </a:r>
          </a:p>
        </p:txBody>
      </p:sp>
      <p:sp>
        <p:nvSpPr>
          <p:cNvPr id="39" name="TextBox 38"/>
          <p:cNvSpPr txBox="1"/>
          <p:nvPr/>
        </p:nvSpPr>
        <p:spPr>
          <a:xfrm>
            <a:off x="392573" y="4462854"/>
            <a:ext cx="220979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000000"/>
                </a:solidFill>
                <a:latin typeface="Lato" panose="020F0502020204030203" pitchFamily="34" charset="0"/>
                <a:ea typeface="Lato" panose="020F0502020204030203" pitchFamily="34" charset="0"/>
                <a:cs typeface="Lato" panose="020F0502020204030203" pitchFamily="34" charset="0"/>
              </a:rPr>
              <a:t>100</a:t>
            </a:r>
            <a:r>
              <a:rPr kumimoji="0" lang="en-US" sz="1800" b="1" i="0" u="none" strike="noStrike" kern="1200" cap="none" spc="0" normalizeH="0" baseline="0" noProof="0" dirty="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rPr>
              <a:t>+ UNIVERSITIES</a:t>
            </a:r>
          </a:p>
        </p:txBody>
      </p:sp>
      <p:grpSp>
        <p:nvGrpSpPr>
          <p:cNvPr id="42" name="Group 41"/>
          <p:cNvGrpSpPr/>
          <p:nvPr/>
        </p:nvGrpSpPr>
        <p:grpSpPr>
          <a:xfrm>
            <a:off x="2743200" y="1844824"/>
            <a:ext cx="6477000" cy="1324436"/>
            <a:chOff x="2743200" y="1123950"/>
            <a:chExt cx="6477000" cy="1324436"/>
          </a:xfrm>
        </p:grpSpPr>
        <p:sp>
          <p:nvSpPr>
            <p:cNvPr id="43" name="TextBox 42"/>
            <p:cNvSpPr txBox="1"/>
            <p:nvPr/>
          </p:nvSpPr>
          <p:spPr>
            <a:xfrm>
              <a:off x="2743200" y="1123950"/>
              <a:ext cx="6477000" cy="77713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50" b="0" i="0" u="none" strike="noStrike" kern="1200" cap="none" spc="-150" normalizeH="0" baseline="0" noProof="0" dirty="0">
                  <a:ln>
                    <a:noFill/>
                  </a:ln>
                  <a:solidFill>
                    <a:srgbClr val="000000"/>
                  </a:solidFill>
                  <a:effectLst/>
                  <a:uLnTx/>
                  <a:uFillTx/>
                  <a:latin typeface="Montserrat" panose="02000505000000020004" pitchFamily="2" charset="0"/>
                  <a:ea typeface="+mn-ea"/>
                  <a:cs typeface="+mn-cs"/>
                </a:rPr>
                <a:t>HIGHER AND DEGREE</a:t>
              </a:r>
              <a:endParaRPr kumimoji="0" lang="en-US" sz="5100" b="0" i="0" u="none" strike="noStrike" kern="1200" cap="none" spc="-150" normalizeH="0" baseline="0" noProof="0" dirty="0">
                <a:ln>
                  <a:noFill/>
                </a:ln>
                <a:solidFill>
                  <a:srgbClr val="000000"/>
                </a:solidFill>
                <a:effectLst/>
                <a:uLnTx/>
                <a:uFillTx/>
                <a:latin typeface="Montserrat" panose="02000505000000020004" pitchFamily="2" charset="0"/>
                <a:ea typeface="+mn-ea"/>
                <a:cs typeface="+mn-cs"/>
              </a:endParaRPr>
            </a:p>
          </p:txBody>
        </p:sp>
        <p:sp>
          <p:nvSpPr>
            <p:cNvPr id="45" name="TextBox 44"/>
            <p:cNvSpPr txBox="1"/>
            <p:nvPr/>
          </p:nvSpPr>
          <p:spPr>
            <a:xfrm>
              <a:off x="2743200" y="1571223"/>
              <a:ext cx="6477000" cy="8771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100" b="0" i="0" u="none" strike="noStrike" kern="1200" cap="none" spc="-150" normalizeH="0" baseline="0" noProof="0" dirty="0">
                  <a:ln>
                    <a:noFill/>
                  </a:ln>
                  <a:solidFill>
                    <a:srgbClr val="000000"/>
                  </a:solidFill>
                  <a:effectLst/>
                  <a:uLnTx/>
                  <a:uFillTx/>
                  <a:latin typeface="Montserrat" panose="02000505000000020004" pitchFamily="2" charset="0"/>
                  <a:ea typeface="+mn-ea"/>
                  <a:cs typeface="+mn-cs"/>
                </a:rPr>
                <a:t>APPRENTICESHIPS</a:t>
              </a:r>
            </a:p>
          </p:txBody>
        </p:sp>
      </p:grpSp>
      <p:grpSp>
        <p:nvGrpSpPr>
          <p:cNvPr id="2" name="Group 1"/>
          <p:cNvGrpSpPr/>
          <p:nvPr/>
        </p:nvGrpSpPr>
        <p:grpSpPr>
          <a:xfrm>
            <a:off x="2819398" y="4001864"/>
            <a:ext cx="990602" cy="900186"/>
            <a:chOff x="2819398" y="3052390"/>
            <a:chExt cx="990602" cy="900186"/>
          </a:xfrm>
        </p:grpSpPr>
        <p:sp>
          <p:nvSpPr>
            <p:cNvPr id="40" name="TextBox 39"/>
            <p:cNvSpPr txBox="1"/>
            <p:nvPr/>
          </p:nvSpPr>
          <p:spPr>
            <a:xfrm>
              <a:off x="2819398" y="3675577"/>
              <a:ext cx="99060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Learning</a:t>
              </a:r>
            </a:p>
          </p:txBody>
        </p:sp>
        <p:sp>
          <p:nvSpPr>
            <p:cNvPr id="50" name="Freeform 52"/>
            <p:cNvSpPr>
              <a:spLocks noEditPoints="1"/>
            </p:cNvSpPr>
            <p:nvPr/>
          </p:nvSpPr>
          <p:spPr bwMode="auto">
            <a:xfrm>
              <a:off x="3163730" y="3052390"/>
              <a:ext cx="301938" cy="412350"/>
            </a:xfrm>
            <a:custGeom>
              <a:avLst/>
              <a:gdLst/>
              <a:ahLst/>
              <a:cxnLst>
                <a:cxn ang="0">
                  <a:pos x="22" y="0"/>
                </a:cxn>
                <a:cxn ang="0">
                  <a:pos x="2" y="13"/>
                </a:cxn>
                <a:cxn ang="0">
                  <a:pos x="0" y="343"/>
                </a:cxn>
                <a:cxn ang="0">
                  <a:pos x="13" y="363"/>
                </a:cxn>
                <a:cxn ang="0">
                  <a:pos x="247" y="364"/>
                </a:cxn>
                <a:cxn ang="0">
                  <a:pos x="269" y="352"/>
                </a:cxn>
                <a:cxn ang="0">
                  <a:pos x="205" y="0"/>
                </a:cxn>
                <a:cxn ang="0">
                  <a:pos x="211" y="63"/>
                </a:cxn>
                <a:cxn ang="0">
                  <a:pos x="251" y="343"/>
                </a:cxn>
                <a:cxn ang="0">
                  <a:pos x="22" y="346"/>
                </a:cxn>
                <a:cxn ang="0">
                  <a:pos x="19" y="343"/>
                </a:cxn>
                <a:cxn ang="0">
                  <a:pos x="20" y="20"/>
                </a:cxn>
                <a:cxn ang="0">
                  <a:pos x="193" y="72"/>
                </a:cxn>
                <a:cxn ang="0">
                  <a:pos x="194" y="80"/>
                </a:cxn>
                <a:cxn ang="0">
                  <a:pos x="251" y="82"/>
                </a:cxn>
                <a:cxn ang="0">
                  <a:pos x="211" y="100"/>
                </a:cxn>
                <a:cxn ang="0">
                  <a:pos x="216" y="101"/>
                </a:cxn>
                <a:cxn ang="0">
                  <a:pos x="218" y="107"/>
                </a:cxn>
                <a:cxn ang="0">
                  <a:pos x="214" y="112"/>
                </a:cxn>
                <a:cxn ang="0">
                  <a:pos x="51" y="114"/>
                </a:cxn>
                <a:cxn ang="0">
                  <a:pos x="46" y="109"/>
                </a:cxn>
                <a:cxn ang="0">
                  <a:pos x="46" y="103"/>
                </a:cxn>
                <a:cxn ang="0">
                  <a:pos x="51" y="100"/>
                </a:cxn>
                <a:cxn ang="0">
                  <a:pos x="218" y="154"/>
                </a:cxn>
                <a:cxn ang="0">
                  <a:pos x="214" y="161"/>
                </a:cxn>
                <a:cxn ang="0">
                  <a:pos x="51" y="161"/>
                </a:cxn>
                <a:cxn ang="0">
                  <a:pos x="46" y="156"/>
                </a:cxn>
                <a:cxn ang="0">
                  <a:pos x="46" y="150"/>
                </a:cxn>
                <a:cxn ang="0">
                  <a:pos x="51" y="147"/>
                </a:cxn>
                <a:cxn ang="0">
                  <a:pos x="214" y="147"/>
                </a:cxn>
                <a:cxn ang="0">
                  <a:pos x="218" y="154"/>
                </a:cxn>
                <a:cxn ang="0">
                  <a:pos x="218" y="199"/>
                </a:cxn>
                <a:cxn ang="0">
                  <a:pos x="214" y="207"/>
                </a:cxn>
                <a:cxn ang="0">
                  <a:pos x="51" y="207"/>
                </a:cxn>
                <a:cxn ang="0">
                  <a:pos x="46" y="203"/>
                </a:cxn>
                <a:cxn ang="0">
                  <a:pos x="46" y="198"/>
                </a:cxn>
                <a:cxn ang="0">
                  <a:pos x="51" y="192"/>
                </a:cxn>
                <a:cxn ang="0">
                  <a:pos x="214" y="194"/>
                </a:cxn>
                <a:cxn ang="0">
                  <a:pos x="218" y="199"/>
                </a:cxn>
                <a:cxn ang="0">
                  <a:pos x="218" y="247"/>
                </a:cxn>
                <a:cxn ang="0">
                  <a:pos x="214" y="252"/>
                </a:cxn>
                <a:cxn ang="0">
                  <a:pos x="51" y="254"/>
                </a:cxn>
                <a:cxn ang="0">
                  <a:pos x="46" y="248"/>
                </a:cxn>
                <a:cxn ang="0">
                  <a:pos x="46" y="243"/>
                </a:cxn>
                <a:cxn ang="0">
                  <a:pos x="51" y="239"/>
                </a:cxn>
                <a:cxn ang="0">
                  <a:pos x="214" y="239"/>
                </a:cxn>
                <a:cxn ang="0">
                  <a:pos x="218" y="247"/>
                </a:cxn>
              </a:cxnLst>
              <a:rect l="0" t="0" r="r" b="b"/>
              <a:pathLst>
                <a:path w="269" h="364">
                  <a:moveTo>
                    <a:pt x="205" y="0"/>
                  </a:moveTo>
                  <a:lnTo>
                    <a:pt x="22" y="0"/>
                  </a:lnTo>
                  <a:lnTo>
                    <a:pt x="22" y="0"/>
                  </a:lnTo>
                  <a:lnTo>
                    <a:pt x="13" y="2"/>
                  </a:lnTo>
                  <a:lnTo>
                    <a:pt x="6" y="5"/>
                  </a:lnTo>
                  <a:lnTo>
                    <a:pt x="2" y="13"/>
                  </a:lnTo>
                  <a:lnTo>
                    <a:pt x="0" y="22"/>
                  </a:lnTo>
                  <a:lnTo>
                    <a:pt x="0" y="343"/>
                  </a:lnTo>
                  <a:lnTo>
                    <a:pt x="0" y="343"/>
                  </a:lnTo>
                  <a:lnTo>
                    <a:pt x="2" y="352"/>
                  </a:lnTo>
                  <a:lnTo>
                    <a:pt x="6" y="359"/>
                  </a:lnTo>
                  <a:lnTo>
                    <a:pt x="13" y="363"/>
                  </a:lnTo>
                  <a:lnTo>
                    <a:pt x="22" y="364"/>
                  </a:lnTo>
                  <a:lnTo>
                    <a:pt x="247" y="364"/>
                  </a:lnTo>
                  <a:lnTo>
                    <a:pt x="247" y="364"/>
                  </a:lnTo>
                  <a:lnTo>
                    <a:pt x="256" y="363"/>
                  </a:lnTo>
                  <a:lnTo>
                    <a:pt x="263" y="359"/>
                  </a:lnTo>
                  <a:lnTo>
                    <a:pt x="269" y="352"/>
                  </a:lnTo>
                  <a:lnTo>
                    <a:pt x="269" y="343"/>
                  </a:lnTo>
                  <a:lnTo>
                    <a:pt x="269" y="69"/>
                  </a:lnTo>
                  <a:lnTo>
                    <a:pt x="205" y="0"/>
                  </a:lnTo>
                  <a:close/>
                  <a:moveTo>
                    <a:pt x="211" y="33"/>
                  </a:moveTo>
                  <a:lnTo>
                    <a:pt x="240" y="63"/>
                  </a:lnTo>
                  <a:lnTo>
                    <a:pt x="211" y="63"/>
                  </a:lnTo>
                  <a:lnTo>
                    <a:pt x="211" y="33"/>
                  </a:lnTo>
                  <a:close/>
                  <a:moveTo>
                    <a:pt x="251" y="343"/>
                  </a:moveTo>
                  <a:lnTo>
                    <a:pt x="251" y="343"/>
                  </a:lnTo>
                  <a:lnTo>
                    <a:pt x="251" y="344"/>
                  </a:lnTo>
                  <a:lnTo>
                    <a:pt x="247" y="346"/>
                  </a:lnTo>
                  <a:lnTo>
                    <a:pt x="22" y="346"/>
                  </a:lnTo>
                  <a:lnTo>
                    <a:pt x="22" y="346"/>
                  </a:lnTo>
                  <a:lnTo>
                    <a:pt x="20" y="344"/>
                  </a:lnTo>
                  <a:lnTo>
                    <a:pt x="19" y="343"/>
                  </a:lnTo>
                  <a:lnTo>
                    <a:pt x="19" y="22"/>
                  </a:lnTo>
                  <a:lnTo>
                    <a:pt x="19" y="22"/>
                  </a:lnTo>
                  <a:lnTo>
                    <a:pt x="20" y="20"/>
                  </a:lnTo>
                  <a:lnTo>
                    <a:pt x="22" y="18"/>
                  </a:lnTo>
                  <a:lnTo>
                    <a:pt x="193" y="18"/>
                  </a:lnTo>
                  <a:lnTo>
                    <a:pt x="193" y="72"/>
                  </a:lnTo>
                  <a:lnTo>
                    <a:pt x="193" y="72"/>
                  </a:lnTo>
                  <a:lnTo>
                    <a:pt x="193" y="76"/>
                  </a:lnTo>
                  <a:lnTo>
                    <a:pt x="194" y="80"/>
                  </a:lnTo>
                  <a:lnTo>
                    <a:pt x="198" y="82"/>
                  </a:lnTo>
                  <a:lnTo>
                    <a:pt x="202" y="82"/>
                  </a:lnTo>
                  <a:lnTo>
                    <a:pt x="251" y="82"/>
                  </a:lnTo>
                  <a:lnTo>
                    <a:pt x="251" y="343"/>
                  </a:lnTo>
                  <a:close/>
                  <a:moveTo>
                    <a:pt x="51" y="100"/>
                  </a:moveTo>
                  <a:lnTo>
                    <a:pt x="211" y="100"/>
                  </a:lnTo>
                  <a:lnTo>
                    <a:pt x="211" y="100"/>
                  </a:lnTo>
                  <a:lnTo>
                    <a:pt x="214" y="100"/>
                  </a:lnTo>
                  <a:lnTo>
                    <a:pt x="216" y="101"/>
                  </a:lnTo>
                  <a:lnTo>
                    <a:pt x="218" y="103"/>
                  </a:lnTo>
                  <a:lnTo>
                    <a:pt x="218" y="107"/>
                  </a:lnTo>
                  <a:lnTo>
                    <a:pt x="218" y="107"/>
                  </a:lnTo>
                  <a:lnTo>
                    <a:pt x="218" y="109"/>
                  </a:lnTo>
                  <a:lnTo>
                    <a:pt x="216" y="112"/>
                  </a:lnTo>
                  <a:lnTo>
                    <a:pt x="214" y="112"/>
                  </a:lnTo>
                  <a:lnTo>
                    <a:pt x="211" y="114"/>
                  </a:lnTo>
                  <a:lnTo>
                    <a:pt x="51" y="114"/>
                  </a:lnTo>
                  <a:lnTo>
                    <a:pt x="51" y="114"/>
                  </a:lnTo>
                  <a:lnTo>
                    <a:pt x="49" y="112"/>
                  </a:lnTo>
                  <a:lnTo>
                    <a:pt x="48" y="112"/>
                  </a:lnTo>
                  <a:lnTo>
                    <a:pt x="46" y="109"/>
                  </a:lnTo>
                  <a:lnTo>
                    <a:pt x="44" y="107"/>
                  </a:lnTo>
                  <a:lnTo>
                    <a:pt x="44" y="107"/>
                  </a:lnTo>
                  <a:lnTo>
                    <a:pt x="46" y="103"/>
                  </a:lnTo>
                  <a:lnTo>
                    <a:pt x="48" y="101"/>
                  </a:lnTo>
                  <a:lnTo>
                    <a:pt x="49" y="100"/>
                  </a:lnTo>
                  <a:lnTo>
                    <a:pt x="51" y="100"/>
                  </a:lnTo>
                  <a:lnTo>
                    <a:pt x="51" y="100"/>
                  </a:lnTo>
                  <a:close/>
                  <a:moveTo>
                    <a:pt x="218" y="154"/>
                  </a:moveTo>
                  <a:lnTo>
                    <a:pt x="218" y="154"/>
                  </a:lnTo>
                  <a:lnTo>
                    <a:pt x="218" y="156"/>
                  </a:lnTo>
                  <a:lnTo>
                    <a:pt x="216" y="160"/>
                  </a:lnTo>
                  <a:lnTo>
                    <a:pt x="214" y="161"/>
                  </a:lnTo>
                  <a:lnTo>
                    <a:pt x="211" y="161"/>
                  </a:lnTo>
                  <a:lnTo>
                    <a:pt x="51" y="161"/>
                  </a:lnTo>
                  <a:lnTo>
                    <a:pt x="51" y="161"/>
                  </a:lnTo>
                  <a:lnTo>
                    <a:pt x="49" y="161"/>
                  </a:lnTo>
                  <a:lnTo>
                    <a:pt x="48" y="160"/>
                  </a:lnTo>
                  <a:lnTo>
                    <a:pt x="46" y="156"/>
                  </a:lnTo>
                  <a:lnTo>
                    <a:pt x="44" y="154"/>
                  </a:lnTo>
                  <a:lnTo>
                    <a:pt x="44" y="154"/>
                  </a:lnTo>
                  <a:lnTo>
                    <a:pt x="46" y="150"/>
                  </a:lnTo>
                  <a:lnTo>
                    <a:pt x="48" y="149"/>
                  </a:lnTo>
                  <a:lnTo>
                    <a:pt x="49" y="147"/>
                  </a:lnTo>
                  <a:lnTo>
                    <a:pt x="51" y="147"/>
                  </a:lnTo>
                  <a:lnTo>
                    <a:pt x="211" y="147"/>
                  </a:lnTo>
                  <a:lnTo>
                    <a:pt x="211" y="147"/>
                  </a:lnTo>
                  <a:lnTo>
                    <a:pt x="214" y="147"/>
                  </a:lnTo>
                  <a:lnTo>
                    <a:pt x="216" y="149"/>
                  </a:lnTo>
                  <a:lnTo>
                    <a:pt x="218" y="150"/>
                  </a:lnTo>
                  <a:lnTo>
                    <a:pt x="218" y="154"/>
                  </a:lnTo>
                  <a:lnTo>
                    <a:pt x="218" y="154"/>
                  </a:lnTo>
                  <a:close/>
                  <a:moveTo>
                    <a:pt x="218" y="199"/>
                  </a:moveTo>
                  <a:lnTo>
                    <a:pt x="218" y="199"/>
                  </a:lnTo>
                  <a:lnTo>
                    <a:pt x="218" y="203"/>
                  </a:lnTo>
                  <a:lnTo>
                    <a:pt x="216" y="205"/>
                  </a:lnTo>
                  <a:lnTo>
                    <a:pt x="214" y="207"/>
                  </a:lnTo>
                  <a:lnTo>
                    <a:pt x="211" y="207"/>
                  </a:lnTo>
                  <a:lnTo>
                    <a:pt x="51" y="207"/>
                  </a:lnTo>
                  <a:lnTo>
                    <a:pt x="51" y="207"/>
                  </a:lnTo>
                  <a:lnTo>
                    <a:pt x="49" y="207"/>
                  </a:lnTo>
                  <a:lnTo>
                    <a:pt x="48" y="205"/>
                  </a:lnTo>
                  <a:lnTo>
                    <a:pt x="46" y="203"/>
                  </a:lnTo>
                  <a:lnTo>
                    <a:pt x="44" y="199"/>
                  </a:lnTo>
                  <a:lnTo>
                    <a:pt x="44" y="199"/>
                  </a:lnTo>
                  <a:lnTo>
                    <a:pt x="46" y="198"/>
                  </a:lnTo>
                  <a:lnTo>
                    <a:pt x="48" y="194"/>
                  </a:lnTo>
                  <a:lnTo>
                    <a:pt x="49" y="194"/>
                  </a:lnTo>
                  <a:lnTo>
                    <a:pt x="51" y="192"/>
                  </a:lnTo>
                  <a:lnTo>
                    <a:pt x="211" y="192"/>
                  </a:lnTo>
                  <a:lnTo>
                    <a:pt x="211" y="192"/>
                  </a:lnTo>
                  <a:lnTo>
                    <a:pt x="214" y="194"/>
                  </a:lnTo>
                  <a:lnTo>
                    <a:pt x="216" y="194"/>
                  </a:lnTo>
                  <a:lnTo>
                    <a:pt x="218" y="198"/>
                  </a:lnTo>
                  <a:lnTo>
                    <a:pt x="218" y="199"/>
                  </a:lnTo>
                  <a:lnTo>
                    <a:pt x="218" y="199"/>
                  </a:lnTo>
                  <a:close/>
                  <a:moveTo>
                    <a:pt x="218" y="247"/>
                  </a:moveTo>
                  <a:lnTo>
                    <a:pt x="218" y="247"/>
                  </a:lnTo>
                  <a:lnTo>
                    <a:pt x="218" y="248"/>
                  </a:lnTo>
                  <a:lnTo>
                    <a:pt x="216" y="252"/>
                  </a:lnTo>
                  <a:lnTo>
                    <a:pt x="214" y="252"/>
                  </a:lnTo>
                  <a:lnTo>
                    <a:pt x="211" y="254"/>
                  </a:lnTo>
                  <a:lnTo>
                    <a:pt x="51" y="254"/>
                  </a:lnTo>
                  <a:lnTo>
                    <a:pt x="51" y="254"/>
                  </a:lnTo>
                  <a:lnTo>
                    <a:pt x="49" y="252"/>
                  </a:lnTo>
                  <a:lnTo>
                    <a:pt x="48" y="252"/>
                  </a:lnTo>
                  <a:lnTo>
                    <a:pt x="46" y="248"/>
                  </a:lnTo>
                  <a:lnTo>
                    <a:pt x="44" y="247"/>
                  </a:lnTo>
                  <a:lnTo>
                    <a:pt x="44" y="247"/>
                  </a:lnTo>
                  <a:lnTo>
                    <a:pt x="46" y="243"/>
                  </a:lnTo>
                  <a:lnTo>
                    <a:pt x="48" y="241"/>
                  </a:lnTo>
                  <a:lnTo>
                    <a:pt x="49" y="239"/>
                  </a:lnTo>
                  <a:lnTo>
                    <a:pt x="51" y="239"/>
                  </a:lnTo>
                  <a:lnTo>
                    <a:pt x="211" y="239"/>
                  </a:lnTo>
                  <a:lnTo>
                    <a:pt x="211" y="239"/>
                  </a:lnTo>
                  <a:lnTo>
                    <a:pt x="214" y="239"/>
                  </a:lnTo>
                  <a:lnTo>
                    <a:pt x="216" y="241"/>
                  </a:lnTo>
                  <a:lnTo>
                    <a:pt x="218" y="243"/>
                  </a:lnTo>
                  <a:lnTo>
                    <a:pt x="218" y="247"/>
                  </a:lnTo>
                  <a:lnTo>
                    <a:pt x="218" y="247"/>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E16D22"/>
                </a:solidFill>
                <a:effectLst/>
                <a:uLnTx/>
                <a:uFillTx/>
                <a:latin typeface="Arial"/>
                <a:ea typeface="+mn-ea"/>
                <a:cs typeface="+mn-cs"/>
              </a:endParaRPr>
            </a:p>
          </p:txBody>
        </p:sp>
      </p:grpSp>
      <p:grpSp>
        <p:nvGrpSpPr>
          <p:cNvPr id="3" name="Group 2"/>
          <p:cNvGrpSpPr/>
          <p:nvPr/>
        </p:nvGrpSpPr>
        <p:grpSpPr>
          <a:xfrm>
            <a:off x="3809998" y="4017544"/>
            <a:ext cx="990602" cy="884507"/>
            <a:chOff x="3809998" y="3068069"/>
            <a:chExt cx="990602" cy="884507"/>
          </a:xfrm>
        </p:grpSpPr>
        <p:sp>
          <p:nvSpPr>
            <p:cNvPr id="41" name="TextBox 40"/>
            <p:cNvSpPr txBox="1"/>
            <p:nvPr/>
          </p:nvSpPr>
          <p:spPr>
            <a:xfrm>
              <a:off x="3809998" y="3675577"/>
              <a:ext cx="99060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Salary</a:t>
              </a:r>
            </a:p>
          </p:txBody>
        </p:sp>
        <p:sp>
          <p:nvSpPr>
            <p:cNvPr id="51" name="Freeform 50"/>
            <p:cNvSpPr>
              <a:spLocks noEditPoints="1"/>
            </p:cNvSpPr>
            <p:nvPr/>
          </p:nvSpPr>
          <p:spPr bwMode="auto">
            <a:xfrm>
              <a:off x="4119986" y="3068069"/>
              <a:ext cx="370626" cy="378908"/>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2F8FD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E16D22"/>
                </a:solidFill>
                <a:effectLst/>
                <a:uLnTx/>
                <a:uFillTx/>
                <a:latin typeface="Arial"/>
                <a:ea typeface="+mn-ea"/>
                <a:cs typeface="+mn-cs"/>
              </a:endParaRPr>
            </a:p>
          </p:txBody>
        </p:sp>
      </p:grpSp>
      <p:grpSp>
        <p:nvGrpSpPr>
          <p:cNvPr id="4" name="Group 3"/>
          <p:cNvGrpSpPr/>
          <p:nvPr/>
        </p:nvGrpSpPr>
        <p:grpSpPr>
          <a:xfrm>
            <a:off x="4838699" y="4048140"/>
            <a:ext cx="990602" cy="853910"/>
            <a:chOff x="4838699" y="3098666"/>
            <a:chExt cx="990602" cy="853910"/>
          </a:xfrm>
        </p:grpSpPr>
        <p:sp>
          <p:nvSpPr>
            <p:cNvPr id="46" name="TextBox 45"/>
            <p:cNvSpPr txBox="1"/>
            <p:nvPr/>
          </p:nvSpPr>
          <p:spPr>
            <a:xfrm>
              <a:off x="4838699" y="3675577"/>
              <a:ext cx="99060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No Debt</a:t>
              </a:r>
            </a:p>
          </p:txBody>
        </p:sp>
        <p:sp>
          <p:nvSpPr>
            <p:cNvPr id="52" name="Freeform 111"/>
            <p:cNvSpPr>
              <a:spLocks noEditPoints="1"/>
            </p:cNvSpPr>
            <p:nvPr/>
          </p:nvSpPr>
          <p:spPr bwMode="auto">
            <a:xfrm>
              <a:off x="5176271" y="3098666"/>
              <a:ext cx="315458" cy="317714"/>
            </a:xfrm>
            <a:custGeom>
              <a:avLst/>
              <a:gdLst/>
              <a:ahLst/>
              <a:cxnLst>
                <a:cxn ang="0">
                  <a:pos x="36" y="38"/>
                </a:cxn>
                <a:cxn ang="0">
                  <a:pos x="5" y="38"/>
                </a:cxn>
                <a:cxn ang="0">
                  <a:pos x="0" y="45"/>
                </a:cxn>
                <a:cxn ang="0">
                  <a:pos x="0" y="69"/>
                </a:cxn>
                <a:cxn ang="0">
                  <a:pos x="9" y="74"/>
                </a:cxn>
                <a:cxn ang="0">
                  <a:pos x="9" y="94"/>
                </a:cxn>
                <a:cxn ang="0">
                  <a:pos x="1" y="96"/>
                </a:cxn>
                <a:cxn ang="0">
                  <a:pos x="0" y="121"/>
                </a:cxn>
                <a:cxn ang="0">
                  <a:pos x="1" y="128"/>
                </a:cxn>
                <a:cxn ang="0">
                  <a:pos x="36" y="130"/>
                </a:cxn>
                <a:cxn ang="0">
                  <a:pos x="9" y="150"/>
                </a:cxn>
                <a:cxn ang="0">
                  <a:pos x="0" y="156"/>
                </a:cxn>
                <a:cxn ang="0">
                  <a:pos x="0" y="177"/>
                </a:cxn>
                <a:cxn ang="0">
                  <a:pos x="5" y="186"/>
                </a:cxn>
                <a:cxn ang="0">
                  <a:pos x="36" y="206"/>
                </a:cxn>
                <a:cxn ang="0">
                  <a:pos x="5" y="206"/>
                </a:cxn>
                <a:cxn ang="0">
                  <a:pos x="0" y="215"/>
                </a:cxn>
                <a:cxn ang="0">
                  <a:pos x="0" y="237"/>
                </a:cxn>
                <a:cxn ang="0">
                  <a:pos x="9" y="243"/>
                </a:cxn>
                <a:cxn ang="0">
                  <a:pos x="262" y="281"/>
                </a:cxn>
                <a:cxn ang="0">
                  <a:pos x="275" y="275"/>
                </a:cxn>
                <a:cxn ang="0">
                  <a:pos x="281" y="18"/>
                </a:cxn>
                <a:cxn ang="0">
                  <a:pos x="275" y="5"/>
                </a:cxn>
                <a:cxn ang="0">
                  <a:pos x="262" y="0"/>
                </a:cxn>
                <a:cxn ang="0">
                  <a:pos x="56" y="243"/>
                </a:cxn>
                <a:cxn ang="0">
                  <a:pos x="69" y="243"/>
                </a:cxn>
                <a:cxn ang="0">
                  <a:pos x="74" y="234"/>
                </a:cxn>
                <a:cxn ang="0">
                  <a:pos x="74" y="212"/>
                </a:cxn>
                <a:cxn ang="0">
                  <a:pos x="65" y="206"/>
                </a:cxn>
                <a:cxn ang="0">
                  <a:pos x="65" y="186"/>
                </a:cxn>
                <a:cxn ang="0">
                  <a:pos x="72" y="185"/>
                </a:cxn>
                <a:cxn ang="0">
                  <a:pos x="74" y="159"/>
                </a:cxn>
                <a:cxn ang="0">
                  <a:pos x="72" y="152"/>
                </a:cxn>
                <a:cxn ang="0">
                  <a:pos x="56" y="150"/>
                </a:cxn>
                <a:cxn ang="0">
                  <a:pos x="65" y="130"/>
                </a:cxn>
                <a:cxn ang="0">
                  <a:pos x="74" y="125"/>
                </a:cxn>
                <a:cxn ang="0">
                  <a:pos x="74" y="103"/>
                </a:cxn>
                <a:cxn ang="0">
                  <a:pos x="69" y="94"/>
                </a:cxn>
                <a:cxn ang="0">
                  <a:pos x="56" y="74"/>
                </a:cxn>
                <a:cxn ang="0">
                  <a:pos x="69" y="74"/>
                </a:cxn>
                <a:cxn ang="0">
                  <a:pos x="74" y="65"/>
                </a:cxn>
                <a:cxn ang="0">
                  <a:pos x="74" y="41"/>
                </a:cxn>
                <a:cxn ang="0">
                  <a:pos x="65" y="38"/>
                </a:cxn>
                <a:cxn ang="0">
                  <a:pos x="92" y="18"/>
                </a:cxn>
              </a:cxnLst>
              <a:rect l="0" t="0" r="r" b="b"/>
              <a:pathLst>
                <a:path w="281" h="281">
                  <a:moveTo>
                    <a:pt x="262" y="0"/>
                  </a:moveTo>
                  <a:lnTo>
                    <a:pt x="36" y="0"/>
                  </a:lnTo>
                  <a:lnTo>
                    <a:pt x="36" y="38"/>
                  </a:lnTo>
                  <a:lnTo>
                    <a:pt x="9" y="38"/>
                  </a:lnTo>
                  <a:lnTo>
                    <a:pt x="9" y="38"/>
                  </a:lnTo>
                  <a:lnTo>
                    <a:pt x="5" y="38"/>
                  </a:lnTo>
                  <a:lnTo>
                    <a:pt x="1" y="40"/>
                  </a:lnTo>
                  <a:lnTo>
                    <a:pt x="0" y="41"/>
                  </a:lnTo>
                  <a:lnTo>
                    <a:pt x="0" y="45"/>
                  </a:lnTo>
                  <a:lnTo>
                    <a:pt x="0" y="65"/>
                  </a:lnTo>
                  <a:lnTo>
                    <a:pt x="0" y="65"/>
                  </a:lnTo>
                  <a:lnTo>
                    <a:pt x="0" y="69"/>
                  </a:lnTo>
                  <a:lnTo>
                    <a:pt x="1" y="72"/>
                  </a:lnTo>
                  <a:lnTo>
                    <a:pt x="5" y="74"/>
                  </a:lnTo>
                  <a:lnTo>
                    <a:pt x="9" y="74"/>
                  </a:lnTo>
                  <a:lnTo>
                    <a:pt x="36" y="74"/>
                  </a:lnTo>
                  <a:lnTo>
                    <a:pt x="36" y="94"/>
                  </a:lnTo>
                  <a:lnTo>
                    <a:pt x="9" y="94"/>
                  </a:lnTo>
                  <a:lnTo>
                    <a:pt x="9" y="94"/>
                  </a:lnTo>
                  <a:lnTo>
                    <a:pt x="5" y="94"/>
                  </a:lnTo>
                  <a:lnTo>
                    <a:pt x="1" y="96"/>
                  </a:lnTo>
                  <a:lnTo>
                    <a:pt x="0" y="99"/>
                  </a:lnTo>
                  <a:lnTo>
                    <a:pt x="0" y="103"/>
                  </a:lnTo>
                  <a:lnTo>
                    <a:pt x="0" y="121"/>
                  </a:lnTo>
                  <a:lnTo>
                    <a:pt x="0" y="121"/>
                  </a:lnTo>
                  <a:lnTo>
                    <a:pt x="0" y="125"/>
                  </a:lnTo>
                  <a:lnTo>
                    <a:pt x="1" y="128"/>
                  </a:lnTo>
                  <a:lnTo>
                    <a:pt x="5" y="130"/>
                  </a:lnTo>
                  <a:lnTo>
                    <a:pt x="9" y="130"/>
                  </a:lnTo>
                  <a:lnTo>
                    <a:pt x="36" y="130"/>
                  </a:lnTo>
                  <a:lnTo>
                    <a:pt x="36" y="150"/>
                  </a:lnTo>
                  <a:lnTo>
                    <a:pt x="9" y="150"/>
                  </a:lnTo>
                  <a:lnTo>
                    <a:pt x="9" y="150"/>
                  </a:lnTo>
                  <a:lnTo>
                    <a:pt x="5" y="150"/>
                  </a:lnTo>
                  <a:lnTo>
                    <a:pt x="1" y="152"/>
                  </a:lnTo>
                  <a:lnTo>
                    <a:pt x="0" y="156"/>
                  </a:lnTo>
                  <a:lnTo>
                    <a:pt x="0" y="159"/>
                  </a:lnTo>
                  <a:lnTo>
                    <a:pt x="0" y="177"/>
                  </a:lnTo>
                  <a:lnTo>
                    <a:pt x="0" y="177"/>
                  </a:lnTo>
                  <a:lnTo>
                    <a:pt x="0" y="181"/>
                  </a:lnTo>
                  <a:lnTo>
                    <a:pt x="1" y="185"/>
                  </a:lnTo>
                  <a:lnTo>
                    <a:pt x="5" y="186"/>
                  </a:lnTo>
                  <a:lnTo>
                    <a:pt x="9" y="186"/>
                  </a:lnTo>
                  <a:lnTo>
                    <a:pt x="36" y="186"/>
                  </a:lnTo>
                  <a:lnTo>
                    <a:pt x="36" y="206"/>
                  </a:lnTo>
                  <a:lnTo>
                    <a:pt x="9" y="206"/>
                  </a:lnTo>
                  <a:lnTo>
                    <a:pt x="9" y="206"/>
                  </a:lnTo>
                  <a:lnTo>
                    <a:pt x="5" y="206"/>
                  </a:lnTo>
                  <a:lnTo>
                    <a:pt x="1" y="208"/>
                  </a:lnTo>
                  <a:lnTo>
                    <a:pt x="0" y="212"/>
                  </a:lnTo>
                  <a:lnTo>
                    <a:pt x="0" y="215"/>
                  </a:lnTo>
                  <a:lnTo>
                    <a:pt x="0" y="234"/>
                  </a:lnTo>
                  <a:lnTo>
                    <a:pt x="0" y="234"/>
                  </a:lnTo>
                  <a:lnTo>
                    <a:pt x="0" y="237"/>
                  </a:lnTo>
                  <a:lnTo>
                    <a:pt x="1" y="241"/>
                  </a:lnTo>
                  <a:lnTo>
                    <a:pt x="5" y="243"/>
                  </a:lnTo>
                  <a:lnTo>
                    <a:pt x="9" y="243"/>
                  </a:lnTo>
                  <a:lnTo>
                    <a:pt x="36" y="243"/>
                  </a:lnTo>
                  <a:lnTo>
                    <a:pt x="36" y="281"/>
                  </a:lnTo>
                  <a:lnTo>
                    <a:pt x="262" y="281"/>
                  </a:lnTo>
                  <a:lnTo>
                    <a:pt x="262" y="281"/>
                  </a:lnTo>
                  <a:lnTo>
                    <a:pt x="270" y="279"/>
                  </a:lnTo>
                  <a:lnTo>
                    <a:pt x="275" y="275"/>
                  </a:lnTo>
                  <a:lnTo>
                    <a:pt x="279" y="270"/>
                  </a:lnTo>
                  <a:lnTo>
                    <a:pt x="281" y="261"/>
                  </a:lnTo>
                  <a:lnTo>
                    <a:pt x="281" y="18"/>
                  </a:lnTo>
                  <a:lnTo>
                    <a:pt x="281" y="18"/>
                  </a:lnTo>
                  <a:lnTo>
                    <a:pt x="279" y="11"/>
                  </a:lnTo>
                  <a:lnTo>
                    <a:pt x="275" y="5"/>
                  </a:lnTo>
                  <a:lnTo>
                    <a:pt x="270" y="1"/>
                  </a:lnTo>
                  <a:lnTo>
                    <a:pt x="262" y="0"/>
                  </a:lnTo>
                  <a:lnTo>
                    <a:pt x="262" y="0"/>
                  </a:lnTo>
                  <a:close/>
                  <a:moveTo>
                    <a:pt x="92" y="263"/>
                  </a:moveTo>
                  <a:lnTo>
                    <a:pt x="56" y="263"/>
                  </a:lnTo>
                  <a:lnTo>
                    <a:pt x="56" y="243"/>
                  </a:lnTo>
                  <a:lnTo>
                    <a:pt x="65" y="243"/>
                  </a:lnTo>
                  <a:lnTo>
                    <a:pt x="65" y="243"/>
                  </a:lnTo>
                  <a:lnTo>
                    <a:pt x="69" y="243"/>
                  </a:lnTo>
                  <a:lnTo>
                    <a:pt x="72" y="241"/>
                  </a:lnTo>
                  <a:lnTo>
                    <a:pt x="74" y="237"/>
                  </a:lnTo>
                  <a:lnTo>
                    <a:pt x="74" y="234"/>
                  </a:lnTo>
                  <a:lnTo>
                    <a:pt x="74" y="215"/>
                  </a:lnTo>
                  <a:lnTo>
                    <a:pt x="74" y="215"/>
                  </a:lnTo>
                  <a:lnTo>
                    <a:pt x="74" y="212"/>
                  </a:lnTo>
                  <a:lnTo>
                    <a:pt x="72" y="208"/>
                  </a:lnTo>
                  <a:lnTo>
                    <a:pt x="69" y="206"/>
                  </a:lnTo>
                  <a:lnTo>
                    <a:pt x="65" y="206"/>
                  </a:lnTo>
                  <a:lnTo>
                    <a:pt x="56" y="206"/>
                  </a:lnTo>
                  <a:lnTo>
                    <a:pt x="56" y="186"/>
                  </a:lnTo>
                  <a:lnTo>
                    <a:pt x="65" y="186"/>
                  </a:lnTo>
                  <a:lnTo>
                    <a:pt x="65" y="186"/>
                  </a:lnTo>
                  <a:lnTo>
                    <a:pt x="69" y="186"/>
                  </a:lnTo>
                  <a:lnTo>
                    <a:pt x="72" y="185"/>
                  </a:lnTo>
                  <a:lnTo>
                    <a:pt x="74" y="181"/>
                  </a:lnTo>
                  <a:lnTo>
                    <a:pt x="74" y="177"/>
                  </a:lnTo>
                  <a:lnTo>
                    <a:pt x="74" y="159"/>
                  </a:lnTo>
                  <a:lnTo>
                    <a:pt x="74" y="159"/>
                  </a:lnTo>
                  <a:lnTo>
                    <a:pt x="74" y="156"/>
                  </a:lnTo>
                  <a:lnTo>
                    <a:pt x="72" y="152"/>
                  </a:lnTo>
                  <a:lnTo>
                    <a:pt x="69" y="150"/>
                  </a:lnTo>
                  <a:lnTo>
                    <a:pt x="65" y="150"/>
                  </a:lnTo>
                  <a:lnTo>
                    <a:pt x="56" y="150"/>
                  </a:lnTo>
                  <a:lnTo>
                    <a:pt x="56" y="130"/>
                  </a:lnTo>
                  <a:lnTo>
                    <a:pt x="65" y="130"/>
                  </a:lnTo>
                  <a:lnTo>
                    <a:pt x="65" y="130"/>
                  </a:lnTo>
                  <a:lnTo>
                    <a:pt x="69" y="130"/>
                  </a:lnTo>
                  <a:lnTo>
                    <a:pt x="72" y="128"/>
                  </a:lnTo>
                  <a:lnTo>
                    <a:pt x="74" y="125"/>
                  </a:lnTo>
                  <a:lnTo>
                    <a:pt x="74" y="121"/>
                  </a:lnTo>
                  <a:lnTo>
                    <a:pt x="74" y="103"/>
                  </a:lnTo>
                  <a:lnTo>
                    <a:pt x="74" y="103"/>
                  </a:lnTo>
                  <a:lnTo>
                    <a:pt x="74" y="99"/>
                  </a:lnTo>
                  <a:lnTo>
                    <a:pt x="72" y="96"/>
                  </a:lnTo>
                  <a:lnTo>
                    <a:pt x="69" y="94"/>
                  </a:lnTo>
                  <a:lnTo>
                    <a:pt x="65" y="94"/>
                  </a:lnTo>
                  <a:lnTo>
                    <a:pt x="56" y="94"/>
                  </a:lnTo>
                  <a:lnTo>
                    <a:pt x="56" y="74"/>
                  </a:lnTo>
                  <a:lnTo>
                    <a:pt x="65" y="74"/>
                  </a:lnTo>
                  <a:lnTo>
                    <a:pt x="65" y="74"/>
                  </a:lnTo>
                  <a:lnTo>
                    <a:pt x="69" y="74"/>
                  </a:lnTo>
                  <a:lnTo>
                    <a:pt x="72" y="72"/>
                  </a:lnTo>
                  <a:lnTo>
                    <a:pt x="74" y="69"/>
                  </a:lnTo>
                  <a:lnTo>
                    <a:pt x="74" y="65"/>
                  </a:lnTo>
                  <a:lnTo>
                    <a:pt x="74" y="45"/>
                  </a:lnTo>
                  <a:lnTo>
                    <a:pt x="74" y="45"/>
                  </a:lnTo>
                  <a:lnTo>
                    <a:pt x="74" y="41"/>
                  </a:lnTo>
                  <a:lnTo>
                    <a:pt x="72" y="40"/>
                  </a:lnTo>
                  <a:lnTo>
                    <a:pt x="69" y="38"/>
                  </a:lnTo>
                  <a:lnTo>
                    <a:pt x="65" y="38"/>
                  </a:lnTo>
                  <a:lnTo>
                    <a:pt x="56" y="38"/>
                  </a:lnTo>
                  <a:lnTo>
                    <a:pt x="56" y="18"/>
                  </a:lnTo>
                  <a:lnTo>
                    <a:pt x="92" y="18"/>
                  </a:lnTo>
                  <a:lnTo>
                    <a:pt x="92" y="263"/>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E16D22"/>
                </a:solidFill>
                <a:effectLst/>
                <a:uLnTx/>
                <a:uFillTx/>
                <a:latin typeface="Arial"/>
                <a:ea typeface="+mn-ea"/>
                <a:cs typeface="+mn-cs"/>
              </a:endParaRPr>
            </a:p>
          </p:txBody>
        </p:sp>
      </p:grpSp>
      <p:grpSp>
        <p:nvGrpSpPr>
          <p:cNvPr id="7" name="Group 6"/>
          <p:cNvGrpSpPr/>
          <p:nvPr/>
        </p:nvGrpSpPr>
        <p:grpSpPr>
          <a:xfrm>
            <a:off x="5829299" y="4048344"/>
            <a:ext cx="990602" cy="853707"/>
            <a:chOff x="5829299" y="3098869"/>
            <a:chExt cx="990602" cy="853707"/>
          </a:xfrm>
        </p:grpSpPr>
        <p:sp>
          <p:nvSpPr>
            <p:cNvPr id="47" name="TextBox 46"/>
            <p:cNvSpPr txBox="1"/>
            <p:nvPr/>
          </p:nvSpPr>
          <p:spPr>
            <a:xfrm>
              <a:off x="5829299" y="3675577"/>
              <a:ext cx="99060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NUS</a:t>
              </a:r>
            </a:p>
          </p:txBody>
        </p:sp>
        <p:sp>
          <p:nvSpPr>
            <p:cNvPr id="53" name="Freeform 60"/>
            <p:cNvSpPr>
              <a:spLocks noEditPoints="1"/>
            </p:cNvSpPr>
            <p:nvPr/>
          </p:nvSpPr>
          <p:spPr bwMode="auto">
            <a:xfrm>
              <a:off x="6127212" y="3098869"/>
              <a:ext cx="394776" cy="272728"/>
            </a:xfrm>
            <a:custGeom>
              <a:avLst/>
              <a:gdLst>
                <a:gd name="T0" fmla="*/ 396429 w 256"/>
                <a:gd name="T1" fmla="*/ 287338 h 176"/>
                <a:gd name="T2" fmla="*/ 19496 w 256"/>
                <a:gd name="T3" fmla="*/ 287338 h 176"/>
                <a:gd name="T4" fmla="*/ 0 w 256"/>
                <a:gd name="T5" fmla="*/ 267747 h 176"/>
                <a:gd name="T6" fmla="*/ 0 w 256"/>
                <a:gd name="T7" fmla="*/ 117547 h 176"/>
                <a:gd name="T8" fmla="*/ 415925 w 256"/>
                <a:gd name="T9" fmla="*/ 117547 h 176"/>
                <a:gd name="T10" fmla="*/ 415925 w 256"/>
                <a:gd name="T11" fmla="*/ 267747 h 176"/>
                <a:gd name="T12" fmla="*/ 396429 w 256"/>
                <a:gd name="T13" fmla="*/ 287338 h 176"/>
                <a:gd name="T14" fmla="*/ 38993 w 256"/>
                <a:gd name="T15" fmla="*/ 248156 h 176"/>
                <a:gd name="T16" fmla="*/ 116979 w 256"/>
                <a:gd name="T17" fmla="*/ 248156 h 176"/>
                <a:gd name="T18" fmla="*/ 116979 w 256"/>
                <a:gd name="T19" fmla="*/ 228564 h 176"/>
                <a:gd name="T20" fmla="*/ 38993 w 256"/>
                <a:gd name="T21" fmla="*/ 228564 h 176"/>
                <a:gd name="T22" fmla="*/ 38993 w 256"/>
                <a:gd name="T23" fmla="*/ 248156 h 176"/>
                <a:gd name="T24" fmla="*/ 233958 w 256"/>
                <a:gd name="T25" fmla="*/ 189382 h 176"/>
                <a:gd name="T26" fmla="*/ 38993 w 256"/>
                <a:gd name="T27" fmla="*/ 189382 h 176"/>
                <a:gd name="T28" fmla="*/ 38993 w 256"/>
                <a:gd name="T29" fmla="*/ 208973 h 176"/>
                <a:gd name="T30" fmla="*/ 233958 w 256"/>
                <a:gd name="T31" fmla="*/ 208973 h 176"/>
                <a:gd name="T32" fmla="*/ 233958 w 256"/>
                <a:gd name="T33" fmla="*/ 189382 h 176"/>
                <a:gd name="T34" fmla="*/ 0 w 256"/>
                <a:gd name="T35" fmla="*/ 19591 h 176"/>
                <a:gd name="T36" fmla="*/ 19496 w 256"/>
                <a:gd name="T37" fmla="*/ 0 h 176"/>
                <a:gd name="T38" fmla="*/ 396429 w 256"/>
                <a:gd name="T39" fmla="*/ 0 h 176"/>
                <a:gd name="T40" fmla="*/ 415925 w 256"/>
                <a:gd name="T41" fmla="*/ 19591 h 176"/>
                <a:gd name="T42" fmla="*/ 415925 w 256"/>
                <a:gd name="T43" fmla="*/ 78365 h 176"/>
                <a:gd name="T44" fmla="*/ 0 w 256"/>
                <a:gd name="T45" fmla="*/ 78365 h 176"/>
                <a:gd name="T46" fmla="*/ 0 w 256"/>
                <a:gd name="T47" fmla="*/ 19591 h 1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56" h="176">
                  <a:moveTo>
                    <a:pt x="244" y="176"/>
                  </a:moveTo>
                  <a:cubicBezTo>
                    <a:pt x="12" y="176"/>
                    <a:pt x="12" y="176"/>
                    <a:pt x="12" y="176"/>
                  </a:cubicBezTo>
                  <a:cubicBezTo>
                    <a:pt x="5" y="176"/>
                    <a:pt x="0" y="171"/>
                    <a:pt x="0" y="164"/>
                  </a:cubicBezTo>
                  <a:cubicBezTo>
                    <a:pt x="0" y="72"/>
                    <a:pt x="0" y="72"/>
                    <a:pt x="0" y="72"/>
                  </a:cubicBezTo>
                  <a:cubicBezTo>
                    <a:pt x="256" y="72"/>
                    <a:pt x="256" y="72"/>
                    <a:pt x="256" y="72"/>
                  </a:cubicBezTo>
                  <a:cubicBezTo>
                    <a:pt x="256" y="164"/>
                    <a:pt x="256" y="164"/>
                    <a:pt x="256" y="164"/>
                  </a:cubicBezTo>
                  <a:cubicBezTo>
                    <a:pt x="256" y="171"/>
                    <a:pt x="251" y="176"/>
                    <a:pt x="244" y="176"/>
                  </a:cubicBezTo>
                  <a:moveTo>
                    <a:pt x="24" y="152"/>
                  </a:moveTo>
                  <a:cubicBezTo>
                    <a:pt x="72" y="152"/>
                    <a:pt x="72" y="152"/>
                    <a:pt x="72" y="152"/>
                  </a:cubicBezTo>
                  <a:cubicBezTo>
                    <a:pt x="72" y="140"/>
                    <a:pt x="72" y="140"/>
                    <a:pt x="72" y="140"/>
                  </a:cubicBezTo>
                  <a:cubicBezTo>
                    <a:pt x="24" y="140"/>
                    <a:pt x="24" y="140"/>
                    <a:pt x="24" y="140"/>
                  </a:cubicBezTo>
                  <a:lnTo>
                    <a:pt x="24" y="152"/>
                  </a:lnTo>
                  <a:close/>
                  <a:moveTo>
                    <a:pt x="144" y="116"/>
                  </a:moveTo>
                  <a:cubicBezTo>
                    <a:pt x="24" y="116"/>
                    <a:pt x="24" y="116"/>
                    <a:pt x="24" y="116"/>
                  </a:cubicBezTo>
                  <a:cubicBezTo>
                    <a:pt x="24" y="128"/>
                    <a:pt x="24" y="128"/>
                    <a:pt x="24" y="128"/>
                  </a:cubicBezTo>
                  <a:cubicBezTo>
                    <a:pt x="144" y="128"/>
                    <a:pt x="144" y="128"/>
                    <a:pt x="144" y="128"/>
                  </a:cubicBezTo>
                  <a:lnTo>
                    <a:pt x="144" y="116"/>
                  </a:lnTo>
                  <a:close/>
                  <a:moveTo>
                    <a:pt x="0" y="12"/>
                  </a:moveTo>
                  <a:cubicBezTo>
                    <a:pt x="0" y="5"/>
                    <a:pt x="5" y="0"/>
                    <a:pt x="12" y="0"/>
                  </a:cubicBezTo>
                  <a:cubicBezTo>
                    <a:pt x="244" y="0"/>
                    <a:pt x="244" y="0"/>
                    <a:pt x="244" y="0"/>
                  </a:cubicBezTo>
                  <a:cubicBezTo>
                    <a:pt x="251" y="0"/>
                    <a:pt x="256" y="5"/>
                    <a:pt x="256" y="12"/>
                  </a:cubicBezTo>
                  <a:cubicBezTo>
                    <a:pt x="256" y="48"/>
                    <a:pt x="256" y="48"/>
                    <a:pt x="256" y="48"/>
                  </a:cubicBezTo>
                  <a:cubicBezTo>
                    <a:pt x="0" y="48"/>
                    <a:pt x="0" y="48"/>
                    <a:pt x="0" y="48"/>
                  </a:cubicBezTo>
                  <a:lnTo>
                    <a:pt x="0" y="12"/>
                  </a:lnTo>
                  <a:close/>
                </a:path>
              </a:pathLst>
            </a:custGeom>
            <a:solidFill>
              <a:srgbClr val="2F8FD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50" b="1" i="0" u="none" strike="noStrike" kern="1200" cap="none" spc="0" normalizeH="0" baseline="0" noProof="0">
                <a:ln>
                  <a:noFill/>
                </a:ln>
                <a:solidFill>
                  <a:srgbClr val="E16D22"/>
                </a:solidFill>
                <a:effectLst/>
                <a:uLnTx/>
                <a:uFillTx/>
                <a:latin typeface="Arial"/>
                <a:ea typeface="+mn-ea"/>
                <a:cs typeface="+mn-cs"/>
              </a:endParaRPr>
            </a:p>
          </p:txBody>
        </p:sp>
      </p:grpSp>
      <p:grpSp>
        <p:nvGrpSpPr>
          <p:cNvPr id="8" name="Group 7"/>
          <p:cNvGrpSpPr/>
          <p:nvPr/>
        </p:nvGrpSpPr>
        <p:grpSpPr>
          <a:xfrm>
            <a:off x="6834856" y="4025894"/>
            <a:ext cx="990602" cy="860768"/>
            <a:chOff x="6834856" y="3076419"/>
            <a:chExt cx="990602" cy="860768"/>
          </a:xfrm>
        </p:grpSpPr>
        <p:sp>
          <p:nvSpPr>
            <p:cNvPr id="48" name="TextBox 47"/>
            <p:cNvSpPr txBox="1"/>
            <p:nvPr/>
          </p:nvSpPr>
          <p:spPr>
            <a:xfrm>
              <a:off x="6834856" y="3675577"/>
              <a:ext cx="990602"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Experience</a:t>
              </a:r>
            </a:p>
          </p:txBody>
        </p:sp>
        <p:sp>
          <p:nvSpPr>
            <p:cNvPr id="54" name="Freeform 23"/>
            <p:cNvSpPr>
              <a:spLocks noEditPoints="1"/>
            </p:cNvSpPr>
            <p:nvPr/>
          </p:nvSpPr>
          <p:spPr bwMode="auto">
            <a:xfrm>
              <a:off x="7125109" y="3076419"/>
              <a:ext cx="410096" cy="340246"/>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E16D22"/>
                </a:solidFill>
                <a:effectLst/>
                <a:uLnTx/>
                <a:uFillTx/>
                <a:latin typeface="Arial"/>
                <a:ea typeface="+mn-ea"/>
                <a:cs typeface="+mn-cs"/>
              </a:endParaRPr>
            </a:p>
          </p:txBody>
        </p:sp>
      </p:grpSp>
      <p:grpSp>
        <p:nvGrpSpPr>
          <p:cNvPr id="9" name="Group 8"/>
          <p:cNvGrpSpPr/>
          <p:nvPr/>
        </p:nvGrpSpPr>
        <p:grpSpPr>
          <a:xfrm>
            <a:off x="7825456" y="4025894"/>
            <a:ext cx="990602" cy="876157"/>
            <a:chOff x="7825456" y="3076419"/>
            <a:chExt cx="990602" cy="876157"/>
          </a:xfrm>
        </p:grpSpPr>
        <p:sp>
          <p:nvSpPr>
            <p:cNvPr id="49" name="TextBox 48"/>
            <p:cNvSpPr txBox="1"/>
            <p:nvPr/>
          </p:nvSpPr>
          <p:spPr>
            <a:xfrm>
              <a:off x="7825456" y="3675577"/>
              <a:ext cx="99060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4-6 Years</a:t>
              </a:r>
            </a:p>
          </p:txBody>
        </p:sp>
        <p:grpSp>
          <p:nvGrpSpPr>
            <p:cNvPr id="55" name="Group 115"/>
            <p:cNvGrpSpPr/>
            <p:nvPr/>
          </p:nvGrpSpPr>
          <p:grpSpPr>
            <a:xfrm>
              <a:off x="8078307" y="3076419"/>
              <a:ext cx="484900" cy="406000"/>
              <a:chOff x="2951142" y="2589225"/>
              <a:chExt cx="468313" cy="392113"/>
            </a:xfrm>
            <a:solidFill>
              <a:srgbClr val="F6510A"/>
            </a:solidFill>
          </p:grpSpPr>
          <p:sp>
            <p:nvSpPr>
              <p:cNvPr id="56" name="Freeform 13"/>
              <p:cNvSpPr>
                <a:spLocks noEditPoints="1"/>
              </p:cNvSpPr>
              <p:nvPr/>
            </p:nvSpPr>
            <p:spPr bwMode="auto">
              <a:xfrm>
                <a:off x="2951142" y="2646375"/>
                <a:ext cx="284163" cy="284163"/>
              </a:xfrm>
              <a:custGeom>
                <a:avLst/>
                <a:gdLst/>
                <a:ahLst/>
                <a:cxnLst>
                  <a:cxn ang="0">
                    <a:pos x="208" y="331"/>
                  </a:cxn>
                  <a:cxn ang="0">
                    <a:pos x="239" y="322"/>
                  </a:cxn>
                  <a:cxn ang="0">
                    <a:pos x="286" y="326"/>
                  </a:cxn>
                  <a:cxn ang="0">
                    <a:pos x="307" y="267"/>
                  </a:cxn>
                  <a:cxn ang="0">
                    <a:pos x="328" y="223"/>
                  </a:cxn>
                  <a:cxn ang="0">
                    <a:pos x="359" y="150"/>
                  </a:cxn>
                  <a:cxn ang="0">
                    <a:pos x="328" y="136"/>
                  </a:cxn>
                  <a:cxn ang="0">
                    <a:pos x="307" y="91"/>
                  </a:cxn>
                  <a:cxn ang="0">
                    <a:pos x="267" y="51"/>
                  </a:cxn>
                  <a:cxn ang="0">
                    <a:pos x="239" y="37"/>
                  </a:cxn>
                  <a:cxn ang="0">
                    <a:pos x="208" y="0"/>
                  </a:cxn>
                  <a:cxn ang="0">
                    <a:pos x="179" y="65"/>
                  </a:cxn>
                  <a:cxn ang="0">
                    <a:pos x="213" y="70"/>
                  </a:cxn>
                  <a:cxn ang="0">
                    <a:pos x="244" y="85"/>
                  </a:cxn>
                  <a:cxn ang="0">
                    <a:pos x="267" y="106"/>
                  </a:cxn>
                  <a:cxn ang="0">
                    <a:pos x="284" y="134"/>
                  </a:cxn>
                  <a:cxn ang="0">
                    <a:pos x="293" y="168"/>
                  </a:cxn>
                  <a:cxn ang="0">
                    <a:pos x="293" y="191"/>
                  </a:cxn>
                  <a:cxn ang="0">
                    <a:pos x="284" y="223"/>
                  </a:cxn>
                  <a:cxn ang="0">
                    <a:pos x="267" y="252"/>
                  </a:cxn>
                  <a:cxn ang="0">
                    <a:pos x="244" y="274"/>
                  </a:cxn>
                  <a:cxn ang="0">
                    <a:pos x="213" y="289"/>
                  </a:cxn>
                  <a:cxn ang="0">
                    <a:pos x="179" y="294"/>
                  </a:cxn>
                  <a:cxn ang="0">
                    <a:pos x="32" y="286"/>
                  </a:cxn>
                  <a:cxn ang="0">
                    <a:pos x="92" y="307"/>
                  </a:cxn>
                  <a:cxn ang="0">
                    <a:pos x="135" y="327"/>
                  </a:cxn>
                  <a:cxn ang="0">
                    <a:pos x="179" y="358"/>
                  </a:cxn>
                  <a:cxn ang="0">
                    <a:pos x="179" y="294"/>
                  </a:cxn>
                  <a:cxn ang="0">
                    <a:pos x="145" y="289"/>
                  </a:cxn>
                  <a:cxn ang="0">
                    <a:pos x="115" y="274"/>
                  </a:cxn>
                  <a:cxn ang="0">
                    <a:pos x="92" y="252"/>
                  </a:cxn>
                  <a:cxn ang="0">
                    <a:pos x="74" y="223"/>
                  </a:cxn>
                  <a:cxn ang="0">
                    <a:pos x="66" y="191"/>
                  </a:cxn>
                  <a:cxn ang="0">
                    <a:pos x="66" y="168"/>
                  </a:cxn>
                  <a:cxn ang="0">
                    <a:pos x="74" y="134"/>
                  </a:cxn>
                  <a:cxn ang="0">
                    <a:pos x="92" y="106"/>
                  </a:cxn>
                  <a:cxn ang="0">
                    <a:pos x="115" y="85"/>
                  </a:cxn>
                  <a:cxn ang="0">
                    <a:pos x="145" y="70"/>
                  </a:cxn>
                  <a:cxn ang="0">
                    <a:pos x="179" y="65"/>
                  </a:cxn>
                  <a:cxn ang="0">
                    <a:pos x="179" y="0"/>
                  </a:cxn>
                  <a:cxn ang="0">
                    <a:pos x="151" y="27"/>
                  </a:cxn>
                  <a:cxn ang="0">
                    <a:pos x="105" y="43"/>
                  </a:cxn>
                  <a:cxn ang="0">
                    <a:pos x="32" y="72"/>
                  </a:cxn>
                  <a:cxn ang="0">
                    <a:pos x="43" y="105"/>
                  </a:cxn>
                  <a:cxn ang="0">
                    <a:pos x="27" y="150"/>
                  </a:cxn>
                  <a:cxn ang="0">
                    <a:pos x="27" y="207"/>
                  </a:cxn>
                  <a:cxn ang="0">
                    <a:pos x="36" y="238"/>
                  </a:cxn>
                  <a:cxn ang="0">
                    <a:pos x="52" y="267"/>
                  </a:cxn>
                </a:cxnLst>
                <a:rect l="0" t="0" r="r" b="b"/>
                <a:pathLst>
                  <a:path w="359" h="358">
                    <a:moveTo>
                      <a:pt x="179" y="358"/>
                    </a:moveTo>
                    <a:lnTo>
                      <a:pt x="208" y="358"/>
                    </a:lnTo>
                    <a:lnTo>
                      <a:pt x="208" y="331"/>
                    </a:lnTo>
                    <a:lnTo>
                      <a:pt x="208" y="331"/>
                    </a:lnTo>
                    <a:lnTo>
                      <a:pt x="224" y="327"/>
                    </a:lnTo>
                    <a:lnTo>
                      <a:pt x="239" y="322"/>
                    </a:lnTo>
                    <a:lnTo>
                      <a:pt x="254" y="315"/>
                    </a:lnTo>
                    <a:lnTo>
                      <a:pt x="267" y="307"/>
                    </a:lnTo>
                    <a:lnTo>
                      <a:pt x="286" y="326"/>
                    </a:lnTo>
                    <a:lnTo>
                      <a:pt x="326" y="286"/>
                    </a:lnTo>
                    <a:lnTo>
                      <a:pt x="307" y="267"/>
                    </a:lnTo>
                    <a:lnTo>
                      <a:pt x="307" y="267"/>
                    </a:lnTo>
                    <a:lnTo>
                      <a:pt x="315" y="253"/>
                    </a:lnTo>
                    <a:lnTo>
                      <a:pt x="323" y="238"/>
                    </a:lnTo>
                    <a:lnTo>
                      <a:pt x="328" y="223"/>
                    </a:lnTo>
                    <a:lnTo>
                      <a:pt x="331" y="207"/>
                    </a:lnTo>
                    <a:lnTo>
                      <a:pt x="359" y="207"/>
                    </a:lnTo>
                    <a:lnTo>
                      <a:pt x="359" y="150"/>
                    </a:lnTo>
                    <a:lnTo>
                      <a:pt x="331" y="150"/>
                    </a:lnTo>
                    <a:lnTo>
                      <a:pt x="331" y="150"/>
                    </a:lnTo>
                    <a:lnTo>
                      <a:pt x="328" y="136"/>
                    </a:lnTo>
                    <a:lnTo>
                      <a:pt x="323" y="119"/>
                    </a:lnTo>
                    <a:lnTo>
                      <a:pt x="315" y="105"/>
                    </a:lnTo>
                    <a:lnTo>
                      <a:pt x="307" y="91"/>
                    </a:lnTo>
                    <a:lnTo>
                      <a:pt x="326" y="72"/>
                    </a:lnTo>
                    <a:lnTo>
                      <a:pt x="286" y="33"/>
                    </a:lnTo>
                    <a:lnTo>
                      <a:pt x="267" y="51"/>
                    </a:lnTo>
                    <a:lnTo>
                      <a:pt x="267" y="51"/>
                    </a:lnTo>
                    <a:lnTo>
                      <a:pt x="254" y="43"/>
                    </a:lnTo>
                    <a:lnTo>
                      <a:pt x="239" y="37"/>
                    </a:lnTo>
                    <a:lnTo>
                      <a:pt x="224" y="30"/>
                    </a:lnTo>
                    <a:lnTo>
                      <a:pt x="208" y="27"/>
                    </a:lnTo>
                    <a:lnTo>
                      <a:pt x="208" y="0"/>
                    </a:lnTo>
                    <a:lnTo>
                      <a:pt x="179" y="0"/>
                    </a:lnTo>
                    <a:lnTo>
                      <a:pt x="179" y="65"/>
                    </a:lnTo>
                    <a:lnTo>
                      <a:pt x="179" y="65"/>
                    </a:lnTo>
                    <a:lnTo>
                      <a:pt x="190" y="65"/>
                    </a:lnTo>
                    <a:lnTo>
                      <a:pt x="203" y="68"/>
                    </a:lnTo>
                    <a:lnTo>
                      <a:pt x="213" y="70"/>
                    </a:lnTo>
                    <a:lnTo>
                      <a:pt x="224" y="74"/>
                    </a:lnTo>
                    <a:lnTo>
                      <a:pt x="234" y="79"/>
                    </a:lnTo>
                    <a:lnTo>
                      <a:pt x="244" y="85"/>
                    </a:lnTo>
                    <a:lnTo>
                      <a:pt x="252" y="91"/>
                    </a:lnTo>
                    <a:lnTo>
                      <a:pt x="260" y="98"/>
                    </a:lnTo>
                    <a:lnTo>
                      <a:pt x="267" y="106"/>
                    </a:lnTo>
                    <a:lnTo>
                      <a:pt x="275" y="116"/>
                    </a:lnTo>
                    <a:lnTo>
                      <a:pt x="279" y="124"/>
                    </a:lnTo>
                    <a:lnTo>
                      <a:pt x="284" y="134"/>
                    </a:lnTo>
                    <a:lnTo>
                      <a:pt x="288" y="145"/>
                    </a:lnTo>
                    <a:lnTo>
                      <a:pt x="292" y="157"/>
                    </a:lnTo>
                    <a:lnTo>
                      <a:pt x="293" y="168"/>
                    </a:lnTo>
                    <a:lnTo>
                      <a:pt x="293" y="179"/>
                    </a:lnTo>
                    <a:lnTo>
                      <a:pt x="293" y="179"/>
                    </a:lnTo>
                    <a:lnTo>
                      <a:pt x="293" y="191"/>
                    </a:lnTo>
                    <a:lnTo>
                      <a:pt x="292" y="202"/>
                    </a:lnTo>
                    <a:lnTo>
                      <a:pt x="288" y="213"/>
                    </a:lnTo>
                    <a:lnTo>
                      <a:pt x="284" y="223"/>
                    </a:lnTo>
                    <a:lnTo>
                      <a:pt x="279" y="233"/>
                    </a:lnTo>
                    <a:lnTo>
                      <a:pt x="275" y="243"/>
                    </a:lnTo>
                    <a:lnTo>
                      <a:pt x="267" y="252"/>
                    </a:lnTo>
                    <a:lnTo>
                      <a:pt x="260" y="260"/>
                    </a:lnTo>
                    <a:lnTo>
                      <a:pt x="252" y="268"/>
                    </a:lnTo>
                    <a:lnTo>
                      <a:pt x="244" y="274"/>
                    </a:lnTo>
                    <a:lnTo>
                      <a:pt x="234" y="280"/>
                    </a:lnTo>
                    <a:lnTo>
                      <a:pt x="224" y="285"/>
                    </a:lnTo>
                    <a:lnTo>
                      <a:pt x="213" y="289"/>
                    </a:lnTo>
                    <a:lnTo>
                      <a:pt x="203" y="291"/>
                    </a:lnTo>
                    <a:lnTo>
                      <a:pt x="190" y="293"/>
                    </a:lnTo>
                    <a:lnTo>
                      <a:pt x="179" y="294"/>
                    </a:lnTo>
                    <a:lnTo>
                      <a:pt x="179" y="358"/>
                    </a:lnTo>
                    <a:close/>
                    <a:moveTo>
                      <a:pt x="52" y="267"/>
                    </a:moveTo>
                    <a:lnTo>
                      <a:pt x="32" y="286"/>
                    </a:lnTo>
                    <a:lnTo>
                      <a:pt x="73" y="326"/>
                    </a:lnTo>
                    <a:lnTo>
                      <a:pt x="92" y="307"/>
                    </a:lnTo>
                    <a:lnTo>
                      <a:pt x="92" y="307"/>
                    </a:lnTo>
                    <a:lnTo>
                      <a:pt x="105" y="315"/>
                    </a:lnTo>
                    <a:lnTo>
                      <a:pt x="120" y="322"/>
                    </a:lnTo>
                    <a:lnTo>
                      <a:pt x="135" y="327"/>
                    </a:lnTo>
                    <a:lnTo>
                      <a:pt x="151" y="331"/>
                    </a:lnTo>
                    <a:lnTo>
                      <a:pt x="151" y="358"/>
                    </a:lnTo>
                    <a:lnTo>
                      <a:pt x="179" y="358"/>
                    </a:lnTo>
                    <a:lnTo>
                      <a:pt x="179" y="294"/>
                    </a:lnTo>
                    <a:lnTo>
                      <a:pt x="179" y="294"/>
                    </a:lnTo>
                    <a:lnTo>
                      <a:pt x="179" y="294"/>
                    </a:lnTo>
                    <a:lnTo>
                      <a:pt x="168" y="293"/>
                    </a:lnTo>
                    <a:lnTo>
                      <a:pt x="156" y="291"/>
                    </a:lnTo>
                    <a:lnTo>
                      <a:pt x="145" y="289"/>
                    </a:lnTo>
                    <a:lnTo>
                      <a:pt x="135" y="285"/>
                    </a:lnTo>
                    <a:lnTo>
                      <a:pt x="125" y="280"/>
                    </a:lnTo>
                    <a:lnTo>
                      <a:pt x="115" y="274"/>
                    </a:lnTo>
                    <a:lnTo>
                      <a:pt x="106" y="268"/>
                    </a:lnTo>
                    <a:lnTo>
                      <a:pt x="99" y="260"/>
                    </a:lnTo>
                    <a:lnTo>
                      <a:pt x="92" y="252"/>
                    </a:lnTo>
                    <a:lnTo>
                      <a:pt x="84" y="243"/>
                    </a:lnTo>
                    <a:lnTo>
                      <a:pt x="79" y="233"/>
                    </a:lnTo>
                    <a:lnTo>
                      <a:pt x="74" y="223"/>
                    </a:lnTo>
                    <a:lnTo>
                      <a:pt x="71" y="213"/>
                    </a:lnTo>
                    <a:lnTo>
                      <a:pt x="67" y="202"/>
                    </a:lnTo>
                    <a:lnTo>
                      <a:pt x="66" y="191"/>
                    </a:lnTo>
                    <a:lnTo>
                      <a:pt x="64" y="179"/>
                    </a:lnTo>
                    <a:lnTo>
                      <a:pt x="64" y="179"/>
                    </a:lnTo>
                    <a:lnTo>
                      <a:pt x="66" y="168"/>
                    </a:lnTo>
                    <a:lnTo>
                      <a:pt x="67" y="157"/>
                    </a:lnTo>
                    <a:lnTo>
                      <a:pt x="71" y="145"/>
                    </a:lnTo>
                    <a:lnTo>
                      <a:pt x="74" y="134"/>
                    </a:lnTo>
                    <a:lnTo>
                      <a:pt x="79" y="124"/>
                    </a:lnTo>
                    <a:lnTo>
                      <a:pt x="84" y="116"/>
                    </a:lnTo>
                    <a:lnTo>
                      <a:pt x="92" y="106"/>
                    </a:lnTo>
                    <a:lnTo>
                      <a:pt x="99" y="98"/>
                    </a:lnTo>
                    <a:lnTo>
                      <a:pt x="106" y="91"/>
                    </a:lnTo>
                    <a:lnTo>
                      <a:pt x="115" y="85"/>
                    </a:lnTo>
                    <a:lnTo>
                      <a:pt x="125" y="79"/>
                    </a:lnTo>
                    <a:lnTo>
                      <a:pt x="135" y="74"/>
                    </a:lnTo>
                    <a:lnTo>
                      <a:pt x="145" y="70"/>
                    </a:lnTo>
                    <a:lnTo>
                      <a:pt x="156" y="68"/>
                    </a:lnTo>
                    <a:lnTo>
                      <a:pt x="168" y="65"/>
                    </a:lnTo>
                    <a:lnTo>
                      <a:pt x="179" y="65"/>
                    </a:lnTo>
                    <a:lnTo>
                      <a:pt x="179" y="65"/>
                    </a:lnTo>
                    <a:lnTo>
                      <a:pt x="179" y="65"/>
                    </a:lnTo>
                    <a:lnTo>
                      <a:pt x="179" y="0"/>
                    </a:lnTo>
                    <a:lnTo>
                      <a:pt x="151" y="0"/>
                    </a:lnTo>
                    <a:lnTo>
                      <a:pt x="151" y="27"/>
                    </a:lnTo>
                    <a:lnTo>
                      <a:pt x="151" y="27"/>
                    </a:lnTo>
                    <a:lnTo>
                      <a:pt x="135" y="30"/>
                    </a:lnTo>
                    <a:lnTo>
                      <a:pt x="120" y="37"/>
                    </a:lnTo>
                    <a:lnTo>
                      <a:pt x="105" y="43"/>
                    </a:lnTo>
                    <a:lnTo>
                      <a:pt x="92" y="51"/>
                    </a:lnTo>
                    <a:lnTo>
                      <a:pt x="73" y="33"/>
                    </a:lnTo>
                    <a:lnTo>
                      <a:pt x="32" y="72"/>
                    </a:lnTo>
                    <a:lnTo>
                      <a:pt x="52" y="91"/>
                    </a:lnTo>
                    <a:lnTo>
                      <a:pt x="52" y="91"/>
                    </a:lnTo>
                    <a:lnTo>
                      <a:pt x="43" y="105"/>
                    </a:lnTo>
                    <a:lnTo>
                      <a:pt x="36" y="119"/>
                    </a:lnTo>
                    <a:lnTo>
                      <a:pt x="31" y="136"/>
                    </a:lnTo>
                    <a:lnTo>
                      <a:pt x="27" y="150"/>
                    </a:lnTo>
                    <a:lnTo>
                      <a:pt x="0" y="150"/>
                    </a:lnTo>
                    <a:lnTo>
                      <a:pt x="0" y="207"/>
                    </a:lnTo>
                    <a:lnTo>
                      <a:pt x="27" y="207"/>
                    </a:lnTo>
                    <a:lnTo>
                      <a:pt x="27" y="207"/>
                    </a:lnTo>
                    <a:lnTo>
                      <a:pt x="31" y="223"/>
                    </a:lnTo>
                    <a:lnTo>
                      <a:pt x="36" y="238"/>
                    </a:lnTo>
                    <a:lnTo>
                      <a:pt x="43" y="253"/>
                    </a:lnTo>
                    <a:lnTo>
                      <a:pt x="52" y="267"/>
                    </a:lnTo>
                    <a:lnTo>
                      <a:pt x="52" y="267"/>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E16D22"/>
                  </a:solidFill>
                  <a:effectLst/>
                  <a:uLnTx/>
                  <a:uFillTx/>
                  <a:latin typeface="Arial"/>
                  <a:ea typeface="+mn-ea"/>
                  <a:cs typeface="+mn-cs"/>
                </a:endParaRPr>
              </a:p>
            </p:txBody>
          </p:sp>
          <p:sp>
            <p:nvSpPr>
              <p:cNvPr id="57" name="Freeform 14"/>
              <p:cNvSpPr>
                <a:spLocks noEditPoints="1"/>
              </p:cNvSpPr>
              <p:nvPr/>
            </p:nvSpPr>
            <p:spPr bwMode="auto">
              <a:xfrm>
                <a:off x="3233717" y="2798775"/>
                <a:ext cx="182563" cy="182563"/>
              </a:xfrm>
              <a:custGeom>
                <a:avLst/>
                <a:gdLst/>
                <a:ahLst/>
                <a:cxnLst>
                  <a:cxn ang="0">
                    <a:pos x="131" y="20"/>
                  </a:cxn>
                  <a:cxn ang="0">
                    <a:pos x="152" y="6"/>
                  </a:cxn>
                  <a:cxn ang="0">
                    <a:pos x="183" y="21"/>
                  </a:cxn>
                  <a:cxn ang="0">
                    <a:pos x="179" y="42"/>
                  </a:cxn>
                  <a:cxn ang="0">
                    <a:pos x="198" y="64"/>
                  </a:cxn>
                  <a:cxn ang="0">
                    <a:pos x="219" y="64"/>
                  </a:cxn>
                  <a:cxn ang="0">
                    <a:pos x="230" y="97"/>
                  </a:cxn>
                  <a:cxn ang="0">
                    <a:pos x="213" y="109"/>
                  </a:cxn>
                  <a:cxn ang="0">
                    <a:pos x="210" y="137"/>
                  </a:cxn>
                  <a:cxn ang="0">
                    <a:pos x="225" y="152"/>
                  </a:cxn>
                  <a:cxn ang="0">
                    <a:pos x="210" y="183"/>
                  </a:cxn>
                  <a:cxn ang="0">
                    <a:pos x="189" y="179"/>
                  </a:cxn>
                  <a:cxn ang="0">
                    <a:pos x="167" y="198"/>
                  </a:cxn>
                  <a:cxn ang="0">
                    <a:pos x="167" y="220"/>
                  </a:cxn>
                  <a:cxn ang="0">
                    <a:pos x="135" y="230"/>
                  </a:cxn>
                  <a:cxn ang="0">
                    <a:pos x="123" y="213"/>
                  </a:cxn>
                  <a:cxn ang="0">
                    <a:pos x="115" y="163"/>
                  </a:cxn>
                  <a:cxn ang="0">
                    <a:pos x="136" y="158"/>
                  </a:cxn>
                  <a:cxn ang="0">
                    <a:pos x="153" y="144"/>
                  </a:cxn>
                  <a:cxn ang="0">
                    <a:pos x="161" y="131"/>
                  </a:cxn>
                  <a:cxn ang="0">
                    <a:pos x="161" y="103"/>
                  </a:cxn>
                  <a:cxn ang="0">
                    <a:pos x="147" y="80"/>
                  </a:cxn>
                  <a:cxn ang="0">
                    <a:pos x="130" y="71"/>
                  </a:cxn>
                  <a:cxn ang="0">
                    <a:pos x="115" y="19"/>
                  </a:cxn>
                  <a:cxn ang="0">
                    <a:pos x="11" y="167"/>
                  </a:cxn>
                  <a:cxn ang="0">
                    <a:pos x="1" y="135"/>
                  </a:cxn>
                  <a:cxn ang="0">
                    <a:pos x="19" y="123"/>
                  </a:cxn>
                  <a:cxn ang="0">
                    <a:pos x="20" y="94"/>
                  </a:cxn>
                  <a:cxn ang="0">
                    <a:pos x="5" y="79"/>
                  </a:cxn>
                  <a:cxn ang="0">
                    <a:pos x="21" y="48"/>
                  </a:cxn>
                  <a:cxn ang="0">
                    <a:pos x="42" y="52"/>
                  </a:cxn>
                  <a:cxn ang="0">
                    <a:pos x="63" y="34"/>
                  </a:cxn>
                  <a:cxn ang="0">
                    <a:pos x="63" y="12"/>
                  </a:cxn>
                  <a:cxn ang="0">
                    <a:pos x="97" y="1"/>
                  </a:cxn>
                  <a:cxn ang="0">
                    <a:pos x="109" y="19"/>
                  </a:cxn>
                  <a:cxn ang="0">
                    <a:pos x="115" y="68"/>
                  </a:cxn>
                  <a:cxn ang="0">
                    <a:pos x="94" y="73"/>
                  </a:cxn>
                  <a:cxn ang="0">
                    <a:pos x="78" y="88"/>
                  </a:cxn>
                  <a:cxn ang="0">
                    <a:pos x="71" y="100"/>
                  </a:cxn>
                  <a:cxn ang="0">
                    <a:pos x="71" y="129"/>
                  </a:cxn>
                  <a:cxn ang="0">
                    <a:pos x="84" y="151"/>
                  </a:cxn>
                  <a:cxn ang="0">
                    <a:pos x="100" y="161"/>
                  </a:cxn>
                  <a:cxn ang="0">
                    <a:pos x="115" y="213"/>
                  </a:cxn>
                  <a:cxn ang="0">
                    <a:pos x="84" y="208"/>
                  </a:cxn>
                  <a:cxn ang="0">
                    <a:pos x="68" y="221"/>
                  </a:cxn>
                  <a:cxn ang="0">
                    <a:pos x="40" y="203"/>
                  </a:cxn>
                  <a:cxn ang="0">
                    <a:pos x="45" y="183"/>
                  </a:cxn>
                  <a:cxn ang="0">
                    <a:pos x="29" y="160"/>
                  </a:cxn>
                </a:cxnLst>
                <a:rect l="0" t="0" r="r" b="b"/>
                <a:pathLst>
                  <a:path w="231" h="231">
                    <a:moveTo>
                      <a:pt x="115" y="19"/>
                    </a:moveTo>
                    <a:lnTo>
                      <a:pt x="115" y="19"/>
                    </a:lnTo>
                    <a:lnTo>
                      <a:pt x="131" y="20"/>
                    </a:lnTo>
                    <a:lnTo>
                      <a:pt x="146" y="24"/>
                    </a:lnTo>
                    <a:lnTo>
                      <a:pt x="152" y="6"/>
                    </a:lnTo>
                    <a:lnTo>
                      <a:pt x="152" y="6"/>
                    </a:lnTo>
                    <a:lnTo>
                      <a:pt x="163" y="10"/>
                    </a:lnTo>
                    <a:lnTo>
                      <a:pt x="173" y="15"/>
                    </a:lnTo>
                    <a:lnTo>
                      <a:pt x="183" y="21"/>
                    </a:lnTo>
                    <a:lnTo>
                      <a:pt x="192" y="29"/>
                    </a:lnTo>
                    <a:lnTo>
                      <a:pt x="179" y="42"/>
                    </a:lnTo>
                    <a:lnTo>
                      <a:pt x="179" y="42"/>
                    </a:lnTo>
                    <a:lnTo>
                      <a:pt x="187" y="48"/>
                    </a:lnTo>
                    <a:lnTo>
                      <a:pt x="193" y="56"/>
                    </a:lnTo>
                    <a:lnTo>
                      <a:pt x="198" y="64"/>
                    </a:lnTo>
                    <a:lnTo>
                      <a:pt x="203" y="72"/>
                    </a:lnTo>
                    <a:lnTo>
                      <a:pt x="219" y="64"/>
                    </a:lnTo>
                    <a:lnTo>
                      <a:pt x="219" y="64"/>
                    </a:lnTo>
                    <a:lnTo>
                      <a:pt x="224" y="74"/>
                    </a:lnTo>
                    <a:lnTo>
                      <a:pt x="228" y="85"/>
                    </a:lnTo>
                    <a:lnTo>
                      <a:pt x="230" y="97"/>
                    </a:lnTo>
                    <a:lnTo>
                      <a:pt x="231" y="108"/>
                    </a:lnTo>
                    <a:lnTo>
                      <a:pt x="213" y="109"/>
                    </a:lnTo>
                    <a:lnTo>
                      <a:pt x="213" y="109"/>
                    </a:lnTo>
                    <a:lnTo>
                      <a:pt x="213" y="119"/>
                    </a:lnTo>
                    <a:lnTo>
                      <a:pt x="213" y="127"/>
                    </a:lnTo>
                    <a:lnTo>
                      <a:pt x="210" y="137"/>
                    </a:lnTo>
                    <a:lnTo>
                      <a:pt x="208" y="147"/>
                    </a:lnTo>
                    <a:lnTo>
                      <a:pt x="225" y="152"/>
                    </a:lnTo>
                    <a:lnTo>
                      <a:pt x="225" y="152"/>
                    </a:lnTo>
                    <a:lnTo>
                      <a:pt x="221" y="163"/>
                    </a:lnTo>
                    <a:lnTo>
                      <a:pt x="217" y="173"/>
                    </a:lnTo>
                    <a:lnTo>
                      <a:pt x="210" y="183"/>
                    </a:lnTo>
                    <a:lnTo>
                      <a:pt x="203" y="192"/>
                    </a:lnTo>
                    <a:lnTo>
                      <a:pt x="189" y="179"/>
                    </a:lnTo>
                    <a:lnTo>
                      <a:pt x="189" y="179"/>
                    </a:lnTo>
                    <a:lnTo>
                      <a:pt x="183" y="187"/>
                    </a:lnTo>
                    <a:lnTo>
                      <a:pt x="176" y="193"/>
                    </a:lnTo>
                    <a:lnTo>
                      <a:pt x="167" y="198"/>
                    </a:lnTo>
                    <a:lnTo>
                      <a:pt x="160" y="203"/>
                    </a:lnTo>
                    <a:lnTo>
                      <a:pt x="167" y="220"/>
                    </a:lnTo>
                    <a:lnTo>
                      <a:pt x="167" y="220"/>
                    </a:lnTo>
                    <a:lnTo>
                      <a:pt x="157" y="224"/>
                    </a:lnTo>
                    <a:lnTo>
                      <a:pt x="146" y="228"/>
                    </a:lnTo>
                    <a:lnTo>
                      <a:pt x="135" y="230"/>
                    </a:lnTo>
                    <a:lnTo>
                      <a:pt x="124" y="231"/>
                    </a:lnTo>
                    <a:lnTo>
                      <a:pt x="123" y="213"/>
                    </a:lnTo>
                    <a:lnTo>
                      <a:pt x="123" y="213"/>
                    </a:lnTo>
                    <a:lnTo>
                      <a:pt x="115" y="213"/>
                    </a:lnTo>
                    <a:lnTo>
                      <a:pt x="115" y="163"/>
                    </a:lnTo>
                    <a:lnTo>
                      <a:pt x="115" y="163"/>
                    </a:lnTo>
                    <a:lnTo>
                      <a:pt x="123" y="162"/>
                    </a:lnTo>
                    <a:lnTo>
                      <a:pt x="130" y="161"/>
                    </a:lnTo>
                    <a:lnTo>
                      <a:pt x="136" y="158"/>
                    </a:lnTo>
                    <a:lnTo>
                      <a:pt x="144" y="155"/>
                    </a:lnTo>
                    <a:lnTo>
                      <a:pt x="149" y="150"/>
                    </a:lnTo>
                    <a:lnTo>
                      <a:pt x="153" y="144"/>
                    </a:lnTo>
                    <a:lnTo>
                      <a:pt x="157" y="137"/>
                    </a:lnTo>
                    <a:lnTo>
                      <a:pt x="161" y="131"/>
                    </a:lnTo>
                    <a:lnTo>
                      <a:pt x="161" y="131"/>
                    </a:lnTo>
                    <a:lnTo>
                      <a:pt x="162" y="121"/>
                    </a:lnTo>
                    <a:lnTo>
                      <a:pt x="162" y="113"/>
                    </a:lnTo>
                    <a:lnTo>
                      <a:pt x="161" y="103"/>
                    </a:lnTo>
                    <a:lnTo>
                      <a:pt x="158" y="94"/>
                    </a:lnTo>
                    <a:lnTo>
                      <a:pt x="153" y="87"/>
                    </a:lnTo>
                    <a:lnTo>
                      <a:pt x="147" y="80"/>
                    </a:lnTo>
                    <a:lnTo>
                      <a:pt x="140" y="74"/>
                    </a:lnTo>
                    <a:lnTo>
                      <a:pt x="130" y="71"/>
                    </a:lnTo>
                    <a:lnTo>
                      <a:pt x="130" y="71"/>
                    </a:lnTo>
                    <a:lnTo>
                      <a:pt x="123" y="69"/>
                    </a:lnTo>
                    <a:lnTo>
                      <a:pt x="115" y="68"/>
                    </a:lnTo>
                    <a:lnTo>
                      <a:pt x="115" y="19"/>
                    </a:lnTo>
                    <a:close/>
                    <a:moveTo>
                      <a:pt x="29" y="160"/>
                    </a:moveTo>
                    <a:lnTo>
                      <a:pt x="11" y="167"/>
                    </a:lnTo>
                    <a:lnTo>
                      <a:pt x="11" y="167"/>
                    </a:lnTo>
                    <a:lnTo>
                      <a:pt x="8" y="157"/>
                    </a:lnTo>
                    <a:lnTo>
                      <a:pt x="4" y="146"/>
                    </a:lnTo>
                    <a:lnTo>
                      <a:pt x="1" y="135"/>
                    </a:lnTo>
                    <a:lnTo>
                      <a:pt x="0" y="124"/>
                    </a:lnTo>
                    <a:lnTo>
                      <a:pt x="19" y="123"/>
                    </a:lnTo>
                    <a:lnTo>
                      <a:pt x="19" y="123"/>
                    </a:lnTo>
                    <a:lnTo>
                      <a:pt x="17" y="114"/>
                    </a:lnTo>
                    <a:lnTo>
                      <a:pt x="19" y="104"/>
                    </a:lnTo>
                    <a:lnTo>
                      <a:pt x="20" y="94"/>
                    </a:lnTo>
                    <a:lnTo>
                      <a:pt x="24" y="85"/>
                    </a:lnTo>
                    <a:lnTo>
                      <a:pt x="5" y="79"/>
                    </a:lnTo>
                    <a:lnTo>
                      <a:pt x="5" y="79"/>
                    </a:lnTo>
                    <a:lnTo>
                      <a:pt x="10" y="68"/>
                    </a:lnTo>
                    <a:lnTo>
                      <a:pt x="15" y="58"/>
                    </a:lnTo>
                    <a:lnTo>
                      <a:pt x="21" y="48"/>
                    </a:lnTo>
                    <a:lnTo>
                      <a:pt x="29" y="40"/>
                    </a:lnTo>
                    <a:lnTo>
                      <a:pt x="42" y="52"/>
                    </a:lnTo>
                    <a:lnTo>
                      <a:pt x="42" y="52"/>
                    </a:lnTo>
                    <a:lnTo>
                      <a:pt x="48" y="45"/>
                    </a:lnTo>
                    <a:lnTo>
                      <a:pt x="56" y="38"/>
                    </a:lnTo>
                    <a:lnTo>
                      <a:pt x="63" y="34"/>
                    </a:lnTo>
                    <a:lnTo>
                      <a:pt x="72" y="29"/>
                    </a:lnTo>
                    <a:lnTo>
                      <a:pt x="63" y="12"/>
                    </a:lnTo>
                    <a:lnTo>
                      <a:pt x="63" y="12"/>
                    </a:lnTo>
                    <a:lnTo>
                      <a:pt x="74" y="8"/>
                    </a:lnTo>
                    <a:lnTo>
                      <a:pt x="85" y="4"/>
                    </a:lnTo>
                    <a:lnTo>
                      <a:pt x="97" y="1"/>
                    </a:lnTo>
                    <a:lnTo>
                      <a:pt x="108" y="0"/>
                    </a:lnTo>
                    <a:lnTo>
                      <a:pt x="109" y="19"/>
                    </a:lnTo>
                    <a:lnTo>
                      <a:pt x="109" y="19"/>
                    </a:lnTo>
                    <a:lnTo>
                      <a:pt x="115" y="19"/>
                    </a:lnTo>
                    <a:lnTo>
                      <a:pt x="115" y="68"/>
                    </a:lnTo>
                    <a:lnTo>
                      <a:pt x="115" y="68"/>
                    </a:lnTo>
                    <a:lnTo>
                      <a:pt x="108" y="69"/>
                    </a:lnTo>
                    <a:lnTo>
                      <a:pt x="102" y="71"/>
                    </a:lnTo>
                    <a:lnTo>
                      <a:pt x="94" y="73"/>
                    </a:lnTo>
                    <a:lnTo>
                      <a:pt x="88" y="77"/>
                    </a:lnTo>
                    <a:lnTo>
                      <a:pt x="83" y="82"/>
                    </a:lnTo>
                    <a:lnTo>
                      <a:pt x="78" y="88"/>
                    </a:lnTo>
                    <a:lnTo>
                      <a:pt x="74" y="94"/>
                    </a:lnTo>
                    <a:lnTo>
                      <a:pt x="71" y="100"/>
                    </a:lnTo>
                    <a:lnTo>
                      <a:pt x="71" y="100"/>
                    </a:lnTo>
                    <a:lnTo>
                      <a:pt x="68" y="110"/>
                    </a:lnTo>
                    <a:lnTo>
                      <a:pt x="68" y="120"/>
                    </a:lnTo>
                    <a:lnTo>
                      <a:pt x="71" y="129"/>
                    </a:lnTo>
                    <a:lnTo>
                      <a:pt x="73" y="137"/>
                    </a:lnTo>
                    <a:lnTo>
                      <a:pt x="78" y="145"/>
                    </a:lnTo>
                    <a:lnTo>
                      <a:pt x="84" y="151"/>
                    </a:lnTo>
                    <a:lnTo>
                      <a:pt x="92" y="157"/>
                    </a:lnTo>
                    <a:lnTo>
                      <a:pt x="100" y="161"/>
                    </a:lnTo>
                    <a:lnTo>
                      <a:pt x="100" y="161"/>
                    </a:lnTo>
                    <a:lnTo>
                      <a:pt x="108" y="162"/>
                    </a:lnTo>
                    <a:lnTo>
                      <a:pt x="115" y="163"/>
                    </a:lnTo>
                    <a:lnTo>
                      <a:pt x="115" y="213"/>
                    </a:lnTo>
                    <a:lnTo>
                      <a:pt x="115" y="213"/>
                    </a:lnTo>
                    <a:lnTo>
                      <a:pt x="100" y="212"/>
                    </a:lnTo>
                    <a:lnTo>
                      <a:pt x="84" y="208"/>
                    </a:lnTo>
                    <a:lnTo>
                      <a:pt x="79" y="226"/>
                    </a:lnTo>
                    <a:lnTo>
                      <a:pt x="79" y="226"/>
                    </a:lnTo>
                    <a:lnTo>
                      <a:pt x="68" y="221"/>
                    </a:lnTo>
                    <a:lnTo>
                      <a:pt x="58" y="216"/>
                    </a:lnTo>
                    <a:lnTo>
                      <a:pt x="48" y="210"/>
                    </a:lnTo>
                    <a:lnTo>
                      <a:pt x="40" y="203"/>
                    </a:lnTo>
                    <a:lnTo>
                      <a:pt x="52" y="189"/>
                    </a:lnTo>
                    <a:lnTo>
                      <a:pt x="52" y="189"/>
                    </a:lnTo>
                    <a:lnTo>
                      <a:pt x="45" y="183"/>
                    </a:lnTo>
                    <a:lnTo>
                      <a:pt x="38" y="176"/>
                    </a:lnTo>
                    <a:lnTo>
                      <a:pt x="34" y="168"/>
                    </a:lnTo>
                    <a:lnTo>
                      <a:pt x="29" y="160"/>
                    </a:lnTo>
                    <a:lnTo>
                      <a:pt x="29" y="160"/>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E16D22"/>
                  </a:solidFill>
                  <a:effectLst/>
                  <a:uLnTx/>
                  <a:uFillTx/>
                  <a:latin typeface="Arial"/>
                  <a:ea typeface="+mn-ea"/>
                  <a:cs typeface="+mn-cs"/>
                </a:endParaRPr>
              </a:p>
            </p:txBody>
          </p:sp>
          <p:sp>
            <p:nvSpPr>
              <p:cNvPr id="58" name="Freeform 15"/>
              <p:cNvSpPr>
                <a:spLocks noEditPoints="1"/>
              </p:cNvSpPr>
              <p:nvPr/>
            </p:nvSpPr>
            <p:spPr bwMode="auto">
              <a:xfrm>
                <a:off x="3228955" y="2589225"/>
                <a:ext cx="190500" cy="190500"/>
              </a:xfrm>
              <a:custGeom>
                <a:avLst/>
                <a:gdLst/>
                <a:ahLst/>
                <a:cxnLst>
                  <a:cxn ang="0">
                    <a:pos x="131" y="0"/>
                  </a:cxn>
                  <a:cxn ang="0">
                    <a:pos x="170" y="10"/>
                  </a:cxn>
                  <a:cxn ang="0">
                    <a:pos x="163" y="47"/>
                  </a:cxn>
                  <a:cxn ang="0">
                    <a:pos x="186" y="65"/>
                  </a:cxn>
                  <a:cxn ang="0">
                    <a:pos x="222" y="53"/>
                  </a:cxn>
                  <a:cxn ang="0">
                    <a:pos x="234" y="76"/>
                  </a:cxn>
                  <a:cxn ang="0">
                    <a:pos x="204" y="107"/>
                  </a:cxn>
                  <a:cxn ang="0">
                    <a:pos x="205" y="127"/>
                  </a:cxn>
                  <a:cxn ang="0">
                    <a:pos x="236" y="157"/>
                  </a:cxn>
                  <a:cxn ang="0">
                    <a:pos x="225" y="180"/>
                  </a:cxn>
                  <a:cxn ang="0">
                    <a:pos x="182" y="178"/>
                  </a:cxn>
                  <a:cxn ang="0">
                    <a:pos x="168" y="190"/>
                  </a:cxn>
                  <a:cxn ang="0">
                    <a:pos x="151" y="199"/>
                  </a:cxn>
                  <a:cxn ang="0">
                    <a:pos x="154" y="236"/>
                  </a:cxn>
                  <a:cxn ang="0">
                    <a:pos x="121" y="240"/>
                  </a:cxn>
                  <a:cxn ang="0">
                    <a:pos x="134" y="189"/>
                  </a:cxn>
                  <a:cxn ang="0">
                    <a:pos x="158" y="179"/>
                  </a:cxn>
                  <a:cxn ang="0">
                    <a:pos x="184" y="148"/>
                  </a:cxn>
                  <a:cxn ang="0">
                    <a:pos x="191" y="109"/>
                  </a:cxn>
                  <a:cxn ang="0">
                    <a:pos x="182" y="85"/>
                  </a:cxn>
                  <a:cxn ang="0">
                    <a:pos x="160" y="62"/>
                  </a:cxn>
                  <a:cxn ang="0">
                    <a:pos x="131" y="50"/>
                  </a:cxn>
                  <a:cxn ang="0">
                    <a:pos x="121" y="34"/>
                  </a:cxn>
                  <a:cxn ang="0">
                    <a:pos x="121" y="240"/>
                  </a:cxn>
                  <a:cxn ang="0">
                    <a:pos x="114" y="204"/>
                  </a:cxn>
                  <a:cxn ang="0">
                    <a:pos x="95" y="200"/>
                  </a:cxn>
                  <a:cxn ang="0">
                    <a:pos x="60" y="224"/>
                  </a:cxn>
                  <a:cxn ang="0">
                    <a:pos x="39" y="208"/>
                  </a:cxn>
                  <a:cxn ang="0">
                    <a:pos x="51" y="167"/>
                  </a:cxn>
                  <a:cxn ang="0">
                    <a:pos x="42" y="149"/>
                  </a:cxn>
                  <a:cxn ang="0">
                    <a:pos x="37" y="131"/>
                  </a:cxn>
                  <a:cxn ang="0">
                    <a:pos x="0" y="122"/>
                  </a:cxn>
                  <a:cxn ang="0">
                    <a:pos x="6" y="83"/>
                  </a:cxn>
                  <a:cxn ang="0">
                    <a:pos x="43" y="85"/>
                  </a:cxn>
                  <a:cxn ang="0">
                    <a:pos x="60" y="62"/>
                  </a:cxn>
                  <a:cxn ang="0">
                    <a:pos x="42" y="27"/>
                  </a:cxn>
                  <a:cxn ang="0">
                    <a:pos x="78" y="7"/>
                  </a:cxn>
                  <a:cxn ang="0">
                    <a:pos x="105" y="37"/>
                  </a:cxn>
                  <a:cxn ang="0">
                    <a:pos x="121" y="49"/>
                  </a:cxn>
                  <a:cxn ang="0">
                    <a:pos x="95" y="54"/>
                  </a:cxn>
                  <a:cxn ang="0">
                    <a:pos x="63" y="79"/>
                  </a:cxn>
                  <a:cxn ang="0">
                    <a:pos x="51" y="117"/>
                  </a:cxn>
                  <a:cxn ang="0">
                    <a:pos x="55" y="144"/>
                  </a:cxn>
                  <a:cxn ang="0">
                    <a:pos x="73" y="172"/>
                  </a:cxn>
                  <a:cxn ang="0">
                    <a:pos x="100" y="186"/>
                  </a:cxn>
                  <a:cxn ang="0">
                    <a:pos x="121" y="240"/>
                  </a:cxn>
                </a:cxnLst>
                <a:rect l="0" t="0" r="r" b="b"/>
                <a:pathLst>
                  <a:path w="240" h="240">
                    <a:moveTo>
                      <a:pt x="128" y="36"/>
                    </a:moveTo>
                    <a:lnTo>
                      <a:pt x="131" y="0"/>
                    </a:lnTo>
                    <a:lnTo>
                      <a:pt x="131" y="0"/>
                    </a:lnTo>
                    <a:lnTo>
                      <a:pt x="145" y="1"/>
                    </a:lnTo>
                    <a:lnTo>
                      <a:pt x="157" y="5"/>
                    </a:lnTo>
                    <a:lnTo>
                      <a:pt x="170" y="10"/>
                    </a:lnTo>
                    <a:lnTo>
                      <a:pt x="182" y="16"/>
                    </a:lnTo>
                    <a:lnTo>
                      <a:pt x="163" y="47"/>
                    </a:lnTo>
                    <a:lnTo>
                      <a:pt x="163" y="47"/>
                    </a:lnTo>
                    <a:lnTo>
                      <a:pt x="172" y="52"/>
                    </a:lnTo>
                    <a:lnTo>
                      <a:pt x="178" y="58"/>
                    </a:lnTo>
                    <a:lnTo>
                      <a:pt x="186" y="65"/>
                    </a:lnTo>
                    <a:lnTo>
                      <a:pt x="191" y="73"/>
                    </a:lnTo>
                    <a:lnTo>
                      <a:pt x="222" y="53"/>
                    </a:lnTo>
                    <a:lnTo>
                      <a:pt x="222" y="53"/>
                    </a:lnTo>
                    <a:lnTo>
                      <a:pt x="228" y="64"/>
                    </a:lnTo>
                    <a:lnTo>
                      <a:pt x="234" y="76"/>
                    </a:lnTo>
                    <a:lnTo>
                      <a:pt x="234" y="76"/>
                    </a:lnTo>
                    <a:lnTo>
                      <a:pt x="238" y="90"/>
                    </a:lnTo>
                    <a:lnTo>
                      <a:pt x="240" y="102"/>
                    </a:lnTo>
                    <a:lnTo>
                      <a:pt x="204" y="107"/>
                    </a:lnTo>
                    <a:lnTo>
                      <a:pt x="204" y="107"/>
                    </a:lnTo>
                    <a:lnTo>
                      <a:pt x="205" y="117"/>
                    </a:lnTo>
                    <a:lnTo>
                      <a:pt x="205" y="127"/>
                    </a:lnTo>
                    <a:lnTo>
                      <a:pt x="204" y="136"/>
                    </a:lnTo>
                    <a:lnTo>
                      <a:pt x="202" y="146"/>
                    </a:lnTo>
                    <a:lnTo>
                      <a:pt x="236" y="157"/>
                    </a:lnTo>
                    <a:lnTo>
                      <a:pt x="236" y="157"/>
                    </a:lnTo>
                    <a:lnTo>
                      <a:pt x="231" y="169"/>
                    </a:lnTo>
                    <a:lnTo>
                      <a:pt x="225" y="180"/>
                    </a:lnTo>
                    <a:lnTo>
                      <a:pt x="218" y="193"/>
                    </a:lnTo>
                    <a:lnTo>
                      <a:pt x="208" y="203"/>
                    </a:lnTo>
                    <a:lnTo>
                      <a:pt x="182" y="178"/>
                    </a:lnTo>
                    <a:lnTo>
                      <a:pt x="182" y="178"/>
                    </a:lnTo>
                    <a:lnTo>
                      <a:pt x="176" y="184"/>
                    </a:lnTo>
                    <a:lnTo>
                      <a:pt x="168" y="190"/>
                    </a:lnTo>
                    <a:lnTo>
                      <a:pt x="160" y="195"/>
                    </a:lnTo>
                    <a:lnTo>
                      <a:pt x="151" y="199"/>
                    </a:lnTo>
                    <a:lnTo>
                      <a:pt x="151" y="199"/>
                    </a:lnTo>
                    <a:lnTo>
                      <a:pt x="163" y="232"/>
                    </a:lnTo>
                    <a:lnTo>
                      <a:pt x="163" y="232"/>
                    </a:lnTo>
                    <a:lnTo>
                      <a:pt x="154" y="236"/>
                    </a:lnTo>
                    <a:lnTo>
                      <a:pt x="142" y="238"/>
                    </a:lnTo>
                    <a:lnTo>
                      <a:pt x="131" y="240"/>
                    </a:lnTo>
                    <a:lnTo>
                      <a:pt x="121" y="240"/>
                    </a:lnTo>
                    <a:lnTo>
                      <a:pt x="121" y="190"/>
                    </a:lnTo>
                    <a:lnTo>
                      <a:pt x="121" y="190"/>
                    </a:lnTo>
                    <a:lnTo>
                      <a:pt x="134" y="189"/>
                    </a:lnTo>
                    <a:lnTo>
                      <a:pt x="146" y="185"/>
                    </a:lnTo>
                    <a:lnTo>
                      <a:pt x="146" y="185"/>
                    </a:lnTo>
                    <a:lnTo>
                      <a:pt x="158" y="179"/>
                    </a:lnTo>
                    <a:lnTo>
                      <a:pt x="170" y="170"/>
                    </a:lnTo>
                    <a:lnTo>
                      <a:pt x="178" y="161"/>
                    </a:lnTo>
                    <a:lnTo>
                      <a:pt x="184" y="148"/>
                    </a:lnTo>
                    <a:lnTo>
                      <a:pt x="189" y="136"/>
                    </a:lnTo>
                    <a:lnTo>
                      <a:pt x="191" y="122"/>
                    </a:lnTo>
                    <a:lnTo>
                      <a:pt x="191" y="109"/>
                    </a:lnTo>
                    <a:lnTo>
                      <a:pt x="187" y="95"/>
                    </a:lnTo>
                    <a:lnTo>
                      <a:pt x="187" y="95"/>
                    </a:lnTo>
                    <a:lnTo>
                      <a:pt x="182" y="85"/>
                    </a:lnTo>
                    <a:lnTo>
                      <a:pt x="176" y="75"/>
                    </a:lnTo>
                    <a:lnTo>
                      <a:pt x="168" y="68"/>
                    </a:lnTo>
                    <a:lnTo>
                      <a:pt x="160" y="62"/>
                    </a:lnTo>
                    <a:lnTo>
                      <a:pt x="151" y="57"/>
                    </a:lnTo>
                    <a:lnTo>
                      <a:pt x="141" y="53"/>
                    </a:lnTo>
                    <a:lnTo>
                      <a:pt x="131" y="50"/>
                    </a:lnTo>
                    <a:lnTo>
                      <a:pt x="121" y="49"/>
                    </a:lnTo>
                    <a:lnTo>
                      <a:pt x="121" y="34"/>
                    </a:lnTo>
                    <a:lnTo>
                      <a:pt x="121" y="34"/>
                    </a:lnTo>
                    <a:lnTo>
                      <a:pt x="128" y="36"/>
                    </a:lnTo>
                    <a:lnTo>
                      <a:pt x="128" y="36"/>
                    </a:lnTo>
                    <a:close/>
                    <a:moveTo>
                      <a:pt x="121" y="240"/>
                    </a:moveTo>
                    <a:lnTo>
                      <a:pt x="121" y="240"/>
                    </a:lnTo>
                    <a:lnTo>
                      <a:pt x="110" y="240"/>
                    </a:lnTo>
                    <a:lnTo>
                      <a:pt x="114" y="204"/>
                    </a:lnTo>
                    <a:lnTo>
                      <a:pt x="114" y="204"/>
                    </a:lnTo>
                    <a:lnTo>
                      <a:pt x="104" y="203"/>
                    </a:lnTo>
                    <a:lnTo>
                      <a:pt x="95" y="200"/>
                    </a:lnTo>
                    <a:lnTo>
                      <a:pt x="87" y="196"/>
                    </a:lnTo>
                    <a:lnTo>
                      <a:pt x="78" y="193"/>
                    </a:lnTo>
                    <a:lnTo>
                      <a:pt x="60" y="224"/>
                    </a:lnTo>
                    <a:lnTo>
                      <a:pt x="60" y="224"/>
                    </a:lnTo>
                    <a:lnTo>
                      <a:pt x="48" y="216"/>
                    </a:lnTo>
                    <a:lnTo>
                      <a:pt x="39" y="208"/>
                    </a:lnTo>
                    <a:lnTo>
                      <a:pt x="29" y="198"/>
                    </a:lnTo>
                    <a:lnTo>
                      <a:pt x="20" y="186"/>
                    </a:lnTo>
                    <a:lnTo>
                      <a:pt x="51" y="167"/>
                    </a:lnTo>
                    <a:lnTo>
                      <a:pt x="51" y="167"/>
                    </a:lnTo>
                    <a:lnTo>
                      <a:pt x="46" y="158"/>
                    </a:lnTo>
                    <a:lnTo>
                      <a:pt x="42" y="149"/>
                    </a:lnTo>
                    <a:lnTo>
                      <a:pt x="42" y="149"/>
                    </a:lnTo>
                    <a:lnTo>
                      <a:pt x="39" y="141"/>
                    </a:lnTo>
                    <a:lnTo>
                      <a:pt x="37" y="131"/>
                    </a:lnTo>
                    <a:lnTo>
                      <a:pt x="1" y="137"/>
                    </a:lnTo>
                    <a:lnTo>
                      <a:pt x="1" y="137"/>
                    </a:lnTo>
                    <a:lnTo>
                      <a:pt x="0" y="122"/>
                    </a:lnTo>
                    <a:lnTo>
                      <a:pt x="0" y="109"/>
                    </a:lnTo>
                    <a:lnTo>
                      <a:pt x="3" y="96"/>
                    </a:lnTo>
                    <a:lnTo>
                      <a:pt x="6" y="83"/>
                    </a:lnTo>
                    <a:lnTo>
                      <a:pt x="40" y="94"/>
                    </a:lnTo>
                    <a:lnTo>
                      <a:pt x="40" y="94"/>
                    </a:lnTo>
                    <a:lnTo>
                      <a:pt x="43" y="85"/>
                    </a:lnTo>
                    <a:lnTo>
                      <a:pt x="48" y="76"/>
                    </a:lnTo>
                    <a:lnTo>
                      <a:pt x="53" y="69"/>
                    </a:lnTo>
                    <a:lnTo>
                      <a:pt x="60" y="62"/>
                    </a:lnTo>
                    <a:lnTo>
                      <a:pt x="34" y="37"/>
                    </a:lnTo>
                    <a:lnTo>
                      <a:pt x="34" y="37"/>
                    </a:lnTo>
                    <a:lnTo>
                      <a:pt x="42" y="27"/>
                    </a:lnTo>
                    <a:lnTo>
                      <a:pt x="53" y="20"/>
                    </a:lnTo>
                    <a:lnTo>
                      <a:pt x="64" y="12"/>
                    </a:lnTo>
                    <a:lnTo>
                      <a:pt x="78" y="7"/>
                    </a:lnTo>
                    <a:lnTo>
                      <a:pt x="90" y="41"/>
                    </a:lnTo>
                    <a:lnTo>
                      <a:pt x="90" y="41"/>
                    </a:lnTo>
                    <a:lnTo>
                      <a:pt x="105" y="37"/>
                    </a:lnTo>
                    <a:lnTo>
                      <a:pt x="121" y="34"/>
                    </a:lnTo>
                    <a:lnTo>
                      <a:pt x="121" y="49"/>
                    </a:lnTo>
                    <a:lnTo>
                      <a:pt x="121" y="49"/>
                    </a:lnTo>
                    <a:lnTo>
                      <a:pt x="108" y="50"/>
                    </a:lnTo>
                    <a:lnTo>
                      <a:pt x="95" y="54"/>
                    </a:lnTo>
                    <a:lnTo>
                      <a:pt x="95" y="54"/>
                    </a:lnTo>
                    <a:lnTo>
                      <a:pt x="83" y="60"/>
                    </a:lnTo>
                    <a:lnTo>
                      <a:pt x="72" y="69"/>
                    </a:lnTo>
                    <a:lnTo>
                      <a:pt x="63" y="79"/>
                    </a:lnTo>
                    <a:lnTo>
                      <a:pt x="57" y="91"/>
                    </a:lnTo>
                    <a:lnTo>
                      <a:pt x="52" y="104"/>
                    </a:lnTo>
                    <a:lnTo>
                      <a:pt x="51" y="117"/>
                    </a:lnTo>
                    <a:lnTo>
                      <a:pt x="51" y="131"/>
                    </a:lnTo>
                    <a:lnTo>
                      <a:pt x="55" y="144"/>
                    </a:lnTo>
                    <a:lnTo>
                      <a:pt x="55" y="144"/>
                    </a:lnTo>
                    <a:lnTo>
                      <a:pt x="60" y="154"/>
                    </a:lnTo>
                    <a:lnTo>
                      <a:pt x="66" y="163"/>
                    </a:lnTo>
                    <a:lnTo>
                      <a:pt x="73" y="172"/>
                    </a:lnTo>
                    <a:lnTo>
                      <a:pt x="82" y="178"/>
                    </a:lnTo>
                    <a:lnTo>
                      <a:pt x="90" y="183"/>
                    </a:lnTo>
                    <a:lnTo>
                      <a:pt x="100" y="186"/>
                    </a:lnTo>
                    <a:lnTo>
                      <a:pt x="110" y="189"/>
                    </a:lnTo>
                    <a:lnTo>
                      <a:pt x="121" y="190"/>
                    </a:lnTo>
                    <a:lnTo>
                      <a:pt x="121" y="240"/>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E16D22"/>
                  </a:solidFill>
                  <a:effectLst/>
                  <a:uLnTx/>
                  <a:uFillTx/>
                  <a:latin typeface="Arial"/>
                  <a:ea typeface="+mn-ea"/>
                  <a:cs typeface="+mn-cs"/>
                </a:endParaRPr>
              </a:p>
            </p:txBody>
          </p:sp>
        </p:grpSp>
      </p:grpSp>
      <p:sp>
        <p:nvSpPr>
          <p:cNvPr id="44" name="Title 1">
            <a:extLst>
              <a:ext uri="{FF2B5EF4-FFF2-40B4-BE49-F238E27FC236}">
                <a16:creationId xmlns="" xmlns:a16="http://schemas.microsoft.com/office/drawing/2014/main" id="{A338031B-C3D7-479E-A423-BB14120D533C}"/>
              </a:ext>
            </a:extLst>
          </p:cNvPr>
          <p:cNvSpPr txBox="1">
            <a:spLocks/>
          </p:cNvSpPr>
          <p:nvPr/>
        </p:nvSpPr>
        <p:spPr>
          <a:xfrm>
            <a:off x="359532" y="368660"/>
            <a:ext cx="5724636" cy="800219"/>
          </a:xfrm>
          <a:prstGeom prst="rect">
            <a:avLst/>
          </a:prstGeom>
        </p:spPr>
        <p:txBody>
          <a:bodyPr vert="horz" lIns="0" tIns="36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2600" b="1" i="0" u="none" strike="noStrike" kern="1200" cap="none" spc="0" normalizeH="0" baseline="0" noProof="0" dirty="0">
                <a:ln>
                  <a:noFill/>
                </a:ln>
                <a:solidFill>
                  <a:srgbClr val="2F8FD1"/>
                </a:solidFill>
                <a:effectLst/>
                <a:uLnTx/>
                <a:uFillTx/>
                <a:latin typeface="Arial" pitchFamily="34" charset="0"/>
                <a:ea typeface="+mj-ea"/>
                <a:cs typeface="Arial" pitchFamily="34" charset="0"/>
              </a:rPr>
              <a:t>How do apprenticeships compare to full time university?</a:t>
            </a:r>
          </a:p>
        </p:txBody>
      </p:sp>
      <p:sp>
        <p:nvSpPr>
          <p:cNvPr id="5" name="Right Brace 4">
            <a:extLst>
              <a:ext uri="{FF2B5EF4-FFF2-40B4-BE49-F238E27FC236}">
                <a16:creationId xmlns="" xmlns:a16="http://schemas.microsoft.com/office/drawing/2014/main" id="{865B5ADC-6712-4148-9C63-92DF9A8398AD}"/>
              </a:ext>
            </a:extLst>
          </p:cNvPr>
          <p:cNvSpPr/>
          <p:nvPr/>
        </p:nvSpPr>
        <p:spPr>
          <a:xfrm rot="5400000">
            <a:off x="5605264" y="2765801"/>
            <a:ext cx="431288" cy="5090104"/>
          </a:xfrm>
          <a:prstGeom prst="rightBrace">
            <a:avLst>
              <a:gd name="adj1" fmla="val 8333"/>
              <a:gd name="adj2" fmla="val 50544"/>
            </a:avLst>
          </a:prstGeom>
          <a:solidFill>
            <a:srgbClr val="2F8FD1"/>
          </a:solidFill>
          <a:ln>
            <a:solidFill>
              <a:srgbClr val="2F8FD1"/>
            </a:solidFill>
          </a:ln>
        </p:spPr>
        <p:style>
          <a:lnRef idx="3">
            <a:schemeClr val="dk1"/>
          </a:lnRef>
          <a:fillRef idx="0">
            <a:schemeClr val="dk1"/>
          </a:fillRef>
          <a:effectRef idx="2">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E16D22"/>
              </a:solidFill>
              <a:effectLst/>
              <a:uLnTx/>
              <a:uFillTx/>
              <a:latin typeface="Arial"/>
              <a:ea typeface="+mn-ea"/>
              <a:cs typeface="+mn-cs"/>
            </a:endParaRPr>
          </a:p>
        </p:txBody>
      </p:sp>
      <p:sp>
        <p:nvSpPr>
          <p:cNvPr id="6" name="TextBox 5">
            <a:extLst>
              <a:ext uri="{FF2B5EF4-FFF2-40B4-BE49-F238E27FC236}">
                <a16:creationId xmlns="" xmlns:a16="http://schemas.microsoft.com/office/drawing/2014/main" id="{2F4ED1EC-0AA8-4C3D-BE50-A7251EB9F28E}"/>
              </a:ext>
            </a:extLst>
          </p:cNvPr>
          <p:cNvSpPr txBox="1"/>
          <p:nvPr/>
        </p:nvSpPr>
        <p:spPr>
          <a:xfrm>
            <a:off x="3275856" y="5618413"/>
            <a:ext cx="509010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2F8FD1"/>
                </a:solidFill>
                <a:effectLst/>
                <a:uLnTx/>
                <a:uFillTx/>
                <a:latin typeface="Arial"/>
                <a:ea typeface="+mn-ea"/>
                <a:cs typeface="+mn-cs"/>
              </a:rPr>
              <a:t>University fees paid by employer and/or government</a:t>
            </a:r>
          </a:p>
        </p:txBody>
      </p:sp>
      <p:sp>
        <p:nvSpPr>
          <p:cNvPr id="35" name="Rectangle 34">
            <a:extLst>
              <a:ext uri="{FF2B5EF4-FFF2-40B4-BE49-F238E27FC236}">
                <a16:creationId xmlns="" xmlns:a16="http://schemas.microsoft.com/office/drawing/2014/main" id="{AF555910-D47E-439A-9D85-447C0408989C}"/>
              </a:ext>
            </a:extLst>
          </p:cNvPr>
          <p:cNvSpPr/>
          <p:nvPr/>
        </p:nvSpPr>
        <p:spPr>
          <a:xfrm>
            <a:off x="2826332" y="3717874"/>
            <a:ext cx="990600" cy="1364377"/>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38" name="Rectangle 37">
            <a:extLst>
              <a:ext uri="{FF2B5EF4-FFF2-40B4-BE49-F238E27FC236}">
                <a16:creationId xmlns="" xmlns:a16="http://schemas.microsoft.com/office/drawing/2014/main" id="{8B8EA5F0-8632-4266-A8AB-903B40274CFC}"/>
              </a:ext>
            </a:extLst>
          </p:cNvPr>
          <p:cNvSpPr/>
          <p:nvPr/>
        </p:nvSpPr>
        <p:spPr>
          <a:xfrm>
            <a:off x="3813633" y="3725097"/>
            <a:ext cx="990600" cy="1364377"/>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59" name="Rectangle 58">
            <a:extLst>
              <a:ext uri="{FF2B5EF4-FFF2-40B4-BE49-F238E27FC236}">
                <a16:creationId xmlns="" xmlns:a16="http://schemas.microsoft.com/office/drawing/2014/main" id="{9F991CDF-D666-42CB-9457-2ED6C83DD464}"/>
              </a:ext>
            </a:extLst>
          </p:cNvPr>
          <p:cNvSpPr/>
          <p:nvPr/>
        </p:nvSpPr>
        <p:spPr>
          <a:xfrm>
            <a:off x="4815555" y="3717874"/>
            <a:ext cx="990600" cy="1364377"/>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60" name="Rectangle 59">
            <a:extLst>
              <a:ext uri="{FF2B5EF4-FFF2-40B4-BE49-F238E27FC236}">
                <a16:creationId xmlns="" xmlns:a16="http://schemas.microsoft.com/office/drawing/2014/main" id="{05EF8EAD-37C3-40A8-BEAF-A7D90F15B1C7}"/>
              </a:ext>
            </a:extLst>
          </p:cNvPr>
          <p:cNvSpPr/>
          <p:nvPr/>
        </p:nvSpPr>
        <p:spPr>
          <a:xfrm>
            <a:off x="5809566" y="3717874"/>
            <a:ext cx="990600" cy="1364377"/>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61" name="Rectangle 60">
            <a:extLst>
              <a:ext uri="{FF2B5EF4-FFF2-40B4-BE49-F238E27FC236}">
                <a16:creationId xmlns="" xmlns:a16="http://schemas.microsoft.com/office/drawing/2014/main" id="{C6E0DEEA-8ED2-4266-B18F-CC16B812563B}"/>
              </a:ext>
            </a:extLst>
          </p:cNvPr>
          <p:cNvSpPr/>
          <p:nvPr/>
        </p:nvSpPr>
        <p:spPr>
          <a:xfrm>
            <a:off x="6807258" y="3717874"/>
            <a:ext cx="990600" cy="1364377"/>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62" name="Rectangle 61">
            <a:extLst>
              <a:ext uri="{FF2B5EF4-FFF2-40B4-BE49-F238E27FC236}">
                <a16:creationId xmlns="" xmlns:a16="http://schemas.microsoft.com/office/drawing/2014/main" id="{8E977168-9CB0-4347-87A6-5B88312AEAC5}"/>
              </a:ext>
            </a:extLst>
          </p:cNvPr>
          <p:cNvSpPr/>
          <p:nvPr/>
        </p:nvSpPr>
        <p:spPr>
          <a:xfrm>
            <a:off x="7797858" y="3717874"/>
            <a:ext cx="990600" cy="1364377"/>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63" name="Rectangle 62">
            <a:extLst>
              <a:ext uri="{FF2B5EF4-FFF2-40B4-BE49-F238E27FC236}">
                <a16:creationId xmlns="" xmlns:a16="http://schemas.microsoft.com/office/drawing/2014/main" id="{CF18742D-304E-4217-BA69-0A8342DEC986}"/>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10" name="Graphic 9">
            <a:extLst>
              <a:ext uri="{FF2B5EF4-FFF2-40B4-BE49-F238E27FC236}">
                <a16:creationId xmlns="" xmlns:a16="http://schemas.microsoft.com/office/drawing/2014/main" id="{B1DFC4BE-668F-44DB-A32E-8C5D29E0003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652562" y="2781395"/>
            <a:ext cx="1674715" cy="1674715"/>
          </a:xfrm>
          <a:prstGeom prst="rect">
            <a:avLst/>
          </a:prstGeom>
        </p:spPr>
      </p:pic>
    </p:spTree>
    <p:extLst>
      <p:ext uri="{BB962C8B-B14F-4D97-AF65-F5344CB8AC3E}">
        <p14:creationId xmlns:p14="http://schemas.microsoft.com/office/powerpoint/2010/main" val="2799489846"/>
      </p:ext>
    </p:extLst>
  </p:cSld>
  <p:clrMapOvr>
    <a:masterClrMapping/>
  </p:clrMapOvr>
  <mc:AlternateContent xmlns:mc="http://schemas.openxmlformats.org/markup-compatibility/2006" xmlns:p14="http://schemas.microsoft.com/office/powerpoint/2010/main">
    <mc:Choice Requires="p14">
      <p:transition spd="slow" p14:dur="1600" advTm="127269">
        <p:blinds dir="vert"/>
      </p:transition>
    </mc:Choice>
    <mc:Fallback xmlns="">
      <p:transition spd="slow" advTm="12726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p:tgtEl>
                                          <p:spTgt spid="3"/>
                                        </p:tgtEl>
                                        <p:attrNameLst>
                                          <p:attrName>ppt_y</p:attrName>
                                        </p:attrNameLst>
                                      </p:cBhvr>
                                      <p:tavLst>
                                        <p:tav tm="0">
                                          <p:val>
                                            <p:strVal val="#ppt_y+#ppt_h*1.125000"/>
                                          </p:val>
                                        </p:tav>
                                        <p:tav tm="100000">
                                          <p:val>
                                            <p:strVal val="#ppt_y"/>
                                          </p:val>
                                        </p:tav>
                                      </p:tavLst>
                                    </p:anim>
                                    <p:animEffect transition="in" filter="wipe(up)">
                                      <p:cBhvr>
                                        <p:cTn id="13" dur="500"/>
                                        <p:tgtEl>
                                          <p:spTgt spid="3"/>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p:tgtEl>
                                          <p:spTgt spid="4"/>
                                        </p:tgtEl>
                                        <p:attrNameLst>
                                          <p:attrName>ppt_y</p:attrName>
                                        </p:attrNameLst>
                                      </p:cBhvr>
                                      <p:tavLst>
                                        <p:tav tm="0">
                                          <p:val>
                                            <p:strVal val="#ppt_y+#ppt_h*1.125000"/>
                                          </p:val>
                                        </p:tav>
                                        <p:tav tm="100000">
                                          <p:val>
                                            <p:strVal val="#ppt_y"/>
                                          </p:val>
                                        </p:tav>
                                      </p:tavLst>
                                    </p:anim>
                                    <p:animEffect transition="in" filter="wipe(up)">
                                      <p:cBhvr>
                                        <p:cTn id="18" dur="500"/>
                                        <p:tgtEl>
                                          <p:spTgt spid="4"/>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p:tgtEl>
                                          <p:spTgt spid="7"/>
                                        </p:tgtEl>
                                        <p:attrNameLst>
                                          <p:attrName>ppt_y</p:attrName>
                                        </p:attrNameLst>
                                      </p:cBhvr>
                                      <p:tavLst>
                                        <p:tav tm="0">
                                          <p:val>
                                            <p:strVal val="#ppt_y+#ppt_h*1.125000"/>
                                          </p:val>
                                        </p:tav>
                                        <p:tav tm="100000">
                                          <p:val>
                                            <p:strVal val="#ppt_y"/>
                                          </p:val>
                                        </p:tav>
                                      </p:tavLst>
                                    </p:anim>
                                    <p:animEffect transition="in" filter="wipe(up)">
                                      <p:cBhvr>
                                        <p:cTn id="23" dur="500"/>
                                        <p:tgtEl>
                                          <p:spTgt spid="7"/>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p:tgtEl>
                                          <p:spTgt spid="8"/>
                                        </p:tgtEl>
                                        <p:attrNameLst>
                                          <p:attrName>ppt_y</p:attrName>
                                        </p:attrNameLst>
                                      </p:cBhvr>
                                      <p:tavLst>
                                        <p:tav tm="0">
                                          <p:val>
                                            <p:strVal val="#ppt_y+#ppt_h*1.125000"/>
                                          </p:val>
                                        </p:tav>
                                        <p:tav tm="100000">
                                          <p:val>
                                            <p:strVal val="#ppt_y"/>
                                          </p:val>
                                        </p:tav>
                                      </p:tavLst>
                                    </p:anim>
                                    <p:animEffect transition="in" filter="wipe(up)">
                                      <p:cBhvr>
                                        <p:cTn id="28" dur="500"/>
                                        <p:tgtEl>
                                          <p:spTgt spid="8"/>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p:tgtEl>
                                          <p:spTgt spid="9"/>
                                        </p:tgtEl>
                                        <p:attrNameLst>
                                          <p:attrName>ppt_y</p:attrName>
                                        </p:attrNameLst>
                                      </p:cBhvr>
                                      <p:tavLst>
                                        <p:tav tm="0">
                                          <p:val>
                                            <p:strVal val="#ppt_y+#ppt_h*1.125000"/>
                                          </p:val>
                                        </p:tav>
                                        <p:tav tm="100000">
                                          <p:val>
                                            <p:strVal val="#ppt_y"/>
                                          </p:val>
                                        </p:tav>
                                      </p:tavLst>
                                    </p:anim>
                                    <p:animEffect transition="in" filter="wipe(up)">
                                      <p:cBhvr>
                                        <p:cTn id="33" dur="500"/>
                                        <p:tgtEl>
                                          <p:spTgt spid="9"/>
                                        </p:tgtEl>
                                      </p:cBhvr>
                                    </p:animEffect>
                                  </p:childTnLst>
                                </p:cTn>
                              </p:par>
                            </p:childTnLst>
                          </p:cTn>
                        </p:par>
                        <p:par>
                          <p:cTn id="34" fill="hold">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up)">
                                      <p:cBhvr>
                                        <p:cTn id="37" dur="500"/>
                                        <p:tgtEl>
                                          <p:spTgt spid="5"/>
                                        </p:tgtEl>
                                      </p:cBhvr>
                                    </p:animEffect>
                                  </p:childTnLst>
                                </p:cTn>
                              </p:par>
                            </p:childTnLst>
                          </p:cTn>
                        </p:par>
                        <p:par>
                          <p:cTn id="38" fill="hold">
                            <p:stCondLst>
                              <p:cond delay="3500"/>
                            </p:stCondLst>
                            <p:childTnLst>
                              <p:par>
                                <p:cTn id="39" presetID="22" presetClass="entr" presetSubtype="1" fill="hold" nodeType="afterEffect">
                                  <p:stCondLst>
                                    <p:cond delay="0"/>
                                  </p:stCondLst>
                                  <p:childTnLst>
                                    <p:set>
                                      <p:cBhvr>
                                        <p:cTn id="40" dur="1" fill="hold">
                                          <p:stCondLst>
                                            <p:cond delay="0"/>
                                          </p:stCondLst>
                                        </p:cTn>
                                        <p:tgtEl>
                                          <p:spTgt spid="6">
                                            <p:txEl>
                                              <p:pRg st="0" end="0"/>
                                            </p:txEl>
                                          </p:spTgt>
                                        </p:tgtEl>
                                        <p:attrNameLst>
                                          <p:attrName>style.visibility</p:attrName>
                                        </p:attrNameLst>
                                      </p:cBhvr>
                                      <p:to>
                                        <p:strVal val="visible"/>
                                      </p:to>
                                    </p:set>
                                    <p:animEffect transition="in" filter="wipe(up)">
                                      <p:cBhvr>
                                        <p:cTn id="4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ctrTitle"/>
          </p:nvPr>
        </p:nvSpPr>
        <p:spPr>
          <a:solidFill>
            <a:schemeClr val="bg1"/>
          </a:solidFill>
        </p:spPr>
        <p:txBody>
          <a:bodyPr/>
          <a:lstStyle/>
          <a:p>
            <a:pPr eaLnBrk="1" hangingPunct="1"/>
            <a:r>
              <a:rPr lang="en-GB" altLang="en-US" dirty="0"/>
              <a:t>Are there any jobs?</a:t>
            </a:r>
            <a:br>
              <a:rPr lang="en-GB" altLang="en-US" dirty="0"/>
            </a:br>
            <a:r>
              <a:rPr lang="en-GB" altLang="en-US" dirty="0">
                <a:solidFill>
                  <a:schemeClr val="tx2"/>
                </a:solidFill>
              </a:rPr>
              <a:t>How many vacancies are near me?</a:t>
            </a:r>
          </a:p>
        </p:txBody>
      </p:sp>
      <p:pic>
        <p:nvPicPr>
          <p:cNvPr id="6" name="Graphic 5">
            <a:extLst>
              <a:ext uri="{FF2B5EF4-FFF2-40B4-BE49-F238E27FC236}">
                <a16:creationId xmlns="" xmlns:a16="http://schemas.microsoft.com/office/drawing/2014/main" id="{EB8B4D83-887D-49F6-A044-9498D816396E}"/>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rot="196660">
            <a:off x="4572000" y="960596"/>
            <a:ext cx="4936808" cy="4936808"/>
          </a:xfrm>
          <a:prstGeom prst="rect">
            <a:avLst/>
          </a:prstGeom>
        </p:spPr>
      </p:pic>
      <p:sp>
        <p:nvSpPr>
          <p:cNvPr id="7" name="TextBox 6">
            <a:extLst>
              <a:ext uri="{FF2B5EF4-FFF2-40B4-BE49-F238E27FC236}">
                <a16:creationId xmlns="" xmlns:a16="http://schemas.microsoft.com/office/drawing/2014/main" id="{E7FDC0F7-4003-4073-88F9-8352E9EF1A00}"/>
              </a:ext>
            </a:extLst>
          </p:cNvPr>
          <p:cNvSpPr txBox="1"/>
          <p:nvPr/>
        </p:nvSpPr>
        <p:spPr>
          <a:xfrm>
            <a:off x="1403648" y="2045172"/>
            <a:ext cx="4608512" cy="707886"/>
          </a:xfrm>
          <a:prstGeom prst="rect">
            <a:avLst/>
          </a:prstGeom>
          <a:noFill/>
        </p:spPr>
        <p:txBody>
          <a:bodyPr wrap="square" rtlCol="0">
            <a:spAutoFit/>
          </a:bodyPr>
          <a:lstStyle/>
          <a:p>
            <a:pPr algn="ctr"/>
            <a:r>
              <a:rPr lang="en-GB" sz="4000" b="1" dirty="0">
                <a:solidFill>
                  <a:srgbClr val="2F8FD1"/>
                </a:solidFill>
              </a:rPr>
              <a:t>Vacancies</a:t>
            </a:r>
          </a:p>
        </p:txBody>
      </p:sp>
      <p:sp>
        <p:nvSpPr>
          <p:cNvPr id="8" name="Rectangle 7">
            <a:extLst>
              <a:ext uri="{FF2B5EF4-FFF2-40B4-BE49-F238E27FC236}">
                <a16:creationId xmlns="" xmlns:a16="http://schemas.microsoft.com/office/drawing/2014/main" id="{746F9EFB-59C1-4D1A-ACE2-3BB1D9382CFC}"/>
              </a:ext>
            </a:extLst>
          </p:cNvPr>
          <p:cNvSpPr/>
          <p:nvPr/>
        </p:nvSpPr>
        <p:spPr>
          <a:xfrm>
            <a:off x="557277" y="2780928"/>
            <a:ext cx="6102424" cy="2182777"/>
          </a:xfrm>
          <a:prstGeom prst="rect">
            <a:avLst/>
          </a:prstGeom>
        </p:spPr>
        <p:txBody>
          <a:bodyPr wrap="square">
            <a:spAutoFit/>
          </a:bodyPr>
          <a:lstStyle/>
          <a:p>
            <a:pPr algn="ctr">
              <a:lnSpc>
                <a:spcPct val="70000"/>
              </a:lnSpc>
            </a:pPr>
            <a:r>
              <a:rPr lang="en-GB" altLang="en-US" sz="3200" u="sng" dirty="0">
                <a:solidFill>
                  <a:schemeClr val="tx2"/>
                </a:solidFill>
                <a:latin typeface="Calibri" panose="020F0502020204030204" pitchFamily="34" charset="0"/>
                <a:cs typeface="Calibri" panose="020F0502020204030204" pitchFamily="34" charset="0"/>
              </a:rPr>
              <a:t>In your area:</a:t>
            </a:r>
            <a:br>
              <a:rPr lang="en-GB" altLang="en-US" sz="3200" u="sng" dirty="0">
                <a:solidFill>
                  <a:schemeClr val="tx2"/>
                </a:solidFill>
                <a:latin typeface="Calibri" panose="020F0502020204030204" pitchFamily="34" charset="0"/>
                <a:cs typeface="Calibri" panose="020F0502020204030204" pitchFamily="34" charset="0"/>
              </a:rPr>
            </a:br>
            <a:endParaRPr lang="en-GB" altLang="en-US" sz="3200" u="sng" dirty="0">
              <a:solidFill>
                <a:schemeClr val="tx2"/>
              </a:solidFill>
              <a:latin typeface="Calibri" panose="020F0502020204030204" pitchFamily="34" charset="0"/>
              <a:cs typeface="Calibri" panose="020F0502020204030204" pitchFamily="34" charset="0"/>
            </a:endParaRPr>
          </a:p>
          <a:p>
            <a:pPr algn="ctr">
              <a:lnSpc>
                <a:spcPct val="70000"/>
              </a:lnSpc>
            </a:pPr>
            <a:r>
              <a:rPr lang="en-GB" altLang="en-US" sz="3200" dirty="0">
                <a:solidFill>
                  <a:schemeClr val="tx2"/>
                </a:solidFill>
                <a:latin typeface="Calibri" panose="020F0502020204030204" pitchFamily="34" charset="0"/>
                <a:cs typeface="Calibri" panose="020F0502020204030204" pitchFamily="34" charset="0"/>
              </a:rPr>
              <a:t>5 miles =29 </a:t>
            </a:r>
            <a:r>
              <a:rPr lang="en-GB" altLang="en-US" dirty="0">
                <a:latin typeface="Calibri" panose="020F0502020204030204" pitchFamily="34" charset="0"/>
                <a:cs typeface="Calibri" panose="020F0502020204030204" pitchFamily="34" charset="0"/>
              </a:rPr>
              <a:t> </a:t>
            </a:r>
            <a:r>
              <a:rPr lang="en-GB" altLang="en-US" sz="3200" dirty="0">
                <a:solidFill>
                  <a:schemeClr val="tx2"/>
                </a:solidFill>
                <a:latin typeface="Calibri" panose="020F0502020204030204" pitchFamily="34" charset="0"/>
                <a:cs typeface="Calibri" panose="020F0502020204030204" pitchFamily="34" charset="0"/>
              </a:rPr>
              <a:t>vacancies</a:t>
            </a:r>
          </a:p>
          <a:p>
            <a:pPr algn="ctr">
              <a:lnSpc>
                <a:spcPct val="70000"/>
              </a:lnSpc>
            </a:pPr>
            <a:r>
              <a:rPr lang="en-GB" altLang="en-US" sz="3200" dirty="0">
                <a:solidFill>
                  <a:schemeClr val="tx2"/>
                </a:solidFill>
                <a:latin typeface="Calibri" panose="020F0502020204030204" pitchFamily="34" charset="0"/>
                <a:cs typeface="Calibri" panose="020F0502020204030204" pitchFamily="34" charset="0"/>
              </a:rPr>
              <a:t>10 miles =61 </a:t>
            </a:r>
            <a:r>
              <a:rPr lang="en-GB" altLang="en-US" dirty="0">
                <a:latin typeface="Calibri" panose="020F0502020204030204" pitchFamily="34" charset="0"/>
                <a:cs typeface="Calibri" panose="020F0502020204030204" pitchFamily="34" charset="0"/>
              </a:rPr>
              <a:t> </a:t>
            </a:r>
            <a:r>
              <a:rPr lang="en-GB" altLang="en-US" sz="3200" dirty="0">
                <a:solidFill>
                  <a:schemeClr val="tx2"/>
                </a:solidFill>
                <a:latin typeface="Calibri" panose="020F0502020204030204" pitchFamily="34" charset="0"/>
                <a:cs typeface="Calibri" panose="020F0502020204030204" pitchFamily="34" charset="0"/>
              </a:rPr>
              <a:t>vacancies</a:t>
            </a:r>
          </a:p>
          <a:p>
            <a:pPr algn="ctr">
              <a:lnSpc>
                <a:spcPct val="70000"/>
              </a:lnSpc>
            </a:pPr>
            <a:r>
              <a:rPr lang="en-GB" altLang="en-US" sz="3200" dirty="0">
                <a:solidFill>
                  <a:schemeClr val="tx2"/>
                </a:solidFill>
                <a:latin typeface="Calibri" panose="020F0502020204030204" pitchFamily="34" charset="0"/>
                <a:cs typeface="Calibri" panose="020F0502020204030204" pitchFamily="34" charset="0"/>
              </a:rPr>
              <a:t>15 miles =140 </a:t>
            </a:r>
            <a:r>
              <a:rPr lang="en-GB" altLang="en-US" dirty="0">
                <a:solidFill>
                  <a:srgbClr val="E78A10"/>
                </a:solidFill>
                <a:latin typeface="Calibri" panose="020F0502020204030204" pitchFamily="34" charset="0"/>
                <a:cs typeface="Calibri" panose="020F0502020204030204" pitchFamily="34" charset="0"/>
              </a:rPr>
              <a:t> </a:t>
            </a:r>
            <a:r>
              <a:rPr lang="en-GB" altLang="en-US" sz="3200" dirty="0">
                <a:solidFill>
                  <a:schemeClr val="tx2"/>
                </a:solidFill>
                <a:latin typeface="Calibri" panose="020F0502020204030204" pitchFamily="34" charset="0"/>
                <a:cs typeface="Calibri" panose="020F0502020204030204" pitchFamily="34" charset="0"/>
              </a:rPr>
              <a:t>vacancies</a:t>
            </a:r>
            <a:r>
              <a:rPr lang="en-GB" altLang="en-US" dirty="0">
                <a:latin typeface="Calibri" panose="020F0502020204030204" pitchFamily="34" charset="0"/>
                <a:cs typeface="Calibri" panose="020F0502020204030204" pitchFamily="34" charset="0"/>
              </a:rPr>
              <a:t> </a:t>
            </a:r>
          </a:p>
          <a:p>
            <a:pPr algn="ctr">
              <a:lnSpc>
                <a:spcPct val="70000"/>
              </a:lnSpc>
            </a:pPr>
            <a:r>
              <a:rPr lang="en-GB" altLang="en-US" sz="3200" dirty="0">
                <a:solidFill>
                  <a:schemeClr val="tx2"/>
                </a:solidFill>
                <a:latin typeface="Calibri" panose="020F0502020204030204" pitchFamily="34" charset="0"/>
                <a:cs typeface="Calibri" panose="020F0502020204030204" pitchFamily="34" charset="0"/>
              </a:rPr>
              <a:t>20 miles =295 vacancies</a:t>
            </a:r>
          </a:p>
        </p:txBody>
      </p:sp>
      <p:pic>
        <p:nvPicPr>
          <p:cNvPr id="9" name="Picture 8">
            <a:extLst>
              <a:ext uri="{FF2B5EF4-FFF2-40B4-BE49-F238E27FC236}">
                <a16:creationId xmlns="" xmlns:a16="http://schemas.microsoft.com/office/drawing/2014/main" id="{FA260A0E-C5ED-45ED-9DD9-D9287F690A2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spTree>
    <p:extLst>
      <p:ext uri="{BB962C8B-B14F-4D97-AF65-F5344CB8AC3E}">
        <p14:creationId xmlns:p14="http://schemas.microsoft.com/office/powerpoint/2010/main" val="85522537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Apprenticeship jobs in the local area</a:t>
            </a:r>
          </a:p>
        </p:txBody>
      </p:sp>
      <p:graphicFrame>
        <p:nvGraphicFramePr>
          <p:cNvPr id="5" name="Content Placeholder 3">
            <a:extLst>
              <a:ext uri="{FF2B5EF4-FFF2-40B4-BE49-F238E27FC236}">
                <a16:creationId xmlns="" xmlns:a16="http://schemas.microsoft.com/office/drawing/2014/main" id="{C2321714-6CC9-48E5-B0BE-39E426012DFC}"/>
              </a:ext>
            </a:extLst>
          </p:cNvPr>
          <p:cNvGraphicFramePr>
            <a:graphicFrameLocks/>
          </p:cNvGraphicFramePr>
          <p:nvPr>
            <p:extLst>
              <p:ext uri="{D42A27DB-BD31-4B8C-83A1-F6EECF244321}">
                <p14:modId xmlns:p14="http://schemas.microsoft.com/office/powerpoint/2010/main" val="3425374318"/>
              </p:ext>
            </p:extLst>
          </p:nvPr>
        </p:nvGraphicFramePr>
        <p:xfrm>
          <a:off x="467544" y="1556792"/>
          <a:ext cx="8208912" cy="4104457"/>
        </p:xfrm>
        <a:graphic>
          <a:graphicData uri="http://schemas.openxmlformats.org/drawingml/2006/table">
            <a:tbl>
              <a:tblPr/>
              <a:tblGrid>
                <a:gridCol w="5634329">
                  <a:extLst>
                    <a:ext uri="{9D8B030D-6E8A-4147-A177-3AD203B41FA5}">
                      <a16:colId xmlns="" xmlns:a16="http://schemas.microsoft.com/office/drawing/2014/main" val="1551864225"/>
                    </a:ext>
                  </a:extLst>
                </a:gridCol>
                <a:gridCol w="2574583">
                  <a:extLst>
                    <a:ext uri="{9D8B030D-6E8A-4147-A177-3AD203B41FA5}">
                      <a16:colId xmlns="" xmlns:a16="http://schemas.microsoft.com/office/drawing/2014/main" val="1835816765"/>
                    </a:ext>
                  </a:extLst>
                </a:gridCol>
              </a:tblGrid>
              <a:tr h="735514">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200" b="1" i="0" u="none" strike="noStrike" cap="none" normalizeH="0" baseline="0" dirty="0">
                          <a:ln>
                            <a:noFill/>
                          </a:ln>
                          <a:solidFill>
                            <a:schemeClr val="tx2"/>
                          </a:solidFill>
                          <a:effectLst/>
                          <a:latin typeface="+mj-lt"/>
                          <a:ea typeface="MS PGothic" panose="020B0600070205080204" pitchFamily="34" charset="-128"/>
                        </a:rPr>
                        <a:t>Job opportunity</a:t>
                      </a:r>
                    </a:p>
                  </a:txBody>
                  <a:tcPr marL="99790" marR="99790" marT="49839" marB="49839"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99CC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200" b="1" i="0" u="none" strike="noStrike" cap="none" normalizeH="0" baseline="0" dirty="0">
                          <a:ln>
                            <a:noFill/>
                          </a:ln>
                          <a:solidFill>
                            <a:schemeClr val="tx2"/>
                          </a:solidFill>
                          <a:effectLst/>
                          <a:latin typeface="+mj-lt"/>
                          <a:ea typeface="MS PGothic" panose="020B0600070205080204" pitchFamily="34" charset="-128"/>
                        </a:rPr>
                        <a:t>Weekly salary</a:t>
                      </a:r>
                    </a:p>
                  </a:txBody>
                  <a:tcPr marL="99790" marR="99790" marT="49839" marB="49839"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99CCFF"/>
                    </a:solidFill>
                  </a:tcPr>
                </a:tc>
                <a:extLst>
                  <a:ext uri="{0D108BD9-81ED-4DB2-BD59-A6C34878D82A}">
                    <a16:rowId xmlns="" xmlns:a16="http://schemas.microsoft.com/office/drawing/2014/main" val="467267392"/>
                  </a:ext>
                </a:extLst>
              </a:tr>
              <a:tr h="569808">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2"/>
                          </a:solidFill>
                          <a:effectLst/>
                          <a:latin typeface="+mn-lt"/>
                          <a:ea typeface="MS PGothic" panose="020B0600070205080204" pitchFamily="34" charset="-128"/>
                        </a:rPr>
                        <a:t>Retail Assistant</a:t>
                      </a:r>
                    </a:p>
                  </a:txBody>
                  <a:tcPr marL="99790" marR="99790" marT="49839" marB="49839" horzOverflow="overflow">
                    <a:lnL w="12700" cap="flat" cmpd="sng" algn="ctr">
                      <a:no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99CC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2"/>
                          </a:solidFill>
                          <a:effectLst/>
                          <a:latin typeface="+mn-lt"/>
                          <a:ea typeface="MS PGothic" panose="020B0600070205080204" pitchFamily="34" charset="-128"/>
                        </a:rPr>
                        <a:t>£221.25</a:t>
                      </a:r>
                    </a:p>
                  </a:txBody>
                  <a:tcPr marL="99790" marR="99790" marT="49839" marB="49839"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99CCFF"/>
                    </a:solidFill>
                  </a:tcPr>
                </a:tc>
                <a:extLst>
                  <a:ext uri="{0D108BD9-81ED-4DB2-BD59-A6C34878D82A}">
                    <a16:rowId xmlns="" xmlns:a16="http://schemas.microsoft.com/office/drawing/2014/main" val="2232583513"/>
                  </a:ext>
                </a:extLst>
              </a:tr>
              <a:tr h="57899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2"/>
                          </a:solidFill>
                          <a:effectLst/>
                          <a:latin typeface="+mn-lt"/>
                          <a:ea typeface="MS PGothic" panose="020B0600070205080204" pitchFamily="34" charset="-128"/>
                        </a:rPr>
                        <a:t>Web developer</a:t>
                      </a:r>
                    </a:p>
                  </a:txBody>
                  <a:tcPr marL="99790" marR="99790" marT="49839" marB="49839" horzOverflow="overflow">
                    <a:lnL w="12700" cap="flat" cmpd="sng" algn="ctr">
                      <a:no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99CC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2"/>
                          </a:solidFill>
                          <a:effectLst/>
                          <a:latin typeface="+mn-lt"/>
                          <a:ea typeface="MS PGothic" panose="020B0600070205080204" pitchFamily="34" charset="-128"/>
                        </a:rPr>
                        <a:t>£175.00</a:t>
                      </a:r>
                    </a:p>
                  </a:txBody>
                  <a:tcPr marL="99790" marR="99790" marT="49839" marB="49839"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99CCFF"/>
                    </a:solidFill>
                  </a:tcPr>
                </a:tc>
                <a:extLst>
                  <a:ext uri="{0D108BD9-81ED-4DB2-BD59-A6C34878D82A}">
                    <a16:rowId xmlns="" xmlns:a16="http://schemas.microsoft.com/office/drawing/2014/main" val="1244976770"/>
                  </a:ext>
                </a:extLst>
              </a:tr>
              <a:tr h="526880">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2"/>
                          </a:solidFill>
                          <a:effectLst/>
                          <a:latin typeface="+mn-lt"/>
                          <a:ea typeface="MS PGothic" panose="020B0600070205080204" pitchFamily="34" charset="-128"/>
                        </a:rPr>
                        <a:t>Dental nurse</a:t>
                      </a:r>
                    </a:p>
                  </a:txBody>
                  <a:tcPr marL="99790" marR="99790" marT="49839" marB="49839" horzOverflow="overflow">
                    <a:lnL w="12700" cap="flat" cmpd="sng" algn="ctr">
                      <a:no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99CC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2"/>
                          </a:solidFill>
                          <a:effectLst/>
                          <a:latin typeface="+mn-lt"/>
                          <a:ea typeface="MS PGothic" panose="020B0600070205080204" pitchFamily="34" charset="-128"/>
                        </a:rPr>
                        <a:t>£261.60</a:t>
                      </a:r>
                    </a:p>
                  </a:txBody>
                  <a:tcPr marL="99790" marR="99790" marT="49839" marB="49839"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99CCFF"/>
                    </a:solidFill>
                  </a:tcPr>
                </a:tc>
                <a:extLst>
                  <a:ext uri="{0D108BD9-81ED-4DB2-BD59-A6C34878D82A}">
                    <a16:rowId xmlns="" xmlns:a16="http://schemas.microsoft.com/office/drawing/2014/main" val="2821744491"/>
                  </a:ext>
                </a:extLst>
              </a:tr>
              <a:tr h="527303">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2"/>
                          </a:solidFill>
                          <a:effectLst/>
                          <a:latin typeface="+mn-lt"/>
                          <a:ea typeface="MS PGothic" panose="020B0600070205080204" pitchFamily="34" charset="-128"/>
                        </a:rPr>
                        <a:t>Nissan Light vehicle technician</a:t>
                      </a:r>
                    </a:p>
                  </a:txBody>
                  <a:tcPr marL="99790" marR="99790" marT="49839" marB="49839" horzOverflow="overflow">
                    <a:lnL w="12700" cap="flat" cmpd="sng" algn="ctr">
                      <a:no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99CCFF"/>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2"/>
                          </a:solidFill>
                          <a:effectLst/>
                          <a:latin typeface="+mn-lt"/>
                          <a:ea typeface="MS PGothic" panose="020B0600070205080204" pitchFamily="34" charset="-128"/>
                        </a:rPr>
                        <a:t>£166.00</a:t>
                      </a:r>
                    </a:p>
                  </a:txBody>
                  <a:tcPr marL="99790" marR="99790" marT="49839" marB="49839"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99CCFF"/>
                    </a:solidFill>
                  </a:tcPr>
                </a:tc>
                <a:extLst>
                  <a:ext uri="{0D108BD9-81ED-4DB2-BD59-A6C34878D82A}">
                    <a16:rowId xmlns="" xmlns:a16="http://schemas.microsoft.com/office/drawing/2014/main" val="4249672316"/>
                  </a:ext>
                </a:extLst>
              </a:tr>
              <a:tr h="546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2"/>
                          </a:solidFill>
                          <a:effectLst/>
                          <a:latin typeface="+mn-lt"/>
                          <a:ea typeface="MS PGothic" panose="020B0600070205080204" pitchFamily="34" charset="-128"/>
                        </a:rPr>
                        <a:t>Personal Assistant </a:t>
                      </a:r>
                    </a:p>
                  </a:txBody>
                  <a:tcPr marL="99790" marR="99790" marT="49839" marB="49839" horzOverflow="overflow">
                    <a:lnL w="12700" cap="flat" cmpd="sng" algn="ctr">
                      <a:no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2"/>
                          </a:solidFill>
                          <a:effectLst/>
                          <a:latin typeface="+mn-lt"/>
                          <a:ea typeface="MS PGothic" panose="020B0600070205080204" pitchFamily="34" charset="-128"/>
                        </a:rPr>
                        <a:t>£300.00</a:t>
                      </a:r>
                    </a:p>
                  </a:txBody>
                  <a:tcPr marL="99790" marR="99790" marT="49839" marB="49839"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99CCFF"/>
                    </a:solidFill>
                  </a:tcPr>
                </a:tc>
                <a:extLst>
                  <a:ext uri="{0D108BD9-81ED-4DB2-BD59-A6C34878D82A}">
                    <a16:rowId xmlns="" xmlns:a16="http://schemas.microsoft.com/office/drawing/2014/main" val="244494969"/>
                  </a:ext>
                </a:extLst>
              </a:tr>
              <a:tr h="61909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2"/>
                          </a:solidFill>
                          <a:effectLst/>
                          <a:latin typeface="+mn-lt"/>
                          <a:ea typeface="MS PGothic" panose="020B0600070205080204" pitchFamily="34" charset="-128"/>
                        </a:rPr>
                        <a:t>Hospitality</a:t>
                      </a:r>
                    </a:p>
                  </a:txBody>
                  <a:tcPr marL="99790" marR="99790" marT="49839" marB="49839" horzOverflow="overflow">
                    <a:lnL w="12700" cap="flat" cmpd="sng" algn="ctr">
                      <a:no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2"/>
                          </a:solidFill>
                          <a:effectLst/>
                          <a:latin typeface="+mn-lt"/>
                          <a:ea typeface="MS PGothic" panose="020B0600070205080204" pitchFamily="34" charset="-128"/>
                        </a:rPr>
                        <a:t>£193.50</a:t>
                      </a:r>
                    </a:p>
                  </a:txBody>
                  <a:tcPr marL="99790" marR="99790" marT="49839" marB="49839"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99CCFF"/>
                    </a:solidFill>
                  </a:tcPr>
                </a:tc>
                <a:extLst>
                  <a:ext uri="{0D108BD9-81ED-4DB2-BD59-A6C34878D82A}">
                    <a16:rowId xmlns="" xmlns:a16="http://schemas.microsoft.com/office/drawing/2014/main" val="1145086629"/>
                  </a:ext>
                </a:extLst>
              </a:tr>
            </a:tbl>
          </a:graphicData>
        </a:graphic>
      </p:graphicFrame>
      <p:pic>
        <p:nvPicPr>
          <p:cNvPr id="4" name="Picture 3">
            <a:extLst>
              <a:ext uri="{FF2B5EF4-FFF2-40B4-BE49-F238E27FC236}">
                <a16:creationId xmlns="" xmlns:a16="http://schemas.microsoft.com/office/drawing/2014/main" id="{5720B155-BD5F-4F1C-9D3A-3410C33E63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spTree>
    <p:extLst>
      <p:ext uri="{BB962C8B-B14F-4D97-AF65-F5344CB8AC3E}">
        <p14:creationId xmlns:p14="http://schemas.microsoft.com/office/powerpoint/2010/main" val="46863582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7A5FEA1-75A4-4330-AD6D-5FFD9F1CE6D1}"/>
              </a:ext>
            </a:extLst>
          </p:cNvPr>
          <p:cNvSpPr>
            <a:spLocks noGrp="1"/>
          </p:cNvSpPr>
          <p:nvPr>
            <p:ph type="ctrTitle"/>
          </p:nvPr>
        </p:nvSpPr>
        <p:spPr>
          <a:xfrm>
            <a:off x="359532" y="368660"/>
            <a:ext cx="6249636" cy="800219"/>
          </a:xfrm>
        </p:spPr>
        <p:txBody>
          <a:bodyPr/>
          <a:lstStyle/>
          <a:p>
            <a:r>
              <a:rPr lang="en-GB" dirty="0"/>
              <a:t>How do you find an apprenticeship?</a:t>
            </a:r>
          </a:p>
        </p:txBody>
      </p:sp>
      <p:grpSp>
        <p:nvGrpSpPr>
          <p:cNvPr id="47" name="Group 46">
            <a:extLst>
              <a:ext uri="{FF2B5EF4-FFF2-40B4-BE49-F238E27FC236}">
                <a16:creationId xmlns="" xmlns:a16="http://schemas.microsoft.com/office/drawing/2014/main" id="{8138248F-A8FD-4F18-A4D8-696F382291A9}"/>
              </a:ext>
            </a:extLst>
          </p:cNvPr>
          <p:cNvGrpSpPr/>
          <p:nvPr/>
        </p:nvGrpSpPr>
        <p:grpSpPr>
          <a:xfrm>
            <a:off x="4073563" y="1449746"/>
            <a:ext cx="2362200" cy="1037856"/>
            <a:chOff x="680815" y="2498533"/>
            <a:chExt cx="2362200" cy="1037856"/>
          </a:xfrm>
        </p:grpSpPr>
        <p:sp>
          <p:nvSpPr>
            <p:cNvPr id="48" name="TextBox 47">
              <a:extLst>
                <a:ext uri="{FF2B5EF4-FFF2-40B4-BE49-F238E27FC236}">
                  <a16:creationId xmlns="" xmlns:a16="http://schemas.microsoft.com/office/drawing/2014/main" id="{6D0106B1-4663-4BB6-B4AD-17074ACD43FD}"/>
                </a:ext>
              </a:extLst>
            </p:cNvPr>
            <p:cNvSpPr txBox="1"/>
            <p:nvPr/>
          </p:nvSpPr>
          <p:spPr>
            <a:xfrm>
              <a:off x="680815" y="3013169"/>
              <a:ext cx="2362200" cy="523220"/>
            </a:xfrm>
            <a:prstGeom prst="rect">
              <a:avLst/>
            </a:prstGeom>
            <a:noFill/>
          </p:spPr>
          <p:txBody>
            <a:bodyPr wrap="square" rtlCol="0">
              <a:spAutoFit/>
            </a:bodyPr>
            <a:lstStyle/>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Manage</a:t>
              </a:r>
            </a:p>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your alerts</a:t>
              </a:r>
            </a:p>
          </p:txBody>
        </p:sp>
        <p:sp>
          <p:nvSpPr>
            <p:cNvPr id="49" name="Oval 48">
              <a:extLst>
                <a:ext uri="{FF2B5EF4-FFF2-40B4-BE49-F238E27FC236}">
                  <a16:creationId xmlns="" xmlns:a16="http://schemas.microsoft.com/office/drawing/2014/main" id="{C00E1A6C-A94F-4377-A5EC-27E66CF7F840}"/>
                </a:ext>
              </a:extLst>
            </p:cNvPr>
            <p:cNvSpPr/>
            <p:nvPr/>
          </p:nvSpPr>
          <p:spPr>
            <a:xfrm>
              <a:off x="1651032" y="2498533"/>
              <a:ext cx="492518" cy="510790"/>
            </a:xfrm>
            <a:prstGeom prst="ellipse">
              <a:avLst/>
            </a:prstGeom>
            <a:solidFill>
              <a:schemeClr val="bg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F8FD1"/>
                  </a:solidFill>
                  <a:latin typeface="Lato" panose="020F0502020204030203" pitchFamily="34" charset="0"/>
                  <a:ea typeface="Lato" panose="020F0502020204030203" pitchFamily="34" charset="0"/>
                  <a:cs typeface="Lato" panose="020F0502020204030203" pitchFamily="34" charset="0"/>
                </a:rPr>
                <a:t>4</a:t>
              </a:r>
              <a:endParaRPr lang="en-GB" sz="11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50" name="Group 49">
            <a:extLst>
              <a:ext uri="{FF2B5EF4-FFF2-40B4-BE49-F238E27FC236}">
                <a16:creationId xmlns="" xmlns:a16="http://schemas.microsoft.com/office/drawing/2014/main" id="{365282E5-9BAD-4AA5-8822-9733ABCFDCBB}"/>
              </a:ext>
            </a:extLst>
          </p:cNvPr>
          <p:cNvGrpSpPr/>
          <p:nvPr/>
        </p:nvGrpSpPr>
        <p:grpSpPr>
          <a:xfrm>
            <a:off x="75363" y="1500113"/>
            <a:ext cx="2362200" cy="1034010"/>
            <a:chOff x="685800" y="2071140"/>
            <a:chExt cx="2362200" cy="1034010"/>
          </a:xfrm>
        </p:grpSpPr>
        <p:sp>
          <p:nvSpPr>
            <p:cNvPr id="51" name="Oval 50">
              <a:extLst>
                <a:ext uri="{FF2B5EF4-FFF2-40B4-BE49-F238E27FC236}">
                  <a16:creationId xmlns="" xmlns:a16="http://schemas.microsoft.com/office/drawing/2014/main" id="{63FBE78C-A94E-45E2-91C7-9B9A280A050E}"/>
                </a:ext>
              </a:extLst>
            </p:cNvPr>
            <p:cNvSpPr/>
            <p:nvPr/>
          </p:nvSpPr>
          <p:spPr>
            <a:xfrm>
              <a:off x="1564882" y="2071140"/>
              <a:ext cx="492518" cy="510790"/>
            </a:xfrm>
            <a:prstGeom prst="ellipse">
              <a:avLst/>
            </a:prstGeom>
            <a:solidFill>
              <a:schemeClr val="bg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F8FD1"/>
                  </a:solidFill>
                  <a:latin typeface="Lato" panose="020F0502020204030203" pitchFamily="34" charset="0"/>
                  <a:ea typeface="Lato" panose="020F0502020204030203" pitchFamily="34" charset="0"/>
                  <a:cs typeface="Lato" panose="020F0502020204030203" pitchFamily="34" charset="0"/>
                </a:rPr>
                <a:t>1</a:t>
              </a:r>
              <a:endParaRPr lang="en-GB" sz="11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52" name="TextBox 51">
              <a:extLst>
                <a:ext uri="{FF2B5EF4-FFF2-40B4-BE49-F238E27FC236}">
                  <a16:creationId xmlns="" xmlns:a16="http://schemas.microsoft.com/office/drawing/2014/main" id="{472240B9-A8BA-4D65-A339-B1EBF7AA2A56}"/>
                </a:ext>
              </a:extLst>
            </p:cNvPr>
            <p:cNvSpPr txBox="1"/>
            <p:nvPr/>
          </p:nvSpPr>
          <p:spPr>
            <a:xfrm>
              <a:off x="685800" y="2366486"/>
              <a:ext cx="2362200" cy="738664"/>
            </a:xfrm>
            <a:prstGeom prst="rect">
              <a:avLst/>
            </a:prstGeom>
            <a:noFill/>
          </p:spPr>
          <p:txBody>
            <a:bodyPr wrap="square" rtlCol="0">
              <a:spAutoFit/>
            </a:bodyPr>
            <a:lstStyle/>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
              </a:r>
              <a:b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b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Register on Find an apprenticeship</a:t>
              </a:r>
            </a:p>
          </p:txBody>
        </p:sp>
      </p:grpSp>
      <p:grpSp>
        <p:nvGrpSpPr>
          <p:cNvPr id="53" name="Group 52">
            <a:extLst>
              <a:ext uri="{FF2B5EF4-FFF2-40B4-BE49-F238E27FC236}">
                <a16:creationId xmlns="" xmlns:a16="http://schemas.microsoft.com/office/drawing/2014/main" id="{7F14792D-E0E6-4511-AD99-6C26E98A505E}"/>
              </a:ext>
            </a:extLst>
          </p:cNvPr>
          <p:cNvGrpSpPr/>
          <p:nvPr/>
        </p:nvGrpSpPr>
        <p:grpSpPr>
          <a:xfrm>
            <a:off x="4027585" y="3126350"/>
            <a:ext cx="2324100" cy="1005497"/>
            <a:chOff x="3352800" y="3394519"/>
            <a:chExt cx="2324100" cy="1005497"/>
          </a:xfrm>
        </p:grpSpPr>
        <p:sp>
          <p:nvSpPr>
            <p:cNvPr id="54" name="TextBox 53">
              <a:extLst>
                <a:ext uri="{FF2B5EF4-FFF2-40B4-BE49-F238E27FC236}">
                  <a16:creationId xmlns="" xmlns:a16="http://schemas.microsoft.com/office/drawing/2014/main" id="{F9DEB6AF-89DD-423B-8A30-05AB687FA2F4}"/>
                </a:ext>
              </a:extLst>
            </p:cNvPr>
            <p:cNvSpPr txBox="1"/>
            <p:nvPr/>
          </p:nvSpPr>
          <p:spPr>
            <a:xfrm>
              <a:off x="3352800" y="3876796"/>
              <a:ext cx="2324100" cy="523220"/>
            </a:xfrm>
            <a:prstGeom prst="rect">
              <a:avLst/>
            </a:prstGeom>
            <a:noFill/>
          </p:spPr>
          <p:txBody>
            <a:bodyPr wrap="square" rtlCol="0">
              <a:spAutoFit/>
            </a:bodyPr>
            <a:lstStyle/>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Contact</a:t>
              </a:r>
            </a:p>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companies</a:t>
              </a:r>
            </a:p>
          </p:txBody>
        </p:sp>
        <p:sp>
          <p:nvSpPr>
            <p:cNvPr id="55" name="Oval 54">
              <a:extLst>
                <a:ext uri="{FF2B5EF4-FFF2-40B4-BE49-F238E27FC236}">
                  <a16:creationId xmlns="" xmlns:a16="http://schemas.microsoft.com/office/drawing/2014/main" id="{AA981B75-9F86-4025-AD34-6E26F5B987D3}"/>
                </a:ext>
              </a:extLst>
            </p:cNvPr>
            <p:cNvSpPr/>
            <p:nvPr/>
          </p:nvSpPr>
          <p:spPr>
            <a:xfrm>
              <a:off x="4325741" y="3394519"/>
              <a:ext cx="492518" cy="510790"/>
            </a:xfrm>
            <a:prstGeom prst="ellipse">
              <a:avLst/>
            </a:prstGeom>
            <a:solidFill>
              <a:schemeClr val="bg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F8FD1"/>
                  </a:solidFill>
                  <a:latin typeface="Lato" panose="020F0502020204030203" pitchFamily="34" charset="0"/>
                  <a:ea typeface="Lato" panose="020F0502020204030203" pitchFamily="34" charset="0"/>
                  <a:cs typeface="Lato" panose="020F0502020204030203" pitchFamily="34" charset="0"/>
                </a:rPr>
                <a:t>5</a:t>
              </a:r>
              <a:endParaRPr lang="en-GB" sz="11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56" name="Group 55">
            <a:extLst>
              <a:ext uri="{FF2B5EF4-FFF2-40B4-BE49-F238E27FC236}">
                <a16:creationId xmlns="" xmlns:a16="http://schemas.microsoft.com/office/drawing/2014/main" id="{26502251-3F1D-4EFF-8354-69C85BA91FF9}"/>
              </a:ext>
            </a:extLst>
          </p:cNvPr>
          <p:cNvGrpSpPr/>
          <p:nvPr/>
        </p:nvGrpSpPr>
        <p:grpSpPr>
          <a:xfrm>
            <a:off x="22702" y="3113440"/>
            <a:ext cx="2362200" cy="994059"/>
            <a:chOff x="3314700" y="2111091"/>
            <a:chExt cx="2362200" cy="994059"/>
          </a:xfrm>
        </p:grpSpPr>
        <p:sp>
          <p:nvSpPr>
            <p:cNvPr id="57" name="TextBox 56">
              <a:extLst>
                <a:ext uri="{FF2B5EF4-FFF2-40B4-BE49-F238E27FC236}">
                  <a16:creationId xmlns="" xmlns:a16="http://schemas.microsoft.com/office/drawing/2014/main" id="{24D61D61-E399-4EE8-912C-0DA4D99A8EB4}"/>
                </a:ext>
              </a:extLst>
            </p:cNvPr>
            <p:cNvSpPr txBox="1"/>
            <p:nvPr/>
          </p:nvSpPr>
          <p:spPr>
            <a:xfrm>
              <a:off x="3314700" y="2581930"/>
              <a:ext cx="2362200" cy="523220"/>
            </a:xfrm>
            <a:prstGeom prst="rect">
              <a:avLst/>
            </a:prstGeom>
            <a:noFill/>
          </p:spPr>
          <p:txBody>
            <a:bodyPr wrap="square" rtlCol="0">
              <a:spAutoFit/>
            </a:bodyPr>
            <a:lstStyle/>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Do your</a:t>
              </a:r>
            </a:p>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research</a:t>
              </a:r>
            </a:p>
          </p:txBody>
        </p:sp>
        <p:sp>
          <p:nvSpPr>
            <p:cNvPr id="58" name="Oval 57">
              <a:extLst>
                <a:ext uri="{FF2B5EF4-FFF2-40B4-BE49-F238E27FC236}">
                  <a16:creationId xmlns="" xmlns:a16="http://schemas.microsoft.com/office/drawing/2014/main" id="{50486785-588F-475C-A080-9055F7CD0434}"/>
                </a:ext>
              </a:extLst>
            </p:cNvPr>
            <p:cNvSpPr/>
            <p:nvPr/>
          </p:nvSpPr>
          <p:spPr>
            <a:xfrm>
              <a:off x="4245980" y="2111091"/>
              <a:ext cx="492518" cy="510790"/>
            </a:xfrm>
            <a:prstGeom prst="ellipse">
              <a:avLst/>
            </a:prstGeom>
            <a:solidFill>
              <a:schemeClr val="bg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F8FD1"/>
                  </a:solidFill>
                  <a:latin typeface="Lato" panose="020F0502020204030203" pitchFamily="34" charset="0"/>
                  <a:ea typeface="Lato" panose="020F0502020204030203" pitchFamily="34" charset="0"/>
                  <a:cs typeface="Lato" panose="020F0502020204030203" pitchFamily="34" charset="0"/>
                </a:rPr>
                <a:t>2</a:t>
              </a:r>
              <a:endParaRPr lang="en-GB" sz="11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59" name="Group 58">
            <a:extLst>
              <a:ext uri="{FF2B5EF4-FFF2-40B4-BE49-F238E27FC236}">
                <a16:creationId xmlns="" xmlns:a16="http://schemas.microsoft.com/office/drawing/2014/main" id="{7A4E2911-89C6-4D8B-98C1-AB45BEF8D786}"/>
              </a:ext>
            </a:extLst>
          </p:cNvPr>
          <p:cNvGrpSpPr/>
          <p:nvPr/>
        </p:nvGrpSpPr>
        <p:grpSpPr>
          <a:xfrm>
            <a:off x="2306441" y="1516219"/>
            <a:ext cx="1796585" cy="973818"/>
            <a:chOff x="4001622" y="3119233"/>
            <a:chExt cx="4773243" cy="2690757"/>
          </a:xfrm>
        </p:grpSpPr>
        <p:grpSp>
          <p:nvGrpSpPr>
            <p:cNvPr id="60" name="Group 59">
              <a:extLst>
                <a:ext uri="{FF2B5EF4-FFF2-40B4-BE49-F238E27FC236}">
                  <a16:creationId xmlns="" xmlns:a16="http://schemas.microsoft.com/office/drawing/2014/main" id="{C0BDCCE4-95B8-4DE6-9048-F9BF82B03AC6}"/>
                </a:ext>
              </a:extLst>
            </p:cNvPr>
            <p:cNvGrpSpPr/>
            <p:nvPr/>
          </p:nvGrpSpPr>
          <p:grpSpPr>
            <a:xfrm>
              <a:off x="4001622" y="3119233"/>
              <a:ext cx="4773243" cy="2690757"/>
              <a:chOff x="3822836" y="3727146"/>
              <a:chExt cx="4064000" cy="2282408"/>
            </a:xfrm>
          </p:grpSpPr>
          <p:pic>
            <p:nvPicPr>
              <p:cNvPr id="62" name="Picture 61" descr="Screen Shot 2016-10-06 at 16.43.36.png">
                <a:extLst>
                  <a:ext uri="{FF2B5EF4-FFF2-40B4-BE49-F238E27FC236}">
                    <a16:creationId xmlns="" xmlns:a16="http://schemas.microsoft.com/office/drawing/2014/main" id="{AE0E3A48-08EB-4458-9D5D-39AF65499EA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313724" y="3853526"/>
                <a:ext cx="3048000" cy="1978442"/>
              </a:xfrm>
              <a:prstGeom prst="rect">
                <a:avLst/>
              </a:prstGeom>
            </p:spPr>
          </p:pic>
          <p:pic>
            <p:nvPicPr>
              <p:cNvPr id="63" name="Picture 62">
                <a:extLst>
                  <a:ext uri="{FF2B5EF4-FFF2-40B4-BE49-F238E27FC236}">
                    <a16:creationId xmlns="" xmlns:a16="http://schemas.microsoft.com/office/drawing/2014/main" id="{65AB375F-0D0E-4B2A-BA00-E6760FB38F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22836" y="3727146"/>
                <a:ext cx="4064000" cy="2282408"/>
              </a:xfrm>
              <a:prstGeom prst="rect">
                <a:avLst/>
              </a:prstGeom>
            </p:spPr>
          </p:pic>
        </p:grpSp>
        <p:pic>
          <p:nvPicPr>
            <p:cNvPr id="61" name="Picture 60" descr="Screen Clipping">
              <a:extLst>
                <a:ext uri="{FF2B5EF4-FFF2-40B4-BE49-F238E27FC236}">
                  <a16:creationId xmlns="" xmlns:a16="http://schemas.microsoft.com/office/drawing/2014/main" id="{03E5DE3B-4A33-4921-AC3A-7D03B8E289D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43312" y="3372878"/>
              <a:ext cx="3266640" cy="2022709"/>
            </a:xfrm>
            <a:prstGeom prst="rect">
              <a:avLst/>
            </a:prstGeom>
          </p:spPr>
        </p:pic>
      </p:grpSp>
      <p:grpSp>
        <p:nvGrpSpPr>
          <p:cNvPr id="64" name="Group 63">
            <a:extLst>
              <a:ext uri="{FF2B5EF4-FFF2-40B4-BE49-F238E27FC236}">
                <a16:creationId xmlns="" xmlns:a16="http://schemas.microsoft.com/office/drawing/2014/main" id="{AC98D4D8-1A4F-4AF8-9BAC-5CF293F63BCB}"/>
              </a:ext>
            </a:extLst>
          </p:cNvPr>
          <p:cNvGrpSpPr/>
          <p:nvPr/>
        </p:nvGrpSpPr>
        <p:grpSpPr>
          <a:xfrm>
            <a:off x="16300" y="4560249"/>
            <a:ext cx="2362200" cy="1022081"/>
            <a:chOff x="5952951" y="2107032"/>
            <a:chExt cx="2362200" cy="1022081"/>
          </a:xfrm>
        </p:grpSpPr>
        <p:sp>
          <p:nvSpPr>
            <p:cNvPr id="65" name="TextBox 64">
              <a:extLst>
                <a:ext uri="{FF2B5EF4-FFF2-40B4-BE49-F238E27FC236}">
                  <a16:creationId xmlns="" xmlns:a16="http://schemas.microsoft.com/office/drawing/2014/main" id="{24CC4387-ACAE-43AC-801D-0854AD36731E}"/>
                </a:ext>
              </a:extLst>
            </p:cNvPr>
            <p:cNvSpPr txBox="1"/>
            <p:nvPr/>
          </p:nvSpPr>
          <p:spPr>
            <a:xfrm>
              <a:off x="5952951" y="2605893"/>
              <a:ext cx="2362200" cy="523220"/>
            </a:xfrm>
            <a:prstGeom prst="rect">
              <a:avLst/>
            </a:prstGeom>
            <a:noFill/>
          </p:spPr>
          <p:txBody>
            <a:bodyPr wrap="square" rtlCol="0">
              <a:spAutoFit/>
            </a:bodyPr>
            <a:lstStyle/>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Search</a:t>
              </a:r>
            </a:p>
            <a:p>
              <a:pPr algn="ctr"/>
              <a:r>
                <a:rPr lang="en-US" sz="1400" dirty="0">
                  <a:solidFill>
                    <a:schemeClr val="tx2"/>
                  </a:solidFill>
                  <a:latin typeface="Lato" panose="020F0502020204030203" pitchFamily="34" charset="0"/>
                  <a:ea typeface="Lato" panose="020F0502020204030203" pitchFamily="34" charset="0"/>
                  <a:cs typeface="Lato" panose="020F0502020204030203" pitchFamily="34" charset="0"/>
                </a:rPr>
                <a:t>and apply</a:t>
              </a:r>
            </a:p>
          </p:txBody>
        </p:sp>
        <p:sp>
          <p:nvSpPr>
            <p:cNvPr id="66" name="Oval 65">
              <a:extLst>
                <a:ext uri="{FF2B5EF4-FFF2-40B4-BE49-F238E27FC236}">
                  <a16:creationId xmlns="" xmlns:a16="http://schemas.microsoft.com/office/drawing/2014/main" id="{57F065D3-FB0E-463E-A4FE-9EA5A1201887}"/>
                </a:ext>
              </a:extLst>
            </p:cNvPr>
            <p:cNvSpPr/>
            <p:nvPr/>
          </p:nvSpPr>
          <p:spPr>
            <a:xfrm>
              <a:off x="6868621" y="2107032"/>
              <a:ext cx="492518" cy="510790"/>
            </a:xfrm>
            <a:prstGeom prst="ellipse">
              <a:avLst/>
            </a:prstGeom>
            <a:solidFill>
              <a:schemeClr val="bg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F8FD1"/>
                  </a:solidFill>
                  <a:latin typeface="Lato" panose="020F0502020204030203" pitchFamily="34" charset="0"/>
                  <a:ea typeface="Lato" panose="020F0502020204030203" pitchFamily="34" charset="0"/>
                  <a:cs typeface="Lato" panose="020F0502020204030203" pitchFamily="34" charset="0"/>
                </a:rPr>
                <a:t>3</a:t>
              </a:r>
              <a:endParaRPr lang="en-GB" sz="11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pic>
        <p:nvPicPr>
          <p:cNvPr id="68" name="Picture 67" descr="A close up of text on a white background&#10;&#10;Description automatically generated">
            <a:extLst>
              <a:ext uri="{FF2B5EF4-FFF2-40B4-BE49-F238E27FC236}">
                <a16:creationId xmlns="" xmlns:a16="http://schemas.microsoft.com/office/drawing/2014/main" id="{8AA8FB6C-A9EE-4301-9F9D-D623831EB6A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70813" y="4486888"/>
            <a:ext cx="1732213" cy="1153886"/>
          </a:xfrm>
          <a:prstGeom prst="rect">
            <a:avLst/>
          </a:prstGeom>
        </p:spPr>
      </p:pic>
      <p:pic>
        <p:nvPicPr>
          <p:cNvPr id="69" name="Picture 68" descr="A picture containing object&#10;&#10;Description automatically generated">
            <a:extLst>
              <a:ext uri="{FF2B5EF4-FFF2-40B4-BE49-F238E27FC236}">
                <a16:creationId xmlns="" xmlns:a16="http://schemas.microsoft.com/office/drawing/2014/main" id="{2F4B9460-421C-454F-96BF-569A42E2C3A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66741" y="1538856"/>
            <a:ext cx="925299" cy="925299"/>
          </a:xfrm>
          <a:prstGeom prst="rect">
            <a:avLst/>
          </a:prstGeom>
        </p:spPr>
      </p:pic>
      <p:pic>
        <p:nvPicPr>
          <p:cNvPr id="70" name="Picture 69" descr="A view of a large window&#10;&#10;Description automatically generated">
            <a:extLst>
              <a:ext uri="{FF2B5EF4-FFF2-40B4-BE49-F238E27FC236}">
                <a16:creationId xmlns="" xmlns:a16="http://schemas.microsoft.com/office/drawing/2014/main" id="{B935D17B-52F9-4BF0-BBCB-B433B9D870B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040345" y="3037816"/>
            <a:ext cx="1899816" cy="1265532"/>
          </a:xfrm>
          <a:prstGeom prst="rect">
            <a:avLst/>
          </a:prstGeom>
        </p:spPr>
      </p:pic>
      <p:sp>
        <p:nvSpPr>
          <p:cNvPr id="71" name="Rectangle 70">
            <a:extLst>
              <a:ext uri="{FF2B5EF4-FFF2-40B4-BE49-F238E27FC236}">
                <a16:creationId xmlns="" xmlns:a16="http://schemas.microsoft.com/office/drawing/2014/main" id="{484F1616-3AA8-4299-9BCE-CAC4D65D63E0}"/>
              </a:ext>
            </a:extLst>
          </p:cNvPr>
          <p:cNvSpPr/>
          <p:nvPr/>
        </p:nvSpPr>
        <p:spPr>
          <a:xfrm>
            <a:off x="4612802" y="1370344"/>
            <a:ext cx="3425958"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 xmlns:a16="http://schemas.microsoft.com/office/drawing/2014/main" id="{474C652B-1917-4BD2-92DF-8711D3CC1D22}"/>
              </a:ext>
            </a:extLst>
          </p:cNvPr>
          <p:cNvSpPr/>
          <p:nvPr/>
        </p:nvSpPr>
        <p:spPr>
          <a:xfrm>
            <a:off x="4610740" y="2981284"/>
            <a:ext cx="3428020" cy="1394573"/>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 xmlns:a16="http://schemas.microsoft.com/office/drawing/2014/main" id="{CA6654BE-341B-4215-92C9-33DFE3B9CD93}"/>
              </a:ext>
            </a:extLst>
          </p:cNvPr>
          <p:cNvSpPr/>
          <p:nvPr/>
        </p:nvSpPr>
        <p:spPr>
          <a:xfrm>
            <a:off x="258746" y="1370344"/>
            <a:ext cx="4019340"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 xmlns:a16="http://schemas.microsoft.com/office/drawing/2014/main" id="{F7A63F7D-5BEB-4420-A6A7-4C734D463FB5}"/>
              </a:ext>
            </a:extLst>
          </p:cNvPr>
          <p:cNvSpPr/>
          <p:nvPr/>
        </p:nvSpPr>
        <p:spPr>
          <a:xfrm>
            <a:off x="258746" y="2946679"/>
            <a:ext cx="4019340"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 xmlns:a16="http://schemas.microsoft.com/office/drawing/2014/main" id="{F7FA645C-C59D-49F9-8176-555161D43979}"/>
              </a:ext>
            </a:extLst>
          </p:cNvPr>
          <p:cNvSpPr/>
          <p:nvPr/>
        </p:nvSpPr>
        <p:spPr>
          <a:xfrm>
            <a:off x="270982" y="4428110"/>
            <a:ext cx="4019340"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31">
            <a:extLst>
              <a:ext uri="{FF2B5EF4-FFF2-40B4-BE49-F238E27FC236}">
                <a16:creationId xmlns="" xmlns:a16="http://schemas.microsoft.com/office/drawing/2014/main" id="{98EA1473-E174-45BC-AF99-DE97AE858D5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grpSp>
        <p:nvGrpSpPr>
          <p:cNvPr id="33" name="Group 32">
            <a:extLst>
              <a:ext uri="{FF2B5EF4-FFF2-40B4-BE49-F238E27FC236}">
                <a16:creationId xmlns="" xmlns:a16="http://schemas.microsoft.com/office/drawing/2014/main" id="{C41BCA78-3800-4D55-9D4C-F9F9E1943513}"/>
              </a:ext>
            </a:extLst>
          </p:cNvPr>
          <p:cNvGrpSpPr/>
          <p:nvPr/>
        </p:nvGrpSpPr>
        <p:grpSpPr>
          <a:xfrm>
            <a:off x="4521496" y="4560249"/>
            <a:ext cx="4067640" cy="2023058"/>
            <a:chOff x="3822836" y="3727146"/>
            <a:chExt cx="4064000" cy="2282408"/>
          </a:xfrm>
        </p:grpSpPr>
        <p:pic>
          <p:nvPicPr>
            <p:cNvPr id="34" name="Picture 33" descr="Screen Shot 2016-10-06 at 16.43.36.png">
              <a:extLst>
                <a:ext uri="{FF2B5EF4-FFF2-40B4-BE49-F238E27FC236}">
                  <a16:creationId xmlns="" xmlns:a16="http://schemas.microsoft.com/office/drawing/2014/main" id="{FB2E9D25-D033-453E-BDB6-A6D8786F63A6}"/>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a:stretch/>
          </p:blipFill>
          <p:spPr>
            <a:xfrm>
              <a:off x="4313724" y="3853526"/>
              <a:ext cx="3048000" cy="1978442"/>
            </a:xfrm>
            <a:prstGeom prst="rect">
              <a:avLst/>
            </a:prstGeom>
          </p:spPr>
        </p:pic>
        <p:pic>
          <p:nvPicPr>
            <p:cNvPr id="35" name="Picture 34">
              <a:extLst>
                <a:ext uri="{FF2B5EF4-FFF2-40B4-BE49-F238E27FC236}">
                  <a16:creationId xmlns="" xmlns:a16="http://schemas.microsoft.com/office/drawing/2014/main" id="{F3C0FDB7-8DD5-4561-9384-B6870AEB5CB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822836" y="3727146"/>
              <a:ext cx="4064000" cy="2282408"/>
            </a:xfrm>
            <a:prstGeom prst="rect">
              <a:avLst/>
            </a:prstGeom>
          </p:spPr>
        </p:pic>
      </p:grpSp>
      <p:sp>
        <p:nvSpPr>
          <p:cNvPr id="36" name="TextBox 35">
            <a:extLst>
              <a:ext uri="{FF2B5EF4-FFF2-40B4-BE49-F238E27FC236}">
                <a16:creationId xmlns="" xmlns:a16="http://schemas.microsoft.com/office/drawing/2014/main" id="{84A5559D-CA37-4B94-9F83-9975D6CC6AFA}"/>
              </a:ext>
            </a:extLst>
          </p:cNvPr>
          <p:cNvSpPr txBox="1"/>
          <p:nvPr/>
        </p:nvSpPr>
        <p:spPr>
          <a:xfrm>
            <a:off x="5043780" y="4659144"/>
            <a:ext cx="2896381" cy="1485022"/>
          </a:xfrm>
          <a:prstGeom prst="rect">
            <a:avLst/>
          </a:prstGeom>
          <a:noFill/>
        </p:spPr>
        <p:txBody>
          <a:bodyPr wrap="square" rtlCol="0">
            <a:spAutoFit/>
          </a:bodyPr>
          <a:lstStyle/>
          <a:p>
            <a:pPr algn="ctr"/>
            <a:r>
              <a:rPr lang="en-GB" sz="1050" dirty="0">
                <a:solidFill>
                  <a:schemeClr val="tx2"/>
                </a:solidFill>
              </a:rPr>
              <a:t/>
            </a:r>
            <a:br>
              <a:rPr lang="en-GB" sz="1050" dirty="0">
                <a:solidFill>
                  <a:schemeClr val="tx2"/>
                </a:solidFill>
              </a:rPr>
            </a:br>
            <a:r>
              <a:rPr lang="en-GB" sz="2000" dirty="0">
                <a:solidFill>
                  <a:schemeClr val="tx2"/>
                </a:solidFill>
              </a:rPr>
              <a:t>To find an apprenticeship visit </a:t>
            </a:r>
          </a:p>
          <a:p>
            <a:pPr algn="ctr"/>
            <a:r>
              <a:rPr lang="en-GB" sz="2000" dirty="0">
                <a:solidFill>
                  <a:srgbClr val="2F8FD1"/>
                </a:solidFill>
                <a:hlinkClick r:id="rId12">
                  <a:extLst>
                    <a:ext uri="{A12FA001-AC4F-418D-AE19-62706E023703}">
                      <ahyp:hlinkClr xmlns="" xmlns:ahyp="http://schemas.microsoft.com/office/drawing/2018/hyperlinkcolor" val="tx"/>
                    </a:ext>
                  </a:extLst>
                </a:hlinkClick>
              </a:rPr>
              <a:t>GOV.UK </a:t>
            </a:r>
            <a:r>
              <a:rPr lang="en-GB" sz="2000" dirty="0">
                <a:solidFill>
                  <a:schemeClr val="tx2"/>
                </a:solidFill>
              </a:rPr>
              <a:t>and search for apprenticeships</a:t>
            </a:r>
          </a:p>
        </p:txBody>
      </p:sp>
      <p:pic>
        <p:nvPicPr>
          <p:cNvPr id="1026" name="Picture 2" descr="man in blue dress shirt using microsoft surface laptop on green wooden table during daytime">
            <a:extLst>
              <a:ext uri="{FF2B5EF4-FFF2-40B4-BE49-F238E27FC236}">
                <a16:creationId xmlns="" xmlns:a16="http://schemas.microsoft.com/office/drawing/2014/main" id="{48C234DD-1443-4946-9F0D-3C89536E83D8}"/>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339252" y="2999545"/>
            <a:ext cx="1733984" cy="1156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364569"/>
      </p:ext>
    </p:extLst>
  </p:cSld>
  <p:clrMapOvr>
    <a:masterClrMapping/>
  </p:clrMapOvr>
  <mc:AlternateContent xmlns:mc="http://schemas.openxmlformats.org/markup-compatibility/2006" xmlns:p14="http://schemas.microsoft.com/office/powerpoint/2010/main">
    <mc:Choice Requires="p14">
      <p:transition spd="slow" p14:dur="1600" advTm="58693">
        <p:blinds dir="vert"/>
      </p:transition>
    </mc:Choice>
    <mc:Fallback xmlns="">
      <p:transition spd="slow" advTm="5869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up)">
                                      <p:cBhvr>
                                        <p:cTn id="7" dur="500"/>
                                        <p:tgtEl>
                                          <p:spTgt spid="73"/>
                                        </p:tgtEl>
                                      </p:cBhvr>
                                    </p:animEffect>
                                  </p:childTnLst>
                                </p:cTn>
                              </p:par>
                              <p:par>
                                <p:cTn id="8" presetID="22" presetClass="entr" presetSubtype="1" fill="hold" nodeType="withEffect">
                                  <p:stCondLst>
                                    <p:cond delay="0"/>
                                  </p:stCondLst>
                                  <p:childTnLst>
                                    <p:set>
                                      <p:cBhvr>
                                        <p:cTn id="9" dur="1" fill="hold">
                                          <p:stCondLst>
                                            <p:cond delay="0"/>
                                          </p:stCondLst>
                                        </p:cTn>
                                        <p:tgtEl>
                                          <p:spTgt spid="50"/>
                                        </p:tgtEl>
                                        <p:attrNameLst>
                                          <p:attrName>style.visibility</p:attrName>
                                        </p:attrNameLst>
                                      </p:cBhvr>
                                      <p:to>
                                        <p:strVal val="visible"/>
                                      </p:to>
                                    </p:set>
                                    <p:animEffect transition="in" filter="wipe(up)">
                                      <p:cBhvr>
                                        <p:cTn id="10" dur="500"/>
                                        <p:tgtEl>
                                          <p:spTgt spid="50"/>
                                        </p:tgtEl>
                                      </p:cBhvr>
                                    </p:animEffect>
                                  </p:childTnLst>
                                </p:cTn>
                              </p:par>
                              <p:par>
                                <p:cTn id="11" presetID="22" presetClass="entr" presetSubtype="1" fill="hold" nodeType="with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wipe(up)">
                                      <p:cBhvr>
                                        <p:cTn id="13" dur="500"/>
                                        <p:tgtEl>
                                          <p:spTgt spid="59"/>
                                        </p:tgtEl>
                                      </p:cBhvr>
                                    </p:animEffect>
                                  </p:childTnLst>
                                </p:cTn>
                              </p:par>
                            </p:childTnLst>
                          </p:cTn>
                        </p:par>
                        <p:par>
                          <p:cTn id="14" fill="hold">
                            <p:stCondLst>
                              <p:cond delay="500"/>
                            </p:stCondLst>
                            <p:childTnLst>
                              <p:par>
                                <p:cTn id="15" presetID="22" presetClass="entr" presetSubtype="1" fill="hold" grpId="0" nodeType="afterEffect">
                                  <p:stCondLst>
                                    <p:cond delay="0"/>
                                  </p:stCondLst>
                                  <p:childTnLst>
                                    <p:set>
                                      <p:cBhvr>
                                        <p:cTn id="16" dur="1" fill="hold">
                                          <p:stCondLst>
                                            <p:cond delay="0"/>
                                          </p:stCondLst>
                                        </p:cTn>
                                        <p:tgtEl>
                                          <p:spTgt spid="74"/>
                                        </p:tgtEl>
                                        <p:attrNameLst>
                                          <p:attrName>style.visibility</p:attrName>
                                        </p:attrNameLst>
                                      </p:cBhvr>
                                      <p:to>
                                        <p:strVal val="visible"/>
                                      </p:to>
                                    </p:set>
                                    <p:animEffect transition="in" filter="wipe(up)">
                                      <p:cBhvr>
                                        <p:cTn id="17" dur="500"/>
                                        <p:tgtEl>
                                          <p:spTgt spid="74"/>
                                        </p:tgtEl>
                                      </p:cBhvr>
                                    </p:animEffect>
                                  </p:childTnLst>
                                </p:cTn>
                              </p:par>
                              <p:par>
                                <p:cTn id="18" presetID="22" presetClass="entr" presetSubtype="1" fill="hold" nodeType="with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wipe(up)">
                                      <p:cBhvr>
                                        <p:cTn id="20" dur="500"/>
                                        <p:tgtEl>
                                          <p:spTgt spid="56"/>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75"/>
                                        </p:tgtEl>
                                        <p:attrNameLst>
                                          <p:attrName>style.visibility</p:attrName>
                                        </p:attrNameLst>
                                      </p:cBhvr>
                                      <p:to>
                                        <p:strVal val="visible"/>
                                      </p:to>
                                    </p:set>
                                    <p:animEffect transition="in" filter="wipe(up)">
                                      <p:cBhvr>
                                        <p:cTn id="24" dur="500"/>
                                        <p:tgtEl>
                                          <p:spTgt spid="75"/>
                                        </p:tgtEl>
                                      </p:cBhvr>
                                    </p:animEffect>
                                  </p:childTnLst>
                                </p:cTn>
                              </p:par>
                              <p:par>
                                <p:cTn id="25" presetID="22" presetClass="entr" presetSubtype="1" fill="hold" nodeType="with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wipe(up)">
                                      <p:cBhvr>
                                        <p:cTn id="27" dur="500"/>
                                        <p:tgtEl>
                                          <p:spTgt spid="64"/>
                                        </p:tgtEl>
                                      </p:cBhvr>
                                    </p:animEffect>
                                  </p:childTnLst>
                                </p:cTn>
                              </p:par>
                              <p:par>
                                <p:cTn id="28" presetID="22" presetClass="entr" presetSubtype="4" fill="hold" nodeType="withEffect">
                                  <p:stCondLst>
                                    <p:cond delay="0"/>
                                  </p:stCondLst>
                                  <p:childTnLst>
                                    <p:set>
                                      <p:cBhvr>
                                        <p:cTn id="29" dur="1" fill="hold">
                                          <p:stCondLst>
                                            <p:cond delay="0"/>
                                          </p:stCondLst>
                                        </p:cTn>
                                        <p:tgtEl>
                                          <p:spTgt spid="1026"/>
                                        </p:tgtEl>
                                        <p:attrNameLst>
                                          <p:attrName>style.visibility</p:attrName>
                                        </p:attrNameLst>
                                      </p:cBhvr>
                                      <p:to>
                                        <p:strVal val="visible"/>
                                      </p:to>
                                    </p:set>
                                    <p:animEffect transition="in" filter="wipe(down)">
                                      <p:cBhvr>
                                        <p:cTn id="30" dur="500"/>
                                        <p:tgtEl>
                                          <p:spTgt spid="1026"/>
                                        </p:tgtEl>
                                      </p:cBhvr>
                                    </p:animEffect>
                                  </p:childTnLst>
                                </p:cTn>
                              </p:par>
                              <p:par>
                                <p:cTn id="31" presetID="22" presetClass="entr" presetSubtype="1" fill="hold"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wipe(up)">
                                      <p:cBhvr>
                                        <p:cTn id="33" dur="500"/>
                                        <p:tgtEl>
                                          <p:spTgt spid="68"/>
                                        </p:tgtEl>
                                      </p:cBhvr>
                                    </p:animEffect>
                                  </p:childTnLst>
                                </p:cTn>
                              </p:par>
                            </p:childTnLst>
                          </p:cTn>
                        </p:par>
                        <p:par>
                          <p:cTn id="34" fill="hold">
                            <p:stCondLst>
                              <p:cond delay="1500"/>
                            </p:stCondLst>
                            <p:childTnLst>
                              <p:par>
                                <p:cTn id="35" presetID="22" presetClass="entr" presetSubtype="1" fill="hold" grpId="0" nodeType="after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wipe(up)">
                                      <p:cBhvr>
                                        <p:cTn id="37" dur="500"/>
                                        <p:tgtEl>
                                          <p:spTgt spid="71"/>
                                        </p:tgtEl>
                                      </p:cBhvr>
                                    </p:animEffect>
                                  </p:childTnLst>
                                </p:cTn>
                              </p:par>
                              <p:par>
                                <p:cTn id="38" presetID="22" presetClass="entr" presetSubtype="1" fill="hold" nodeType="with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up)">
                                      <p:cBhvr>
                                        <p:cTn id="40" dur="500"/>
                                        <p:tgtEl>
                                          <p:spTgt spid="47"/>
                                        </p:tgtEl>
                                      </p:cBhvr>
                                    </p:animEffect>
                                  </p:childTnLst>
                                </p:cTn>
                              </p:par>
                              <p:par>
                                <p:cTn id="41" presetID="22" presetClass="entr" presetSubtype="1" fill="hold" nodeType="withEffect">
                                  <p:stCondLst>
                                    <p:cond delay="0"/>
                                  </p:stCondLst>
                                  <p:childTnLst>
                                    <p:set>
                                      <p:cBhvr>
                                        <p:cTn id="42" dur="1" fill="hold">
                                          <p:stCondLst>
                                            <p:cond delay="0"/>
                                          </p:stCondLst>
                                        </p:cTn>
                                        <p:tgtEl>
                                          <p:spTgt spid="69"/>
                                        </p:tgtEl>
                                        <p:attrNameLst>
                                          <p:attrName>style.visibility</p:attrName>
                                        </p:attrNameLst>
                                      </p:cBhvr>
                                      <p:to>
                                        <p:strVal val="visible"/>
                                      </p:to>
                                    </p:set>
                                    <p:animEffect transition="in" filter="wipe(up)">
                                      <p:cBhvr>
                                        <p:cTn id="43" dur="500"/>
                                        <p:tgtEl>
                                          <p:spTgt spid="69"/>
                                        </p:tgtEl>
                                      </p:cBhvr>
                                    </p:animEffect>
                                  </p:childTnLst>
                                </p:cTn>
                              </p:par>
                            </p:childTnLst>
                          </p:cTn>
                        </p:par>
                        <p:par>
                          <p:cTn id="44" fill="hold">
                            <p:stCondLst>
                              <p:cond delay="2000"/>
                            </p:stCondLst>
                            <p:childTnLst>
                              <p:par>
                                <p:cTn id="45" presetID="22" presetClass="entr" presetSubtype="1" fill="hold" grpId="0" nodeType="after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wipe(up)">
                                      <p:cBhvr>
                                        <p:cTn id="47" dur="500"/>
                                        <p:tgtEl>
                                          <p:spTgt spid="72"/>
                                        </p:tgtEl>
                                      </p:cBhvr>
                                    </p:animEffect>
                                  </p:childTnLst>
                                </p:cTn>
                              </p:par>
                              <p:par>
                                <p:cTn id="48" presetID="22" presetClass="entr" presetSubtype="1" fill="hold" nodeType="with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wipe(up)">
                                      <p:cBhvr>
                                        <p:cTn id="50" dur="500"/>
                                        <p:tgtEl>
                                          <p:spTgt spid="53"/>
                                        </p:tgtEl>
                                      </p:cBhvr>
                                    </p:animEffect>
                                  </p:childTnLst>
                                </p:cTn>
                              </p:par>
                              <p:par>
                                <p:cTn id="51" presetID="22" presetClass="entr" presetSubtype="1" fill="hold" nodeType="withEffect">
                                  <p:stCondLst>
                                    <p:cond delay="0"/>
                                  </p:stCondLst>
                                  <p:childTnLst>
                                    <p:set>
                                      <p:cBhvr>
                                        <p:cTn id="52" dur="1" fill="hold">
                                          <p:stCondLst>
                                            <p:cond delay="0"/>
                                          </p:stCondLst>
                                        </p:cTn>
                                        <p:tgtEl>
                                          <p:spTgt spid="70"/>
                                        </p:tgtEl>
                                        <p:attrNameLst>
                                          <p:attrName>style.visibility</p:attrName>
                                        </p:attrNameLst>
                                      </p:cBhvr>
                                      <p:to>
                                        <p:strVal val="visible"/>
                                      </p:to>
                                    </p:set>
                                    <p:animEffect transition="in" filter="wipe(up)">
                                      <p:cBhvr>
                                        <p:cTn id="53"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2" grpId="0" animBg="1"/>
      <p:bldP spid="73" grpId="0" animBg="1"/>
      <p:bldP spid="74" grpId="0" animBg="1"/>
      <p:bldP spid="7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extBox 43"/>
          <p:cNvSpPr txBox="1"/>
          <p:nvPr/>
        </p:nvSpPr>
        <p:spPr>
          <a:xfrm>
            <a:off x="0" y="1349514"/>
            <a:ext cx="9144000" cy="707886"/>
          </a:xfrm>
          <a:prstGeom prst="rect">
            <a:avLst/>
          </a:prstGeom>
          <a:noFill/>
        </p:spPr>
        <p:txBody>
          <a:bodyPr wrap="square" rtlCol="0">
            <a:spAutoFit/>
          </a:bodyPr>
          <a:lstStyle/>
          <a:p>
            <a:pPr algn="ctr"/>
            <a:r>
              <a:rPr lang="en-US" sz="4000" spc="-150" dirty="0">
                <a:solidFill>
                  <a:schemeClr val="bg1"/>
                </a:solidFill>
                <a:latin typeface="Montserrat" panose="02000505000000020004" pitchFamily="2" charset="0"/>
              </a:rPr>
              <a:t>WHERE ELSE TO LOOK?</a:t>
            </a:r>
          </a:p>
        </p:txBody>
      </p:sp>
      <p:sp>
        <p:nvSpPr>
          <p:cNvPr id="4" name="Title 3">
            <a:extLst>
              <a:ext uri="{FF2B5EF4-FFF2-40B4-BE49-F238E27FC236}">
                <a16:creationId xmlns="" xmlns:a16="http://schemas.microsoft.com/office/drawing/2014/main" id="{36CB10C7-A6B1-42AB-BCF1-0A03420F8CF2}"/>
              </a:ext>
            </a:extLst>
          </p:cNvPr>
          <p:cNvSpPr>
            <a:spLocks noGrp="1"/>
          </p:cNvSpPr>
          <p:nvPr>
            <p:ph type="ctrTitle"/>
          </p:nvPr>
        </p:nvSpPr>
        <p:spPr>
          <a:xfrm>
            <a:off x="359532" y="368660"/>
            <a:ext cx="4608512" cy="400110"/>
          </a:xfrm>
        </p:spPr>
        <p:txBody>
          <a:bodyPr/>
          <a:lstStyle/>
          <a:p>
            <a:r>
              <a:rPr lang="en-GB" dirty="0"/>
              <a:t>Where else to look?</a:t>
            </a:r>
          </a:p>
        </p:txBody>
      </p:sp>
      <p:sp>
        <p:nvSpPr>
          <p:cNvPr id="26" name="Rectangle 25">
            <a:extLst>
              <a:ext uri="{FF2B5EF4-FFF2-40B4-BE49-F238E27FC236}">
                <a16:creationId xmlns="" xmlns:a16="http://schemas.microsoft.com/office/drawing/2014/main" id="{B42E5AE8-F3B5-4CE0-86AB-5E117E807EF1}"/>
              </a:ext>
            </a:extLst>
          </p:cNvPr>
          <p:cNvSpPr/>
          <p:nvPr/>
        </p:nvSpPr>
        <p:spPr>
          <a:xfrm>
            <a:off x="369636" y="3371031"/>
            <a:ext cx="2386038" cy="369332"/>
          </a:xfrm>
          <a:prstGeom prst="rect">
            <a:avLst/>
          </a:prstGeom>
        </p:spPr>
        <p:txBody>
          <a:bodyPr wrap="none">
            <a:spAutoFit/>
          </a:bodyPr>
          <a:lstStyle/>
          <a:p>
            <a:pPr algn="ctr"/>
            <a:r>
              <a:rPr lang="en-US" dirty="0">
                <a:solidFill>
                  <a:schemeClr val="tx2"/>
                </a:solidFill>
                <a:latin typeface="Lato" panose="020F0502020204030203" pitchFamily="34" charset="0"/>
                <a:ea typeface="Lato" panose="020F0502020204030203" pitchFamily="34" charset="0"/>
                <a:cs typeface="Lato" panose="020F0502020204030203" pitchFamily="34" charset="0"/>
              </a:rPr>
              <a:t>The company website</a:t>
            </a:r>
          </a:p>
        </p:txBody>
      </p:sp>
      <p:sp>
        <p:nvSpPr>
          <p:cNvPr id="27" name="TextBox 26">
            <a:extLst>
              <a:ext uri="{FF2B5EF4-FFF2-40B4-BE49-F238E27FC236}">
                <a16:creationId xmlns="" xmlns:a16="http://schemas.microsoft.com/office/drawing/2014/main" id="{6FC6B035-DE6E-486E-9DFD-D5C28EA79A6A}"/>
              </a:ext>
            </a:extLst>
          </p:cNvPr>
          <p:cNvSpPr txBox="1"/>
          <p:nvPr/>
        </p:nvSpPr>
        <p:spPr>
          <a:xfrm>
            <a:off x="3801406" y="3244334"/>
            <a:ext cx="1925678" cy="369332"/>
          </a:xfrm>
          <a:prstGeom prst="rect">
            <a:avLst/>
          </a:prstGeom>
          <a:noFill/>
        </p:spPr>
        <p:txBody>
          <a:bodyPr wrap="square" rtlCol="0">
            <a:spAutoFit/>
          </a:bodyPr>
          <a:lstStyle/>
          <a:p>
            <a:pPr algn="ctr"/>
            <a:r>
              <a:rPr lang="en-US" dirty="0">
                <a:solidFill>
                  <a:schemeClr val="tx2"/>
                </a:solidFill>
                <a:latin typeface="Lato" panose="020F0502020204030203" pitchFamily="34" charset="0"/>
                <a:ea typeface="Lato" panose="020F0502020204030203" pitchFamily="34" charset="0"/>
                <a:cs typeface="Lato" panose="020F0502020204030203" pitchFamily="34" charset="0"/>
              </a:rPr>
              <a:t>Social media</a:t>
            </a:r>
          </a:p>
        </p:txBody>
      </p:sp>
      <p:sp>
        <p:nvSpPr>
          <p:cNvPr id="28" name="TextBox 27">
            <a:extLst>
              <a:ext uri="{FF2B5EF4-FFF2-40B4-BE49-F238E27FC236}">
                <a16:creationId xmlns="" xmlns:a16="http://schemas.microsoft.com/office/drawing/2014/main" id="{BFFDBD78-2EAC-449C-8EF9-F1BDD53DC1CA}"/>
              </a:ext>
            </a:extLst>
          </p:cNvPr>
          <p:cNvSpPr txBox="1"/>
          <p:nvPr/>
        </p:nvSpPr>
        <p:spPr>
          <a:xfrm>
            <a:off x="6736984" y="3232531"/>
            <a:ext cx="1925435" cy="646331"/>
          </a:xfrm>
          <a:prstGeom prst="rect">
            <a:avLst/>
          </a:prstGeom>
          <a:noFill/>
        </p:spPr>
        <p:txBody>
          <a:bodyPr wrap="square" rtlCol="0">
            <a:spAutoFit/>
          </a:bodyPr>
          <a:lstStyle/>
          <a:p>
            <a:pPr algn="ctr"/>
            <a:r>
              <a:rPr lang="en-US" dirty="0">
                <a:solidFill>
                  <a:schemeClr val="tx2"/>
                </a:solidFill>
                <a:latin typeface="Lato" panose="020F0502020204030203" pitchFamily="34" charset="0"/>
                <a:ea typeface="Lato" panose="020F0502020204030203" pitchFamily="34" charset="0"/>
                <a:cs typeface="Lato" panose="020F0502020204030203" pitchFamily="34" charset="0"/>
              </a:rPr>
              <a:t>Your friends and family</a:t>
            </a:r>
          </a:p>
        </p:txBody>
      </p:sp>
      <p:pic>
        <p:nvPicPr>
          <p:cNvPr id="30" name="Picture 29" descr="A picture containing person, woman, indoor, table&#10;&#10;Description automatically generated">
            <a:extLst>
              <a:ext uri="{FF2B5EF4-FFF2-40B4-BE49-F238E27FC236}">
                <a16:creationId xmlns="" xmlns:a16="http://schemas.microsoft.com/office/drawing/2014/main" id="{0B17701B-CD58-4D1B-8FCB-12D1AEB626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73085" y="1537790"/>
            <a:ext cx="2982321" cy="1676960"/>
          </a:xfrm>
          <a:prstGeom prst="rect">
            <a:avLst/>
          </a:prstGeom>
        </p:spPr>
      </p:pic>
      <p:pic>
        <p:nvPicPr>
          <p:cNvPr id="31" name="Picture 30" descr="A group of people posing for the camera&#10;&#10;Description automatically generated">
            <a:extLst>
              <a:ext uri="{FF2B5EF4-FFF2-40B4-BE49-F238E27FC236}">
                <a16:creationId xmlns="" xmlns:a16="http://schemas.microsoft.com/office/drawing/2014/main" id="{9E469466-8D70-4095-9D13-DCE6744A879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6736985" y="1533068"/>
            <a:ext cx="1925435" cy="1681682"/>
          </a:xfrm>
          <a:prstGeom prst="rect">
            <a:avLst/>
          </a:prstGeom>
        </p:spPr>
      </p:pic>
      <p:pic>
        <p:nvPicPr>
          <p:cNvPr id="10" name="Picture 9">
            <a:extLst>
              <a:ext uri="{FF2B5EF4-FFF2-40B4-BE49-F238E27FC236}">
                <a16:creationId xmlns="" xmlns:a16="http://schemas.microsoft.com/office/drawing/2014/main" id="{65E7E87B-B54F-4224-A72B-EB34B0565D3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pic>
        <p:nvPicPr>
          <p:cNvPr id="3" name="Picture 2" descr="A screenshot of a cell phone&#10;&#10;Description automatically generated">
            <a:hlinkClick r:id="rId8"/>
            <a:extLst>
              <a:ext uri="{FF2B5EF4-FFF2-40B4-BE49-F238E27FC236}">
                <a16:creationId xmlns="" xmlns:a16="http://schemas.microsoft.com/office/drawing/2014/main" id="{9835402D-D16B-425A-BC36-7551995C8D1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97015" y="4035143"/>
            <a:ext cx="4215723" cy="2271699"/>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 xmlns:a16="http://schemas.microsoft.com/office/drawing/2014/main" id="{EF09508F-3B29-43C5-A76B-C2348121F55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68819" y="1542075"/>
            <a:ext cx="2518961" cy="1720531"/>
          </a:xfrm>
          <a:prstGeom prst="rect">
            <a:avLst/>
          </a:prstGeom>
        </p:spPr>
      </p:pic>
      <p:pic>
        <p:nvPicPr>
          <p:cNvPr id="2" name="Audio 1">
            <a:hlinkClick r:id="" action="ppaction://media"/>
            <a:extLst>
              <a:ext uri="{FF2B5EF4-FFF2-40B4-BE49-F238E27FC236}">
                <a16:creationId xmlns="" xmlns:a16="http://schemas.microsoft.com/office/drawing/2014/main" id="{036F57F8-E0D3-4F5A-8156-42FF8FC9308A}"/>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3758018173"/>
      </p:ext>
    </p:extLst>
  </p:cSld>
  <p:clrMapOvr>
    <a:masterClrMapping/>
  </p:clrMapOvr>
  <mc:AlternateContent xmlns:mc="http://schemas.openxmlformats.org/markup-compatibility/2006" xmlns:p14="http://schemas.microsoft.com/office/powerpoint/2010/main">
    <mc:Choice Requires="p14">
      <p:transition spd="slow" p14:dur="1600" advTm="52715">
        <p:blinds dir="vert"/>
      </p:transition>
    </mc:Choice>
    <mc:Fallback xmlns="">
      <p:transition spd="slow" advTm="5271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par>
                          <p:cTn id="7" fill="hold">
                            <p:stCondLst>
                              <p:cond delay="0"/>
                            </p:stCondLst>
                            <p:childTnLst>
                              <p:par>
                                <p:cTn id="8" presetID="12" presetClass="entr" presetSubtype="4" fill="hold" grpId="0" nodeType="afterEffect">
                                  <p:stCondLst>
                                    <p:cond delay="0"/>
                                  </p:stCondLst>
                                  <p:childTnLst>
                                    <p:set>
                                      <p:cBhvr>
                                        <p:cTn id="9" dur="1" fill="hold">
                                          <p:stCondLst>
                                            <p:cond delay="0"/>
                                          </p:stCondLst>
                                        </p:cTn>
                                        <p:tgtEl>
                                          <p:spTgt spid="26"/>
                                        </p:tgtEl>
                                        <p:attrNameLst>
                                          <p:attrName>style.visibility</p:attrName>
                                        </p:attrNameLst>
                                      </p:cBhvr>
                                      <p:to>
                                        <p:strVal val="visible"/>
                                      </p:to>
                                    </p:set>
                                    <p:anim calcmode="lin" valueType="num">
                                      <p:cBhvr additive="base">
                                        <p:cTn id="10" dur="500"/>
                                        <p:tgtEl>
                                          <p:spTgt spid="26"/>
                                        </p:tgtEl>
                                        <p:attrNameLst>
                                          <p:attrName>ppt_y</p:attrName>
                                        </p:attrNameLst>
                                      </p:cBhvr>
                                      <p:tavLst>
                                        <p:tav tm="0">
                                          <p:val>
                                            <p:strVal val="#ppt_y+#ppt_h*1.125000"/>
                                          </p:val>
                                        </p:tav>
                                        <p:tav tm="100000">
                                          <p:val>
                                            <p:strVal val="#ppt_y"/>
                                          </p:val>
                                        </p:tav>
                                      </p:tavLst>
                                    </p:anim>
                                    <p:animEffect transition="in" filter="wipe(up)">
                                      <p:cBhvr>
                                        <p:cTn id="11" dur="500"/>
                                        <p:tgtEl>
                                          <p:spTgt spid="26"/>
                                        </p:tgtEl>
                                      </p:cBhvr>
                                    </p:animEffect>
                                  </p:childTnLst>
                                </p:cTn>
                              </p:par>
                            </p:childTnLst>
                          </p:cTn>
                        </p:par>
                        <p:par>
                          <p:cTn id="12" fill="hold">
                            <p:stCondLst>
                              <p:cond delay="500"/>
                            </p:stCondLst>
                            <p:childTnLst>
                              <p:par>
                                <p:cTn id="13" presetID="12" presetClass="entr" presetSubtype="4"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p:tgtEl>
                                          <p:spTgt spid="30"/>
                                        </p:tgtEl>
                                        <p:attrNameLst>
                                          <p:attrName>ppt_y</p:attrName>
                                        </p:attrNameLst>
                                      </p:cBhvr>
                                      <p:tavLst>
                                        <p:tav tm="0">
                                          <p:val>
                                            <p:strVal val="#ppt_y+#ppt_h*1.125000"/>
                                          </p:val>
                                        </p:tav>
                                        <p:tav tm="100000">
                                          <p:val>
                                            <p:strVal val="#ppt_y"/>
                                          </p:val>
                                        </p:tav>
                                      </p:tavLst>
                                    </p:anim>
                                    <p:animEffect transition="in" filter="wipe(up)">
                                      <p:cBhvr>
                                        <p:cTn id="16" dur="500"/>
                                        <p:tgtEl>
                                          <p:spTgt spid="30"/>
                                        </p:tgtEl>
                                      </p:cBhvr>
                                    </p:animEffect>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12" presetClass="entr" presetSubtype="4" fill="hold" grpId="0" nodeType="after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p:tgtEl>
                                          <p:spTgt spid="27"/>
                                        </p:tgtEl>
                                        <p:attrNameLst>
                                          <p:attrName>ppt_y</p:attrName>
                                        </p:attrNameLst>
                                      </p:cBhvr>
                                      <p:tavLst>
                                        <p:tav tm="0">
                                          <p:val>
                                            <p:strVal val="#ppt_y+#ppt_h*1.125000"/>
                                          </p:val>
                                        </p:tav>
                                        <p:tav tm="100000">
                                          <p:val>
                                            <p:strVal val="#ppt_y"/>
                                          </p:val>
                                        </p:tav>
                                      </p:tavLst>
                                    </p:anim>
                                    <p:animEffect transition="in" filter="wipe(up)">
                                      <p:cBhvr>
                                        <p:cTn id="25" dur="500"/>
                                        <p:tgtEl>
                                          <p:spTgt spid="27"/>
                                        </p:tgtEl>
                                      </p:cBhvr>
                                    </p:animEffect>
                                  </p:childTnLst>
                                </p:cTn>
                              </p:par>
                            </p:childTnLst>
                          </p:cTn>
                        </p:par>
                        <p:par>
                          <p:cTn id="26" fill="hold">
                            <p:stCondLst>
                              <p:cond delay="1500"/>
                            </p:stCondLst>
                            <p:childTnLst>
                              <p:par>
                                <p:cTn id="27" presetID="12" presetClass="entr" presetSubtype="4"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p:tgtEl>
                                          <p:spTgt spid="31"/>
                                        </p:tgtEl>
                                        <p:attrNameLst>
                                          <p:attrName>ppt_y</p:attrName>
                                        </p:attrNameLst>
                                      </p:cBhvr>
                                      <p:tavLst>
                                        <p:tav tm="0">
                                          <p:val>
                                            <p:strVal val="#ppt_y+#ppt_h*1.125000"/>
                                          </p:val>
                                        </p:tav>
                                        <p:tav tm="100000">
                                          <p:val>
                                            <p:strVal val="#ppt_y"/>
                                          </p:val>
                                        </p:tav>
                                      </p:tavLst>
                                    </p:anim>
                                    <p:animEffect transition="in" filter="wipe(up)">
                                      <p:cBhvr>
                                        <p:cTn id="30" dur="500"/>
                                        <p:tgtEl>
                                          <p:spTgt spid="31"/>
                                        </p:tgtEl>
                                      </p:cBhvr>
                                    </p:animEffect>
                                  </p:childTnLst>
                                </p:cTn>
                              </p:par>
                            </p:childTnLst>
                          </p:cTn>
                        </p:par>
                        <p:par>
                          <p:cTn id="31" fill="hold">
                            <p:stCondLst>
                              <p:cond delay="2000"/>
                            </p:stCondLst>
                            <p:childTnLst>
                              <p:par>
                                <p:cTn id="32" presetID="12" presetClass="entr" presetSubtype="4" fill="hold" grpId="0" nodeType="after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500"/>
                                        <p:tgtEl>
                                          <p:spTgt spid="28"/>
                                        </p:tgtEl>
                                        <p:attrNameLst>
                                          <p:attrName>ppt_y</p:attrName>
                                        </p:attrNameLst>
                                      </p:cBhvr>
                                      <p:tavLst>
                                        <p:tav tm="0">
                                          <p:val>
                                            <p:strVal val="#ppt_y+#ppt_h*1.125000"/>
                                          </p:val>
                                        </p:tav>
                                        <p:tav tm="100000">
                                          <p:val>
                                            <p:strVal val="#ppt_y"/>
                                          </p:val>
                                        </p:tav>
                                      </p:tavLst>
                                    </p:anim>
                                    <p:animEffect transition="in" filter="wipe(up)">
                                      <p:cBhvr>
                                        <p:cTn id="35" dur="500"/>
                                        <p:tgtEl>
                                          <p:spTgt spid="28"/>
                                        </p:tgtEl>
                                      </p:cBhvr>
                                    </p:animEffect>
                                  </p:childTnLst>
                                </p:cTn>
                              </p:par>
                            </p:childTnLst>
                          </p:cTn>
                        </p:par>
                        <p:par>
                          <p:cTn id="36" fill="hold">
                            <p:stCondLst>
                              <p:cond delay="2500"/>
                            </p:stCondLst>
                            <p:childTnLst>
                              <p:par>
                                <p:cTn id="37" presetID="2" presetClass="entr" presetSubtype="4"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 fill="hold"/>
                                        <p:tgtEl>
                                          <p:spTgt spid="3"/>
                                        </p:tgtEl>
                                        <p:attrNameLst>
                                          <p:attrName>ppt_x</p:attrName>
                                        </p:attrNameLst>
                                      </p:cBhvr>
                                      <p:tavLst>
                                        <p:tav tm="0">
                                          <p:val>
                                            <p:strVal val="#ppt_x"/>
                                          </p:val>
                                        </p:tav>
                                        <p:tav tm="100000">
                                          <p:val>
                                            <p:strVal val="#ppt_x"/>
                                          </p:val>
                                        </p:tav>
                                      </p:tavLst>
                                    </p:anim>
                                    <p:anim calcmode="lin" valueType="num">
                                      <p:cBhvr additive="base">
                                        <p:cTn id="4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1" fill="hold" display="0">
                  <p:stCondLst>
                    <p:cond delay="indefinite"/>
                  </p:stCondLst>
                  <p:endCondLst>
                    <p:cond evt="onStopAudio" delay="0">
                      <p:tgtEl>
                        <p:sldTgt/>
                      </p:tgtEl>
                    </p:cond>
                  </p:endCondLst>
                </p:cTn>
                <p:tgtEl>
                  <p:spTgt spid="2"/>
                </p:tgtEl>
              </p:cMediaNode>
            </p:audio>
          </p:childTnLst>
        </p:cTn>
      </p:par>
    </p:tnLst>
    <p:bldLst>
      <p:bldP spid="26" grpId="0"/>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78EC698-1117-44A9-9F96-F5F1895D6D8B}"/>
              </a:ext>
            </a:extLst>
          </p:cNvPr>
          <p:cNvSpPr>
            <a:spLocks noGrp="1"/>
          </p:cNvSpPr>
          <p:nvPr>
            <p:ph type="ctrTitle"/>
          </p:nvPr>
        </p:nvSpPr>
        <p:spPr>
          <a:xfrm>
            <a:off x="395536" y="272248"/>
            <a:ext cx="4608512" cy="400110"/>
          </a:xfrm>
        </p:spPr>
        <p:txBody>
          <a:bodyPr/>
          <a:lstStyle/>
          <a:p>
            <a:r>
              <a:rPr lang="en-GB" dirty="0"/>
              <a:t>Hear from apprentices</a:t>
            </a:r>
          </a:p>
        </p:txBody>
      </p:sp>
      <p:pic>
        <p:nvPicPr>
          <p:cNvPr id="7" name="Picture 6">
            <a:extLst>
              <a:ext uri="{FF2B5EF4-FFF2-40B4-BE49-F238E27FC236}">
                <a16:creationId xmlns="" xmlns:a16="http://schemas.microsoft.com/office/drawing/2014/main" id="{DE9F264F-5F94-4240-AF19-4B798D855DB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pic>
        <p:nvPicPr>
          <p:cNvPr id="3" name="Online Media 2" title="Hosanna - Royal Opera House Apprentice">
            <a:hlinkClick r:id="" action="ppaction://media"/>
            <a:extLst>
              <a:ext uri="{FF2B5EF4-FFF2-40B4-BE49-F238E27FC236}">
                <a16:creationId xmlns="" xmlns:a16="http://schemas.microsoft.com/office/drawing/2014/main" id="{9C298FF1-A838-4630-A359-DD43E284F83A}"/>
              </a:ext>
            </a:extLst>
          </p:cNvPr>
          <p:cNvPicPr>
            <a:picLocks noRot="1" noChangeAspect="1"/>
          </p:cNvPicPr>
          <p:nvPr>
            <a:videoFile r:link="rId1"/>
          </p:nvPr>
        </p:nvPicPr>
        <p:blipFill>
          <a:blip r:embed="rId5"/>
          <a:stretch>
            <a:fillRect/>
          </a:stretch>
        </p:blipFill>
        <p:spPr>
          <a:xfrm>
            <a:off x="755576" y="1011935"/>
            <a:ext cx="7869239" cy="4426447"/>
          </a:xfrm>
          <a:prstGeom prst="rect">
            <a:avLst/>
          </a:prstGeom>
        </p:spPr>
      </p:pic>
    </p:spTree>
    <p:extLst>
      <p:ext uri="{BB962C8B-B14F-4D97-AF65-F5344CB8AC3E}">
        <p14:creationId xmlns:p14="http://schemas.microsoft.com/office/powerpoint/2010/main" val="96256521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0DE0856-47A8-4114-A5D9-B244B1DC58D9}"/>
              </a:ext>
            </a:extLst>
          </p:cNvPr>
          <p:cNvSpPr>
            <a:spLocks noGrp="1"/>
          </p:cNvSpPr>
          <p:nvPr>
            <p:ph type="ctrTitle"/>
          </p:nvPr>
        </p:nvSpPr>
        <p:spPr>
          <a:xfrm>
            <a:off x="359532" y="368660"/>
            <a:ext cx="4608512" cy="400110"/>
          </a:xfrm>
        </p:spPr>
        <p:txBody>
          <a:bodyPr/>
          <a:lstStyle/>
          <a:p>
            <a:r>
              <a:rPr lang="en-GB">
                <a:solidFill>
                  <a:srgbClr val="2F8FD1"/>
                </a:solidFill>
              </a:rPr>
              <a:t>Contact us</a:t>
            </a:r>
          </a:p>
        </p:txBody>
      </p:sp>
      <p:sp>
        <p:nvSpPr>
          <p:cNvPr id="4" name="Slide Number Placeholder 3">
            <a:extLst>
              <a:ext uri="{FF2B5EF4-FFF2-40B4-BE49-F238E27FC236}">
                <a16:creationId xmlns="" xmlns:a16="http://schemas.microsoft.com/office/drawing/2014/main" id="{427A5F38-BA73-4150-9F7D-09A1F62E3977}"/>
              </a:ext>
            </a:extLst>
          </p:cNvPr>
          <p:cNvSpPr>
            <a:spLocks noGrp="1"/>
          </p:cNvSpPr>
          <p:nvPr>
            <p:ph type="sldNum" sz="quarter" idx="4294967295"/>
          </p:nvPr>
        </p:nvSpPr>
        <p:spPr>
          <a:xfrm>
            <a:off x="8891588" y="6492875"/>
            <a:ext cx="252412" cy="366713"/>
          </a:xfrm>
        </p:spPr>
        <p:txBody>
          <a:bodyPr/>
          <a:lstStyle/>
          <a:p>
            <a:endParaRPr lang="en-US"/>
          </a:p>
        </p:txBody>
      </p:sp>
      <p:sp>
        <p:nvSpPr>
          <p:cNvPr id="7" name="Rectangle 6">
            <a:extLst>
              <a:ext uri="{FF2B5EF4-FFF2-40B4-BE49-F238E27FC236}">
                <a16:creationId xmlns="" xmlns:a16="http://schemas.microsoft.com/office/drawing/2014/main" id="{9AE71D74-BCF8-4EA3-926C-0C567EA60C7B}"/>
              </a:ext>
            </a:extLst>
          </p:cNvPr>
          <p:cNvSpPr/>
          <p:nvPr/>
        </p:nvSpPr>
        <p:spPr>
          <a:xfrm>
            <a:off x="3275856" y="3789040"/>
            <a:ext cx="4248472"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 xmlns:a16="http://schemas.microsoft.com/office/drawing/2014/main" id="{40213A1E-175D-4483-8DA5-B0CCF4D1BBCA}"/>
              </a:ext>
            </a:extLst>
          </p:cNvPr>
          <p:cNvSpPr/>
          <p:nvPr/>
        </p:nvSpPr>
        <p:spPr>
          <a:xfrm>
            <a:off x="0" y="6720317"/>
            <a:ext cx="9144000" cy="137683"/>
          </a:xfrm>
          <a:prstGeom prst="rect">
            <a:avLst/>
          </a:prstGeom>
          <a:solidFill>
            <a:srgbClr val="2F8FD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picture containing photo, bottle, indoor&#10;&#10;Description generated with high confidence">
            <a:extLst>
              <a:ext uri="{FF2B5EF4-FFF2-40B4-BE49-F238E27FC236}">
                <a16:creationId xmlns="" xmlns:a16="http://schemas.microsoft.com/office/drawing/2014/main" id="{ACD93AA7-3AAA-41D7-90C0-9CB017DC930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827584" y="3325330"/>
            <a:ext cx="432048" cy="1215451"/>
          </a:xfrm>
          <a:prstGeom prst="rect">
            <a:avLst/>
          </a:prstGeom>
        </p:spPr>
      </p:pic>
      <p:sp>
        <p:nvSpPr>
          <p:cNvPr id="11" name="Rectangle 10">
            <a:extLst>
              <a:ext uri="{FF2B5EF4-FFF2-40B4-BE49-F238E27FC236}">
                <a16:creationId xmlns="" xmlns:a16="http://schemas.microsoft.com/office/drawing/2014/main" id="{B0E8E54A-D2C9-4664-ABB0-87CC34D56E25}"/>
              </a:ext>
            </a:extLst>
          </p:cNvPr>
          <p:cNvSpPr/>
          <p:nvPr/>
        </p:nvSpPr>
        <p:spPr>
          <a:xfrm>
            <a:off x="1259632" y="1922674"/>
            <a:ext cx="6912768" cy="3539430"/>
          </a:xfrm>
          <a:prstGeom prst="rect">
            <a:avLst/>
          </a:prstGeom>
        </p:spPr>
        <p:txBody>
          <a:bodyPr wrap="square">
            <a:spAutoFit/>
          </a:bodyPr>
          <a:lstStyle/>
          <a:p>
            <a:r>
              <a:rPr lang="en-US" sz="2800" b="1" dirty="0">
                <a:solidFill>
                  <a:schemeClr val="bg1">
                    <a:lumMod val="50000"/>
                  </a:schemeClr>
                </a:solidFill>
                <a:latin typeface="Lato" panose="020F0502020204030203" pitchFamily="34" charset="0"/>
                <a:ea typeface="Lato" panose="020F0502020204030203" pitchFamily="34" charset="0"/>
                <a:cs typeface="Lato" panose="020F0502020204030203" pitchFamily="34" charset="0"/>
              </a:rPr>
              <a:t>Follow the National Apprenticeship Service:</a:t>
            </a:r>
            <a:br>
              <a:rPr lang="en-US" sz="2800" b="1" dirty="0">
                <a:solidFill>
                  <a:schemeClr val="bg1">
                    <a:lumMod val="50000"/>
                  </a:schemeClr>
                </a:solidFill>
                <a:latin typeface="Lato" panose="020F0502020204030203" pitchFamily="34" charset="0"/>
                <a:ea typeface="Lato" panose="020F0502020204030203" pitchFamily="34" charset="0"/>
                <a:cs typeface="Lato" panose="020F0502020204030203" pitchFamily="34" charset="0"/>
              </a:rPr>
            </a:br>
            <a:r>
              <a:rPr lang="en-US" sz="2800" b="1" dirty="0">
                <a:solidFill>
                  <a:schemeClr val="accent3"/>
                </a:solidFill>
                <a:latin typeface="Lato" panose="020F0502020204030203" pitchFamily="34" charset="0"/>
                <a:ea typeface="Lato" panose="020F0502020204030203" pitchFamily="34" charset="0"/>
                <a:cs typeface="Lato" panose="020F0502020204030203" pitchFamily="34" charset="0"/>
              </a:rPr>
              <a:t>@fireitupapps</a:t>
            </a:r>
          </a:p>
          <a:p>
            <a:r>
              <a:rPr lang="en-US" sz="2800" b="1" dirty="0">
                <a:solidFill>
                  <a:schemeClr val="accent5"/>
                </a:solidFill>
                <a:latin typeface="Lato" panose="020F0502020204030203" pitchFamily="34" charset="0"/>
                <a:ea typeface="Lato" panose="020F0502020204030203" pitchFamily="34" charset="0"/>
                <a:cs typeface="Lato" panose="020F0502020204030203" pitchFamily="34" charset="0"/>
              </a:rPr>
              <a:t>@Apprenticeships</a:t>
            </a:r>
          </a:p>
          <a:p>
            <a:r>
              <a:rPr lang="en-US" sz="2800" b="1" dirty="0" err="1">
                <a:solidFill>
                  <a:schemeClr val="accent5"/>
                </a:solidFill>
                <a:latin typeface="Lato" panose="020F0502020204030203" pitchFamily="34" charset="0"/>
                <a:ea typeface="Lato" panose="020F0502020204030203" pitchFamily="34" charset="0"/>
                <a:cs typeface="Lato" panose="020F0502020204030203" pitchFamily="34" charset="0"/>
              </a:rPr>
              <a:t>Fireitupapps</a:t>
            </a:r>
            <a:endParaRPr lang="en-US" sz="2800" b="1" dirty="0">
              <a:solidFill>
                <a:schemeClr val="accent5"/>
              </a:solidFill>
              <a:latin typeface="Lato" panose="020F0502020204030203" pitchFamily="34" charset="0"/>
              <a:ea typeface="Lato" panose="020F0502020204030203" pitchFamily="34" charset="0"/>
              <a:cs typeface="Lato" panose="020F0502020204030203" pitchFamily="34" charset="0"/>
            </a:endParaRPr>
          </a:p>
          <a:p>
            <a:r>
              <a:rPr lang="en-US" sz="2800" b="1" dirty="0">
                <a:solidFill>
                  <a:schemeClr val="accent5"/>
                </a:solidFill>
                <a:latin typeface="Lato" panose="020F0502020204030203" pitchFamily="34" charset="0"/>
                <a:ea typeface="Lato" panose="020F0502020204030203" pitchFamily="34" charset="0"/>
                <a:cs typeface="Lato" panose="020F0502020204030203" pitchFamily="34" charset="0"/>
              </a:rPr>
              <a:t>National Apprenticeship Service</a:t>
            </a:r>
          </a:p>
          <a:p>
            <a:r>
              <a:rPr lang="en-US" sz="2800" b="1" dirty="0">
                <a:solidFill>
                  <a:schemeClr val="accent5"/>
                </a:solidFill>
                <a:latin typeface="Lato" panose="020F0502020204030203" pitchFamily="34" charset="0"/>
                <a:ea typeface="Lato" panose="020F0502020204030203" pitchFamily="34" charset="0"/>
                <a:cs typeface="Lato" panose="020F0502020204030203" pitchFamily="34" charset="0"/>
              </a:rPr>
              <a:t>Search for apprenticeships on GOV.UK or call 0800 015 0400</a:t>
            </a:r>
          </a:p>
        </p:txBody>
      </p:sp>
      <p:pic>
        <p:nvPicPr>
          <p:cNvPr id="13" name="Picture 12">
            <a:extLst>
              <a:ext uri="{FF2B5EF4-FFF2-40B4-BE49-F238E27FC236}">
                <a16:creationId xmlns="" xmlns:a16="http://schemas.microsoft.com/office/drawing/2014/main" id="{A74A88DB-F491-460C-9A32-68C316E690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7584" y="2897162"/>
            <a:ext cx="432049" cy="426580"/>
          </a:xfrm>
          <a:prstGeom prst="rect">
            <a:avLst/>
          </a:prstGeom>
        </p:spPr>
      </p:pic>
      <p:pic>
        <p:nvPicPr>
          <p:cNvPr id="3" name="Picture 2">
            <a:extLst>
              <a:ext uri="{FF2B5EF4-FFF2-40B4-BE49-F238E27FC236}">
                <a16:creationId xmlns="" xmlns:a16="http://schemas.microsoft.com/office/drawing/2014/main" id="{18A439FE-31A1-4D49-9E4F-B636593030C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spTree>
    <p:extLst>
      <p:ext uri="{BB962C8B-B14F-4D97-AF65-F5344CB8AC3E}">
        <p14:creationId xmlns:p14="http://schemas.microsoft.com/office/powerpoint/2010/main" val="3066006092"/>
      </p:ext>
    </p:extLst>
  </p:cSld>
  <p:clrMapOvr>
    <a:masterClrMapping/>
  </p:clrMapOvr>
  <mc:AlternateContent xmlns:mc="http://schemas.openxmlformats.org/markup-compatibility/2006" xmlns:p14="http://schemas.microsoft.com/office/powerpoint/2010/main">
    <mc:Choice Requires="p14">
      <p:transition spd="slow" p14:dur="1600" advTm="23581">
        <p:blinds dir="vert"/>
      </p:transition>
    </mc:Choice>
    <mc:Fallback xmlns="">
      <p:transition spd="slow" advTm="2358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1400"/>
                                        <p:tgtEl>
                                          <p:spTgt spid="10"/>
                                        </p:tgtEl>
                                      </p:cBhvr>
                                    </p:animEffect>
                                  </p:childTnLst>
                                </p:cTn>
                              </p:par>
                              <p:par>
                                <p:cTn id="8" presetID="22" presetClass="entr" presetSubtype="4"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down)">
                                      <p:cBhvr>
                                        <p:cTn id="10" dur="500"/>
                                        <p:tgtEl>
                                          <p:spTgt spid="13"/>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p:tgtEl>
                                          <p:spTgt spid="11"/>
                                        </p:tgtEl>
                                        <p:attrNameLst>
                                          <p:attrName>ppt_y</p:attrName>
                                        </p:attrNameLst>
                                      </p:cBhvr>
                                      <p:tavLst>
                                        <p:tav tm="0">
                                          <p:val>
                                            <p:strVal val="#ppt_y+#ppt_h*1.125000"/>
                                          </p:val>
                                        </p:tav>
                                        <p:tav tm="100000">
                                          <p:val>
                                            <p:strVal val="#ppt_y"/>
                                          </p:val>
                                        </p:tav>
                                      </p:tavLst>
                                    </p:anim>
                                    <p:animEffect transition="in" filter="wipe(up)">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0DE0856-47A8-4114-A5D9-B244B1DC58D9}"/>
              </a:ext>
            </a:extLst>
          </p:cNvPr>
          <p:cNvSpPr>
            <a:spLocks noGrp="1"/>
          </p:cNvSpPr>
          <p:nvPr>
            <p:ph type="ctrTitle"/>
          </p:nvPr>
        </p:nvSpPr>
        <p:spPr>
          <a:xfrm>
            <a:off x="359532" y="368660"/>
            <a:ext cx="4608512" cy="400110"/>
          </a:xfrm>
        </p:spPr>
        <p:txBody>
          <a:bodyPr/>
          <a:lstStyle/>
          <a:p>
            <a:r>
              <a:rPr lang="en-GB" dirty="0">
                <a:solidFill>
                  <a:srgbClr val="2F8FD1"/>
                </a:solidFill>
              </a:rPr>
              <a:t>Amazing Apprenticeships</a:t>
            </a:r>
          </a:p>
        </p:txBody>
      </p:sp>
      <p:sp>
        <p:nvSpPr>
          <p:cNvPr id="4" name="Slide Number Placeholder 3">
            <a:extLst>
              <a:ext uri="{FF2B5EF4-FFF2-40B4-BE49-F238E27FC236}">
                <a16:creationId xmlns="" xmlns:a16="http://schemas.microsoft.com/office/drawing/2014/main" id="{427A5F38-BA73-4150-9F7D-09A1F62E3977}"/>
              </a:ext>
            </a:extLst>
          </p:cNvPr>
          <p:cNvSpPr>
            <a:spLocks noGrp="1"/>
          </p:cNvSpPr>
          <p:nvPr>
            <p:ph type="sldNum" sz="quarter" idx="4294967295"/>
          </p:nvPr>
        </p:nvSpPr>
        <p:spPr>
          <a:xfrm>
            <a:off x="8891588" y="6492875"/>
            <a:ext cx="252412" cy="366713"/>
          </a:xfrm>
        </p:spPr>
        <p:txBody>
          <a:bodyPr/>
          <a:lstStyle/>
          <a:p>
            <a:endParaRPr lang="en-US"/>
          </a:p>
        </p:txBody>
      </p:sp>
      <p:sp>
        <p:nvSpPr>
          <p:cNvPr id="7" name="Rectangle 6">
            <a:extLst>
              <a:ext uri="{FF2B5EF4-FFF2-40B4-BE49-F238E27FC236}">
                <a16:creationId xmlns="" xmlns:a16="http://schemas.microsoft.com/office/drawing/2014/main" id="{9AE71D74-BCF8-4EA3-926C-0C567EA60C7B}"/>
              </a:ext>
            </a:extLst>
          </p:cNvPr>
          <p:cNvSpPr/>
          <p:nvPr/>
        </p:nvSpPr>
        <p:spPr>
          <a:xfrm>
            <a:off x="3275856" y="3789040"/>
            <a:ext cx="4248472"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 xmlns:a16="http://schemas.microsoft.com/office/drawing/2014/main" id="{40213A1E-175D-4483-8DA5-B0CCF4D1BBCA}"/>
              </a:ext>
            </a:extLst>
          </p:cNvPr>
          <p:cNvSpPr/>
          <p:nvPr/>
        </p:nvSpPr>
        <p:spPr>
          <a:xfrm>
            <a:off x="0" y="6720317"/>
            <a:ext cx="9144000" cy="137683"/>
          </a:xfrm>
          <a:prstGeom prst="rect">
            <a:avLst/>
          </a:prstGeom>
          <a:solidFill>
            <a:srgbClr val="2F8FD1"/>
          </a:solid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8A439FE-31A1-4D49-9E4F-B636593030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pic>
        <p:nvPicPr>
          <p:cNvPr id="5" name="Picture 4" descr="A screenshot of a cell phone&#10;&#10;Description automatically generated">
            <a:extLst>
              <a:ext uri="{FF2B5EF4-FFF2-40B4-BE49-F238E27FC236}">
                <a16:creationId xmlns="" xmlns:a16="http://schemas.microsoft.com/office/drawing/2014/main" id="{985D6F83-81FD-4A8C-9BC0-3D5B0C1ADB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56647" y="994647"/>
            <a:ext cx="5222793" cy="4868705"/>
          </a:xfrm>
          <a:prstGeom prst="rect">
            <a:avLst/>
          </a:prstGeom>
        </p:spPr>
      </p:pic>
      <p:sp>
        <p:nvSpPr>
          <p:cNvPr id="6" name="Rectangle 5">
            <a:extLst>
              <a:ext uri="{FF2B5EF4-FFF2-40B4-BE49-F238E27FC236}">
                <a16:creationId xmlns="" xmlns:a16="http://schemas.microsoft.com/office/drawing/2014/main" id="{1C57CEA2-9F58-4B9F-A9CF-B461FB297571}"/>
              </a:ext>
            </a:extLst>
          </p:cNvPr>
          <p:cNvSpPr/>
          <p:nvPr/>
        </p:nvSpPr>
        <p:spPr>
          <a:xfrm>
            <a:off x="2186180" y="5946025"/>
            <a:ext cx="5563725" cy="6916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4499D9"/>
                </a:solidFill>
              </a:rPr>
              <a:t>www.amazingapprenticeships.com</a:t>
            </a:r>
          </a:p>
        </p:txBody>
      </p:sp>
    </p:spTree>
    <p:extLst>
      <p:ext uri="{BB962C8B-B14F-4D97-AF65-F5344CB8AC3E}">
        <p14:creationId xmlns:p14="http://schemas.microsoft.com/office/powerpoint/2010/main" val="351924758"/>
      </p:ext>
    </p:extLst>
  </p:cSld>
  <p:clrMapOvr>
    <a:masterClrMapping/>
  </p:clrMapOvr>
  <mc:AlternateContent xmlns:mc="http://schemas.openxmlformats.org/markup-compatibility/2006" xmlns:p14="http://schemas.microsoft.com/office/powerpoint/2010/main">
    <mc:Choice Requires="p14">
      <p:transition spd="slow" p14:dur="1600" advTm="11387">
        <p:blinds dir="vert"/>
      </p:transition>
    </mc:Choice>
    <mc:Fallback xmlns="">
      <p:transition spd="slow" advTm="11387">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5EC9140-DCEB-4749-87F2-A63E2E99A0C4}"/>
              </a:ext>
            </a:extLst>
          </p:cNvPr>
          <p:cNvSpPr>
            <a:spLocks noGrp="1"/>
          </p:cNvSpPr>
          <p:nvPr>
            <p:ph type="title"/>
          </p:nvPr>
        </p:nvSpPr>
        <p:spPr/>
        <p:txBody>
          <a:bodyPr/>
          <a:lstStyle/>
          <a:p>
            <a:endParaRPr lang="en-GB"/>
          </a:p>
        </p:txBody>
      </p:sp>
      <p:pic>
        <p:nvPicPr>
          <p:cNvPr id="4108" name="Picture 12">
            <a:extLst>
              <a:ext uri="{FF2B5EF4-FFF2-40B4-BE49-F238E27FC236}">
                <a16:creationId xmlns="" xmlns:a16="http://schemas.microsoft.com/office/drawing/2014/main" id="{74B20645-05D0-49D9-BF34-CE0405D9E7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725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521621"/>
      </p:ext>
    </p:extLst>
  </p:cSld>
  <p:clrMapOvr>
    <a:masterClrMapping/>
  </p:clrMapOvr>
  <mc:AlternateContent xmlns:mc="http://schemas.openxmlformats.org/markup-compatibility/2006" xmlns:p14="http://schemas.microsoft.com/office/powerpoint/2010/main">
    <mc:Choice Requires="p14">
      <p:transition spd="slow" p14:dur="2000" advTm="24013"/>
    </mc:Choice>
    <mc:Fallback xmlns="">
      <p:transition spd="slow" advTm="2401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7BECDE7-9D5D-4A3B-89B2-2029D8F76FAB}"/>
              </a:ext>
            </a:extLst>
          </p:cNvPr>
          <p:cNvSpPr>
            <a:spLocks noGrp="1"/>
          </p:cNvSpPr>
          <p:nvPr>
            <p:ph type="title"/>
          </p:nvPr>
        </p:nvSpPr>
        <p:spPr/>
        <p:txBody>
          <a:bodyPr/>
          <a:lstStyle/>
          <a:p>
            <a:endParaRPr lang="en-GB"/>
          </a:p>
        </p:txBody>
      </p:sp>
      <p:pic>
        <p:nvPicPr>
          <p:cNvPr id="5122" name="Picture 2">
            <a:extLst>
              <a:ext uri="{FF2B5EF4-FFF2-40B4-BE49-F238E27FC236}">
                <a16:creationId xmlns="" xmlns:a16="http://schemas.microsoft.com/office/drawing/2014/main" id="{F3950C66-3926-45EF-9481-EF05F7CAFD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725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989847"/>
      </p:ext>
    </p:extLst>
  </p:cSld>
  <p:clrMapOvr>
    <a:masterClrMapping/>
  </p:clrMapOvr>
  <mc:AlternateContent xmlns:mc="http://schemas.openxmlformats.org/markup-compatibility/2006" xmlns:p14="http://schemas.microsoft.com/office/powerpoint/2010/main">
    <mc:Choice Requires="p14">
      <p:transition spd="slow" p14:dur="2000" advTm="32920"/>
    </mc:Choice>
    <mc:Fallback xmlns="">
      <p:transition spd="slow" advTm="3292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05"/>
        <p:cNvGrpSpPr/>
        <p:nvPr/>
      </p:nvGrpSpPr>
      <p:grpSpPr>
        <a:xfrm>
          <a:off x="0" y="0"/>
          <a:ext cx="0" cy="0"/>
          <a:chOff x="0" y="0"/>
          <a:chExt cx="0" cy="0"/>
        </a:xfrm>
      </p:grpSpPr>
      <p:sp>
        <p:nvSpPr>
          <p:cNvPr id="606" name="Google Shape;606;p48"/>
          <p:cNvSpPr/>
          <p:nvPr/>
        </p:nvSpPr>
        <p:spPr>
          <a:xfrm>
            <a:off x="0" y="838200"/>
            <a:ext cx="9163200" cy="5219700"/>
          </a:xfrm>
          <a:prstGeom prst="rect">
            <a:avLst/>
          </a:prstGeom>
          <a:solidFill>
            <a:srgbClr val="BF2728"/>
          </a:solidFill>
          <a:ln>
            <a:noFill/>
          </a:ln>
        </p:spPr>
        <p:txBody>
          <a:bodyPr spcFirstLastPara="1" wrap="square" lIns="91425" tIns="91425" rIns="91425" bIns="91425" anchor="ctr" anchorCtr="0">
            <a:noAutofit/>
          </a:bodyPr>
          <a:lstStyle/>
          <a:p>
            <a:pPr>
              <a:buClr>
                <a:srgbClr val="000000"/>
              </a:buClr>
              <a:buSzPts val="1400"/>
            </a:pPr>
            <a:endParaRPr sz="1400">
              <a:solidFill>
                <a:srgbClr val="000000"/>
              </a:solidFill>
              <a:latin typeface="Arial"/>
              <a:ea typeface="Arial"/>
              <a:cs typeface="Arial"/>
              <a:sym typeface="Arial"/>
            </a:endParaRPr>
          </a:p>
        </p:txBody>
      </p:sp>
      <p:sp>
        <p:nvSpPr>
          <p:cNvPr id="607" name="Google Shape;607;p48"/>
          <p:cNvSpPr txBox="1"/>
          <p:nvPr/>
        </p:nvSpPr>
        <p:spPr>
          <a:xfrm>
            <a:off x="313811" y="2854399"/>
            <a:ext cx="8520600" cy="1266900"/>
          </a:xfrm>
          <a:prstGeom prst="rect">
            <a:avLst/>
          </a:prstGeom>
          <a:noFill/>
          <a:ln>
            <a:noFill/>
          </a:ln>
          <a:effectLst>
            <a:outerShdw blurRad="57150" dist="19050" dir="5400000" algn="bl" rotWithShape="0">
              <a:srgbClr val="000000">
                <a:alpha val="49800"/>
              </a:srgbClr>
            </a:outerShdw>
          </a:effectLst>
        </p:spPr>
        <p:txBody>
          <a:bodyPr spcFirstLastPara="1" wrap="square" lIns="91425" tIns="91425" rIns="91425" bIns="91425" anchor="ctr" anchorCtr="0">
            <a:noAutofit/>
          </a:bodyPr>
          <a:lstStyle/>
          <a:p>
            <a:pPr algn="ctr"/>
            <a:r>
              <a:rPr lang="en-GB" sz="4000" b="1">
                <a:solidFill>
                  <a:srgbClr val="FFFFFF"/>
                </a:solidFill>
                <a:latin typeface="Bebas Neue"/>
                <a:ea typeface="Bebas Neue"/>
                <a:cs typeface="Bebas Neue"/>
                <a:sym typeface="Bebas Neue"/>
              </a:rPr>
              <a:t>Thank you for watching </a:t>
            </a:r>
            <a:endParaRPr sz="4000" b="1" dirty="0">
              <a:solidFill>
                <a:srgbClr val="FFFFFF"/>
              </a:solidFill>
              <a:latin typeface="Bebas Neue"/>
              <a:ea typeface="Bebas Neue"/>
              <a:cs typeface="Bebas Neue"/>
              <a:sym typeface="Bebas Neue"/>
            </a:endParaRPr>
          </a:p>
          <a:p>
            <a:pPr algn="ctr"/>
            <a:r>
              <a:rPr lang="en-GB" sz="4000" b="1" dirty="0">
                <a:solidFill>
                  <a:srgbClr val="FFFFFF"/>
                </a:solidFill>
                <a:latin typeface="Bebas Neue"/>
                <a:ea typeface="Bebas Neue"/>
                <a:cs typeface="Bebas Neue"/>
                <a:sym typeface="Bebas Neue"/>
              </a:rPr>
              <a:t>this presentation!</a:t>
            </a:r>
            <a:endParaRPr sz="4000" b="1" dirty="0">
              <a:solidFill>
                <a:srgbClr val="FFFFFF"/>
              </a:solidFill>
              <a:latin typeface="Bebas Neue"/>
              <a:ea typeface="Bebas Neue"/>
              <a:cs typeface="Bebas Neue"/>
              <a:sym typeface="Bebas Neue"/>
            </a:endParaRPr>
          </a:p>
        </p:txBody>
      </p:sp>
      <p:pic>
        <p:nvPicPr>
          <p:cNvPr id="608" name="Google Shape;608;p48"/>
          <p:cNvPicPr preferRelativeResize="0"/>
          <p:nvPr/>
        </p:nvPicPr>
        <p:blipFill>
          <a:blip r:embed="rId3" cstate="print">
            <a:alphaModFix/>
            <a:extLst>
              <a:ext uri="{28A0092B-C50C-407E-A947-70E740481C1C}">
                <a14:useLocalDpi xmlns:a14="http://schemas.microsoft.com/office/drawing/2010/main" val="0"/>
              </a:ext>
            </a:extLst>
          </a:blip>
          <a:stretch>
            <a:fillRect/>
          </a:stretch>
        </p:blipFill>
        <p:spPr>
          <a:xfrm>
            <a:off x="3155146" y="756323"/>
            <a:ext cx="3059647" cy="2124374"/>
          </a:xfrm>
          <a:prstGeom prst="rect">
            <a:avLst/>
          </a:prstGeom>
          <a:noFill/>
          <a:ln>
            <a:noFill/>
          </a:ln>
        </p:spPr>
      </p:pic>
      <p:sp>
        <p:nvSpPr>
          <p:cNvPr id="610" name="Google Shape;610;p48"/>
          <p:cNvSpPr txBox="1"/>
          <p:nvPr/>
        </p:nvSpPr>
        <p:spPr>
          <a:xfrm>
            <a:off x="1185264" y="4152900"/>
            <a:ext cx="6894000" cy="1060081"/>
          </a:xfrm>
          <a:prstGeom prst="rect">
            <a:avLst/>
          </a:prstGeom>
          <a:noFill/>
          <a:ln>
            <a:noFill/>
          </a:ln>
        </p:spPr>
        <p:txBody>
          <a:bodyPr spcFirstLastPara="1" wrap="square" lIns="91425" tIns="91425" rIns="91425" bIns="91425" anchor="ctr" anchorCtr="0">
            <a:noAutofit/>
          </a:bodyPr>
          <a:lstStyle/>
          <a:p>
            <a:pPr algn="ctr"/>
            <a:r>
              <a:rPr lang="en-GB" sz="1600" dirty="0">
                <a:solidFill>
                  <a:schemeClr val="lt1"/>
                </a:solidFill>
                <a:latin typeface="Bebas Neue"/>
                <a:ea typeface="Muli"/>
                <a:cs typeface="Muli"/>
                <a:sym typeface="Muli"/>
              </a:rPr>
              <a:t>If you have any queries or concerns regarding </a:t>
            </a:r>
            <a:endParaRPr lang="en-US" sz="1600" dirty="0">
              <a:solidFill>
                <a:schemeClr val="lt1"/>
              </a:solidFill>
              <a:latin typeface="Bebas Neue"/>
              <a:ea typeface="Muli"/>
              <a:cs typeface="Muli"/>
            </a:endParaRPr>
          </a:p>
          <a:p>
            <a:pPr algn="ctr"/>
            <a:r>
              <a:rPr lang="en-GB" sz="1600" dirty="0">
                <a:solidFill>
                  <a:schemeClr val="lt1"/>
                </a:solidFill>
                <a:latin typeface="Bebas Neue"/>
                <a:ea typeface="Muli"/>
                <a:cs typeface="Muli"/>
                <a:sym typeface="Muli"/>
              </a:rPr>
              <a:t>apprenticeships, please contact me:</a:t>
            </a:r>
            <a:endParaRPr sz="1600" dirty="0">
              <a:solidFill>
                <a:schemeClr val="lt1"/>
              </a:solidFill>
              <a:latin typeface="Bebas Neue"/>
              <a:ea typeface="Muli"/>
              <a:cs typeface="Muli"/>
              <a:sym typeface="Muli"/>
            </a:endParaRPr>
          </a:p>
          <a:p>
            <a:pPr algn="ctr"/>
            <a:endParaRPr sz="1600" i="1" dirty="0">
              <a:solidFill>
                <a:schemeClr val="lt1"/>
              </a:solidFill>
              <a:latin typeface="Muli"/>
              <a:ea typeface="Muli"/>
              <a:cs typeface="Muli"/>
              <a:sym typeface="Muli"/>
            </a:endParaRPr>
          </a:p>
          <a:p>
            <a:pPr algn="ctr"/>
            <a:r>
              <a:rPr lang="en-GB" sz="2000" u="sng" dirty="0">
                <a:solidFill>
                  <a:schemeClr val="lt1"/>
                </a:solidFill>
                <a:latin typeface="Bebas Neue"/>
                <a:ea typeface="Muli"/>
                <a:cs typeface="Muli"/>
                <a:sym typeface="Muli"/>
                <a:hlinkClick r:id="rId4">
                  <a:extLst>
                    <a:ext uri="{A12FA001-AC4F-418D-AE19-62706E023703}">
                      <ahyp:hlinkClr xmlns="" xmlns:ahyp="http://schemas.microsoft.com/office/drawing/2018/hyperlinkcolor" val="tx"/>
                    </a:ext>
                  </a:extLst>
                </a:hlinkClick>
              </a:rPr>
              <a:t>Federica.bocchetti@theaimgroup.co.uk</a:t>
            </a:r>
            <a:r>
              <a:rPr lang="en-GB" sz="2000" dirty="0">
                <a:solidFill>
                  <a:schemeClr val="lt1"/>
                </a:solidFill>
                <a:latin typeface="Bebas Neue"/>
                <a:ea typeface="Muli"/>
                <a:cs typeface="Muli"/>
                <a:sym typeface="Muli"/>
              </a:rPr>
              <a:t> | 0203 900 3091</a:t>
            </a:r>
            <a:endParaRPr sz="2000" dirty="0">
              <a:solidFill>
                <a:schemeClr val="lt1"/>
              </a:solidFill>
              <a:latin typeface="Bebas Neue"/>
              <a:ea typeface="Muli"/>
              <a:cs typeface="Muli"/>
              <a:sym typeface="Muli"/>
            </a:endParaRPr>
          </a:p>
        </p:txBody>
      </p:sp>
      <p:sp>
        <p:nvSpPr>
          <p:cNvPr id="611" name="Google Shape;611;p48"/>
          <p:cNvSpPr txBox="1"/>
          <p:nvPr/>
        </p:nvSpPr>
        <p:spPr>
          <a:xfrm>
            <a:off x="1231794" y="5628610"/>
            <a:ext cx="6894000" cy="282000"/>
          </a:xfrm>
          <a:prstGeom prst="rect">
            <a:avLst/>
          </a:prstGeom>
          <a:noFill/>
          <a:ln>
            <a:noFill/>
          </a:ln>
        </p:spPr>
        <p:txBody>
          <a:bodyPr spcFirstLastPara="1" wrap="square" lIns="91425" tIns="91425" rIns="91425" bIns="91425" anchor="ctr" anchorCtr="0">
            <a:noAutofit/>
          </a:bodyPr>
          <a:lstStyle/>
          <a:p>
            <a:pPr algn="ctr"/>
            <a:r>
              <a:rPr lang="en-GB" u="sng">
                <a:solidFill>
                  <a:schemeClr val="lt1"/>
                </a:solidFill>
                <a:latin typeface="Bebas Neue"/>
                <a:ea typeface="Muli"/>
                <a:cs typeface="Muli"/>
                <a:sym typeface="Muli"/>
                <a:hlinkClick r:id="rId5">
                  <a:extLst>
                    <a:ext uri="{A12FA001-AC4F-418D-AE19-62706E023703}">
                      <ahyp:hlinkClr xmlns="" xmlns:ahyp="http://schemas.microsoft.com/office/drawing/2018/hyperlinkcolor" val="tx"/>
                    </a:ext>
                  </a:extLst>
                </a:hlinkClick>
              </a:rPr>
              <a:t>www.theaimgroup.co.uk</a:t>
            </a:r>
            <a:r>
              <a:rPr lang="en-GB">
                <a:solidFill>
                  <a:schemeClr val="lt1"/>
                </a:solidFill>
                <a:latin typeface="Bebas Neue"/>
                <a:ea typeface="Muli"/>
                <a:cs typeface="Muli"/>
                <a:sym typeface="Muli"/>
              </a:rPr>
              <a:t> | </a:t>
            </a:r>
            <a:r>
              <a:rPr lang="en-GB" u="sng">
                <a:solidFill>
                  <a:schemeClr val="lt1"/>
                </a:solidFill>
                <a:latin typeface="Bebas Neue"/>
                <a:ea typeface="Muli"/>
                <a:cs typeface="Muli"/>
                <a:sym typeface="Muli"/>
                <a:hlinkClick r:id="rId6">
                  <a:extLst>
                    <a:ext uri="{A12FA001-AC4F-418D-AE19-62706E023703}">
                      <ahyp:hlinkClr xmlns="" xmlns:ahyp="http://schemas.microsoft.com/office/drawing/2018/hyperlinkcolor" val="tx"/>
                    </a:ext>
                  </a:extLst>
                </a:hlinkClick>
              </a:rPr>
              <a:t>www.aimgroupfoundation.org</a:t>
            </a:r>
            <a:r>
              <a:rPr lang="en-GB">
                <a:solidFill>
                  <a:schemeClr val="lt1"/>
                </a:solidFill>
                <a:latin typeface="Bebas Neue"/>
                <a:ea typeface="Muli"/>
                <a:cs typeface="Muli"/>
                <a:sym typeface="Muli"/>
              </a:rPr>
              <a:t> </a:t>
            </a:r>
            <a:endParaRPr lang="en-US">
              <a:solidFill>
                <a:schemeClr val="lt1"/>
              </a:solidFill>
              <a:latin typeface="Bebas Neue"/>
              <a:ea typeface="Muli"/>
              <a:cs typeface="Muli"/>
            </a:endParaRPr>
          </a:p>
        </p:txBody>
      </p:sp>
    </p:spTree>
  </p:cSld>
  <p:clrMapOvr>
    <a:masterClrMapping/>
  </p:clrMapOvr>
  <mc:AlternateContent xmlns:mc="http://schemas.openxmlformats.org/markup-compatibility/2006" xmlns:p14="http://schemas.microsoft.com/office/powerpoint/2010/main">
    <mc:Choice Requires="p14">
      <p:transition spd="slow" p14:dur="2000" advTm="12854"/>
    </mc:Choice>
    <mc:Fallback xmlns="">
      <p:transition spd="slow" advTm="12854"/>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3"/>
</p:tagLst>
</file>

<file path=ppt/theme/theme1.xml><?xml version="1.0" encoding="utf-8"?>
<a:theme xmlns:a="http://schemas.openxmlformats.org/drawingml/2006/main" name="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NAS_PPT_Template-Learner_P4V4.potx" id="{AEE05A5A-DFFB-4020-834E-1422C7D5E20F}" vid="{076FBB11-A5D6-49DF-BE4C-AA47D4F8E2DF}"/>
    </a:ext>
  </a:extLst>
</a:theme>
</file>

<file path=ppt/theme/theme2.xml><?xml version="1.0" encoding="utf-8"?>
<a:theme xmlns:a="http://schemas.openxmlformats.org/drawingml/2006/main" name="1_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NAS_PPT_Template-Learner_P4V4.potx" id="{AEE05A5A-DFFB-4020-834E-1422C7D5E20F}" vid="{076FBB11-A5D6-49DF-BE4C-AA47D4F8E2DF}"/>
    </a:ext>
  </a:extLst>
</a:theme>
</file>

<file path=ppt/theme/theme3.xml><?xml version="1.0" encoding="utf-8"?>
<a:theme xmlns:a="http://schemas.openxmlformats.org/drawingml/2006/main" name="2_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NAS_PPT_Template-Learner_P4V4.potx" id="{AEE05A5A-DFFB-4020-834E-1422C7D5E20F}" vid="{076FBB11-A5D6-49DF-BE4C-AA47D4F8E2DF}"/>
    </a:ext>
  </a:extLst>
</a:theme>
</file>

<file path=ppt/theme/theme4.xml><?xml version="1.0" encoding="utf-8"?>
<a:theme xmlns:a="http://schemas.openxmlformats.org/drawingml/2006/main" name="3_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NAS_PPT_Template-Learner_P4V4.potx" id="{AEE05A5A-DFFB-4020-834E-1422C7D5E20F}" vid="{076FBB11-A5D6-49DF-BE4C-AA47D4F8E2DF}"/>
    </a:ext>
  </a:extLst>
</a:theme>
</file>

<file path=ppt/theme/theme5.xml><?xml version="1.0" encoding="utf-8"?>
<a:theme xmlns:a="http://schemas.openxmlformats.org/drawingml/2006/main" name="4_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NAS_PPT_Template-Learner_P4V4.potx" id="{AEE05A5A-DFFB-4020-834E-1422C7D5E20F}" vid="{076FBB11-A5D6-49DF-BE4C-AA47D4F8E2DF}"/>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ocation xmlns="01cdd075-c344-4c65-8551-ba9dc45e019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47A01B3A3E01C46B68A68956A53F376" ma:contentTypeVersion="20" ma:contentTypeDescription="Create a new document." ma:contentTypeScope="" ma:versionID="e2869ffca451915fb7135ec701ac17e8">
  <xsd:schema xmlns:xsd="http://www.w3.org/2001/XMLSchema" xmlns:xs="http://www.w3.org/2001/XMLSchema" xmlns:p="http://schemas.microsoft.com/office/2006/metadata/properties" xmlns:ns2="01cdd075-c344-4c65-8551-ba9dc45e0196" xmlns:ns3="6c2c260b-7b8b-4528-a165-310b68aa19c0" targetNamespace="http://schemas.microsoft.com/office/2006/metadata/properties" ma:root="true" ma:fieldsID="69d3d75af838dadcac435463c079e6d5" ns2:_="" ns3:_="">
    <xsd:import namespace="01cdd075-c344-4c65-8551-ba9dc45e0196"/>
    <xsd:import namespace="6c2c260b-7b8b-4528-a165-310b68aa19c0"/>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2:MediaServiceAutoTags" minOccurs="0"/>
                <xsd:element ref="ns2:MediaServiceOCR" minOccurs="0"/>
                <xsd:element ref="ns2:MediaServiceLocation" minOccurs="0"/>
                <xsd:element ref="ns3:SharedWithDetails" minOccurs="0"/>
                <xsd:element ref="ns2:MediaServiceEventHashCode" minOccurs="0"/>
                <xsd:element ref="ns2:MediaServiceGenerationTime" minOccurs="0"/>
                <xsd:element ref="ns2:Location" minOccurs="0"/>
                <xsd:element ref="ns2:f07d3687-ac90-42b1-a51b-18f0a9d734dcCountryOrRegion" minOccurs="0"/>
                <xsd:element ref="ns2:f07d3687-ac90-42b1-a51b-18f0a9d734dcState" minOccurs="0"/>
                <xsd:element ref="ns2:f07d3687-ac90-42b1-a51b-18f0a9d734dcCity" minOccurs="0"/>
                <xsd:element ref="ns2:f07d3687-ac90-42b1-a51b-18f0a9d734dcPostalCode" minOccurs="0"/>
                <xsd:element ref="ns2:f07d3687-ac90-42b1-a51b-18f0a9d734dcStreet" minOccurs="0"/>
                <xsd:element ref="ns2:f07d3687-ac90-42b1-a51b-18f0a9d734dcGeoLoc" minOccurs="0"/>
                <xsd:element ref="ns2:f07d3687-ac90-42b1-a51b-18f0a9d734dcDispNam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cdd075-c344-4c65-8551-ba9dc45e019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Location" ma:index="14"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Location" ma:index="18" nillable="true" ma:displayName="Location" ma:format="Dropdown" ma:internalName="Location">
      <xsd:simpleType>
        <xsd:restriction base="dms:Unknown"/>
      </xsd:simpleType>
    </xsd:element>
    <xsd:element name="f07d3687-ac90-42b1-a51b-18f0a9d734dcCountryOrRegion" ma:index="19" nillable="true" ma:displayName="Location: Country/Region" ma:internalName="CountryOrRegion" ma:readOnly="true">
      <xsd:simpleType>
        <xsd:restriction base="dms:Text"/>
      </xsd:simpleType>
    </xsd:element>
    <xsd:element name="f07d3687-ac90-42b1-a51b-18f0a9d734dcState" ma:index="20" nillable="true" ma:displayName="Location: State" ma:internalName="State" ma:readOnly="true">
      <xsd:simpleType>
        <xsd:restriction base="dms:Text"/>
      </xsd:simpleType>
    </xsd:element>
    <xsd:element name="f07d3687-ac90-42b1-a51b-18f0a9d734dcCity" ma:index="21" nillable="true" ma:displayName="Location: City" ma:internalName="City" ma:readOnly="true">
      <xsd:simpleType>
        <xsd:restriction base="dms:Text"/>
      </xsd:simpleType>
    </xsd:element>
    <xsd:element name="f07d3687-ac90-42b1-a51b-18f0a9d734dcPostalCode" ma:index="22" nillable="true" ma:displayName="Location: Postal Code" ma:internalName="PostalCode" ma:readOnly="true">
      <xsd:simpleType>
        <xsd:restriction base="dms:Text"/>
      </xsd:simpleType>
    </xsd:element>
    <xsd:element name="f07d3687-ac90-42b1-a51b-18f0a9d734dcStreet" ma:index="23" nillable="true" ma:displayName="Location: Street" ma:internalName="Street" ma:readOnly="true">
      <xsd:simpleType>
        <xsd:restriction base="dms:Text"/>
      </xsd:simpleType>
    </xsd:element>
    <xsd:element name="f07d3687-ac90-42b1-a51b-18f0a9d734dcGeoLoc" ma:index="24" nillable="true" ma:displayName="Location: Coordinates" ma:internalName="GeoLoc" ma:readOnly="true">
      <xsd:simpleType>
        <xsd:restriction base="dms:Unknown"/>
      </xsd:simpleType>
    </xsd:element>
    <xsd:element name="f07d3687-ac90-42b1-a51b-18f0a9d734dcDispName" ma:index="25" nillable="true" ma:displayName="Location: Name" ma:internalName="DispName" ma:readOnly="true">
      <xsd:simpleType>
        <xsd:restriction base="dms:Text"/>
      </xsd:simpleType>
    </xsd:element>
    <xsd:element name="MediaServiceAutoKeyPoints" ma:index="26" nillable="true" ma:displayName="MediaServiceAutoKeyPoints" ma:hidden="true" ma:internalName="MediaServiceAutoKeyPoints" ma:readOnly="true">
      <xsd:simpleType>
        <xsd:restriction base="dms:Note"/>
      </xsd:simpleType>
    </xsd:element>
    <xsd:element name="MediaServiceKeyPoints" ma:index="2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c2c260b-7b8b-4528-a165-310b68aa19c0"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F70D745-26B3-4601-974D-B6B1F6939BCF}">
  <ds:schemaRefs>
    <ds:schemaRef ds:uri="01cdd075-c344-4c65-8551-ba9dc45e0196"/>
    <ds:schemaRef ds:uri="http://schemas.microsoft.com/office/2006/metadata/properties"/>
    <ds:schemaRef ds:uri="http://purl.org/dc/elements/1.1/"/>
    <ds:schemaRef ds:uri="http://www.w3.org/XML/1998/namespace"/>
    <ds:schemaRef ds:uri="http://schemas.microsoft.com/office/infopath/2007/PartnerControls"/>
    <ds:schemaRef ds:uri="http://purl.org/dc/terms/"/>
    <ds:schemaRef ds:uri="http://schemas.microsoft.com/office/2006/documentManagement/types"/>
    <ds:schemaRef ds:uri="http://purl.org/dc/dcmitype/"/>
    <ds:schemaRef ds:uri="http://schemas.openxmlformats.org/package/2006/metadata/core-properties"/>
    <ds:schemaRef ds:uri="6c2c260b-7b8b-4528-a165-310b68aa19c0"/>
  </ds:schemaRefs>
</ds:datastoreItem>
</file>

<file path=customXml/itemProps2.xml><?xml version="1.0" encoding="utf-8"?>
<ds:datastoreItem xmlns:ds="http://schemas.openxmlformats.org/officeDocument/2006/customXml" ds:itemID="{40AC7837-AB19-4DE3-AD6B-54044FBE13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cdd075-c344-4c65-8551-ba9dc45e0196"/>
    <ds:schemaRef ds:uri="6c2c260b-7b8b-4528-a165-310b68aa19c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026BDBE-A8DD-49B0-B6E3-0F8216F5810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NAS_PPT_Template-Learner_P4V4</Template>
  <TotalTime>202</TotalTime>
  <Words>3075</Words>
  <Application>Microsoft Office PowerPoint</Application>
  <PresentationFormat>On-screen Show (4:3)</PresentationFormat>
  <Paragraphs>247</Paragraphs>
  <Slides>20</Slides>
  <Notes>20</Notes>
  <HiddenSlides>0</HiddenSlides>
  <MMClips>2</MMClips>
  <ScaleCrop>false</ScaleCrop>
  <HeadingPairs>
    <vt:vector size="4" baseType="variant">
      <vt:variant>
        <vt:lpstr>Theme</vt:lpstr>
      </vt:variant>
      <vt:variant>
        <vt:i4>5</vt:i4>
      </vt:variant>
      <vt:variant>
        <vt:lpstr>Slide Titles</vt:lpstr>
      </vt:variant>
      <vt:variant>
        <vt:i4>20</vt:i4>
      </vt:variant>
    </vt:vector>
  </HeadingPairs>
  <TitlesOfParts>
    <vt:vector size="25" baseType="lpstr">
      <vt:lpstr>NAS PowerPoint Template Learner</vt:lpstr>
      <vt:lpstr>1_NAS PowerPoint Template Learner</vt:lpstr>
      <vt:lpstr>2_NAS PowerPoint Template Learner</vt:lpstr>
      <vt:lpstr>3_NAS PowerPoint Template Learner</vt:lpstr>
      <vt:lpstr>4_NAS PowerPoint Template Learner</vt:lpstr>
      <vt:lpstr>PowerPoint Presentation</vt:lpstr>
      <vt:lpstr>PowerPoint Presentation</vt:lpstr>
      <vt:lpstr>What are apprenticeships?</vt:lpstr>
      <vt:lpstr>The truth about apprenticeships</vt:lpstr>
      <vt:lpstr>PowerPoint Presentation</vt:lpstr>
      <vt:lpstr>Which employers offer apprenticeships? </vt:lpstr>
      <vt:lpstr>PowerPoint Presentation</vt:lpstr>
      <vt:lpstr>PowerPoint Presentation</vt:lpstr>
      <vt:lpstr>Different delivery models </vt:lpstr>
      <vt:lpstr>PowerPoint Presentation</vt:lpstr>
      <vt:lpstr>Are there any jobs? How many vacancies are near me?</vt:lpstr>
      <vt:lpstr>Apprenticeship jobs in the local area</vt:lpstr>
      <vt:lpstr>How do you find an apprenticeship?</vt:lpstr>
      <vt:lpstr>Where else to look?</vt:lpstr>
      <vt:lpstr>Hear from apprentices</vt:lpstr>
      <vt:lpstr>Contact us</vt:lpstr>
      <vt:lpstr>Amazing Apprenticeships</vt:lpstr>
      <vt:lpstr>PowerPoint Presentation</vt:lpstr>
      <vt:lpstr>PowerPoint Presentation</vt:lpstr>
      <vt:lpstr>PowerPoint Presentation</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NAS Powerpoint template</dc:title>
  <dc:creator>Tabatha Wincote</dc:creator>
  <cp:lastModifiedBy>Darrin Steward</cp:lastModifiedBy>
  <cp:revision>38</cp:revision>
  <dcterms:created xsi:type="dcterms:W3CDTF">2016-10-03T08:20:17Z</dcterms:created>
  <dcterms:modified xsi:type="dcterms:W3CDTF">2020-10-22T09:40:12Z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0x010100447A01B3A3E01C46B68A68956A53F376</vt:lpwstr>
  </property>
  <property fmtid="{D5CDD505-2E9C-101B-9397-08002B2CF9AE}" pid="3" name="Tagging">
    <vt:lpwstr>360;#Brand|eef9b6b1-a2bb-4308-8f47-69c866df4960</vt:lpwstr>
  </property>
  <property fmtid="{D5CDD505-2E9C-101B-9397-08002B2CF9AE}" pid="4" name="_dlc_DocIdItemGuid">
    <vt:lpwstr>e2bdae93-0708-446c-acce-1aa19e82a797</vt:lpwstr>
  </property>
</Properties>
</file>